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742" r:id="rId2"/>
  </p:sldMasterIdLst>
  <p:notesMasterIdLst>
    <p:notesMasterId r:id="rId28"/>
  </p:notesMasterIdLst>
  <p:handoutMasterIdLst>
    <p:handoutMasterId r:id="rId29"/>
  </p:handoutMasterIdLst>
  <p:sldIdLst>
    <p:sldId id="1135" r:id="rId3"/>
    <p:sldId id="1005" r:id="rId4"/>
    <p:sldId id="1004" r:id="rId5"/>
    <p:sldId id="989" r:id="rId6"/>
    <p:sldId id="987" r:id="rId7"/>
    <p:sldId id="988" r:id="rId8"/>
    <p:sldId id="986" r:id="rId9"/>
    <p:sldId id="998" r:id="rId10"/>
    <p:sldId id="1118" r:id="rId11"/>
    <p:sldId id="991" r:id="rId12"/>
    <p:sldId id="992" r:id="rId13"/>
    <p:sldId id="985" r:id="rId14"/>
    <p:sldId id="1123" r:id="rId15"/>
    <p:sldId id="993" r:id="rId16"/>
    <p:sldId id="1126" r:id="rId17"/>
    <p:sldId id="1117" r:id="rId18"/>
    <p:sldId id="997" r:id="rId19"/>
    <p:sldId id="999" r:id="rId20"/>
    <p:sldId id="1001" r:id="rId21"/>
    <p:sldId id="1127" r:id="rId22"/>
    <p:sldId id="995" r:id="rId23"/>
    <p:sldId id="979" r:id="rId24"/>
    <p:sldId id="996" r:id="rId25"/>
    <p:sldId id="1120" r:id="rId26"/>
    <p:sldId id="974" r:id="rId27"/>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96"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77303D"/>
    <a:srgbClr val="E1E7E9"/>
    <a:srgbClr val="3C3F4D"/>
    <a:srgbClr val="7D829C"/>
    <a:srgbClr val="626A6F"/>
    <a:srgbClr val="6C777C"/>
    <a:srgbClr val="800000"/>
    <a:srgbClr val="A5A5A5"/>
    <a:srgbClr val="6111C5"/>
    <a:srgbClr val="0D66C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554" autoAdjust="0"/>
    <p:restoredTop sz="65072" autoAdjust="0"/>
  </p:normalViewPr>
  <p:slideViewPr>
    <p:cSldViewPr snapToObjects="1">
      <p:cViewPr varScale="1">
        <p:scale>
          <a:sx n="100" d="100"/>
          <a:sy n="100" d="100"/>
        </p:scale>
        <p:origin x="1504" y="176"/>
      </p:cViewPr>
      <p:guideLst>
        <p:guide orient="horz" pos="1596"/>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63" d="100"/>
        <a:sy n="63" d="100"/>
      </p:scale>
      <p:origin x="0" y="0"/>
    </p:cViewPr>
  </p:sorterViewPr>
  <p:notesViewPr>
    <p:cSldViewPr>
      <p:cViewPr varScale="1">
        <p:scale>
          <a:sx n="150" d="100"/>
          <a:sy n="150" d="100"/>
        </p:scale>
        <p:origin x="3208" y="1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barChart>
        <c:barDir val="bar"/>
        <c:grouping val="clustered"/>
        <c:varyColors val="0"/>
        <c:ser>
          <c:idx val="0"/>
          <c:order val="0"/>
          <c:tx>
            <c:strRef>
              <c:f>Sheet1!$B$1</c:f>
              <c:strCache>
                <c:ptCount val="1"/>
                <c:pt idx="0">
                  <c:v>number of items listed</c:v>
                </c:pt>
              </c:strCache>
            </c:strRef>
          </c:tx>
          <c:spPr>
            <a:solidFill>
              <a:srgbClr val="7D829C"/>
            </a:solidFill>
            <a:ln>
              <a:noFill/>
            </a:ln>
            <a:effectLst/>
          </c:spPr>
          <c:invertIfNegative val="0"/>
          <c:cat>
            <c:strRef>
              <c:f>Sheet1!$A$2:$A$6</c:f>
              <c:strCache>
                <c:ptCount val="5"/>
                <c:pt idx="0">
                  <c:v>Anger</c:v>
                </c:pt>
                <c:pt idx="1">
                  <c:v>Fear</c:v>
                </c:pt>
                <c:pt idx="2">
                  <c:v>Neutral</c:v>
                </c:pt>
                <c:pt idx="3">
                  <c:v>Content</c:v>
                </c:pt>
                <c:pt idx="4">
                  <c:v>Joy</c:v>
                </c:pt>
              </c:strCache>
            </c:strRef>
          </c:cat>
          <c:val>
            <c:numRef>
              <c:f>Sheet1!$B$2:$B$6</c:f>
              <c:numCache>
                <c:formatCode>General</c:formatCode>
                <c:ptCount val="5"/>
                <c:pt idx="0">
                  <c:v>8</c:v>
                </c:pt>
                <c:pt idx="1">
                  <c:v>9</c:v>
                </c:pt>
                <c:pt idx="2">
                  <c:v>12</c:v>
                </c:pt>
                <c:pt idx="3">
                  <c:v>13</c:v>
                </c:pt>
                <c:pt idx="4">
                  <c:v>14</c:v>
                </c:pt>
              </c:numCache>
            </c:numRef>
          </c:val>
          <c:extLst>
            <c:ext xmlns:c16="http://schemas.microsoft.com/office/drawing/2014/chart" uri="{C3380CC4-5D6E-409C-BE32-E72D297353CC}">
              <c16:uniqueId val="{00000000-D360-D24B-8804-5B3CE2F460A1}"/>
            </c:ext>
          </c:extLst>
        </c:ser>
        <c:dLbls>
          <c:showLegendKey val="0"/>
          <c:showVal val="0"/>
          <c:showCatName val="0"/>
          <c:showSerName val="0"/>
          <c:showPercent val="0"/>
          <c:showBubbleSize val="0"/>
        </c:dLbls>
        <c:gapWidth val="182"/>
        <c:axId val="1187643055"/>
        <c:axId val="1187643887"/>
      </c:barChart>
      <c:catAx>
        <c:axId val="1187643055"/>
        <c:scaling>
          <c:orientation val="minMax"/>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rgbClr val="3C3F4D"/>
                </a:solidFill>
                <a:latin typeface="Roboto Light" panose="02000000000000000000" pitchFamily="2" charset="0"/>
                <a:ea typeface="Roboto Light" panose="02000000000000000000" pitchFamily="2" charset="0"/>
                <a:cs typeface="+mn-cs"/>
              </a:defRPr>
            </a:pPr>
            <a:endParaRPr lang="en-US"/>
          </a:p>
        </c:txPr>
        <c:crossAx val="1187643887"/>
        <c:crosses val="autoZero"/>
        <c:auto val="1"/>
        <c:lblAlgn val="ctr"/>
        <c:lblOffset val="100"/>
        <c:noMultiLvlLbl val="0"/>
      </c:catAx>
      <c:valAx>
        <c:axId val="1187643887"/>
        <c:scaling>
          <c:orientation val="minMax"/>
        </c:scaling>
        <c:delete val="0"/>
        <c:axPos val="b"/>
        <c:majorGridlines>
          <c:spPr>
            <a:ln w="9525" cap="flat" cmpd="sng" algn="ctr">
              <a:solidFill>
                <a:srgbClr val="E1E7E9"/>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rgbClr val="3C3F4D"/>
                </a:solidFill>
                <a:latin typeface="Roboto" panose="02000000000000000000" pitchFamily="2" charset="0"/>
                <a:ea typeface="Roboto" panose="02000000000000000000" pitchFamily="2" charset="0"/>
                <a:cs typeface="+mn-cs"/>
              </a:defRPr>
            </a:pPr>
            <a:endParaRPr lang="en-US"/>
          </a:p>
        </c:txPr>
        <c:crossAx val="1187643055"/>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sz="1197" b="0" i="0" u="none" strike="noStrike" kern="1200" baseline="0">
                <a:solidFill>
                  <a:srgbClr val="3C3F4D"/>
                </a:solidFill>
                <a:latin typeface="Roboto Light" panose="02000000000000000000" pitchFamily="2" charset="0"/>
                <a:ea typeface="Roboto Light" panose="02000000000000000000" pitchFamily="2" charset="0"/>
                <a:cs typeface="+mn-cs"/>
              </a:defRPr>
            </a:pPr>
            <a:endParaRPr lang="en-US"/>
          </a:p>
        </c:txPr>
      </c:legendEntry>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barChart>
        <c:barDir val="bar"/>
        <c:grouping val="clustered"/>
        <c:varyColors val="0"/>
        <c:ser>
          <c:idx val="0"/>
          <c:order val="0"/>
          <c:tx>
            <c:strRef>
              <c:f>Sheet1!$B$1</c:f>
              <c:strCache>
                <c:ptCount val="1"/>
                <c:pt idx="0">
                  <c:v>Mean duration of cardiovascular reactivity (sec)</c:v>
                </c:pt>
              </c:strCache>
            </c:strRef>
          </c:tx>
          <c:spPr>
            <a:solidFill>
              <a:srgbClr val="7D829C"/>
            </a:solidFill>
            <a:ln>
              <a:noFill/>
            </a:ln>
            <a:effectLst/>
          </c:spPr>
          <c:invertIfNegative val="0"/>
          <c:cat>
            <c:strRef>
              <c:f>Sheet1!$A$2:$A$5</c:f>
              <c:strCache>
                <c:ptCount val="4"/>
                <c:pt idx="0">
                  <c:v>Amusement</c:v>
                </c:pt>
                <c:pt idx="1">
                  <c:v>Contentment</c:v>
                </c:pt>
                <c:pt idx="2">
                  <c:v>Neutral</c:v>
                </c:pt>
                <c:pt idx="3">
                  <c:v>Sadness</c:v>
                </c:pt>
              </c:strCache>
            </c:strRef>
          </c:cat>
          <c:val>
            <c:numRef>
              <c:f>Sheet1!$B$2:$B$5</c:f>
              <c:numCache>
                <c:formatCode>General</c:formatCode>
                <c:ptCount val="4"/>
                <c:pt idx="0">
                  <c:v>22</c:v>
                </c:pt>
                <c:pt idx="1">
                  <c:v>21</c:v>
                </c:pt>
                <c:pt idx="2">
                  <c:v>33</c:v>
                </c:pt>
                <c:pt idx="3">
                  <c:v>41</c:v>
                </c:pt>
              </c:numCache>
            </c:numRef>
          </c:val>
          <c:extLst>
            <c:ext xmlns:c16="http://schemas.microsoft.com/office/drawing/2014/chart" uri="{C3380CC4-5D6E-409C-BE32-E72D297353CC}">
              <c16:uniqueId val="{00000000-FCD8-4243-BF1A-A8A004CECB7D}"/>
            </c:ext>
          </c:extLst>
        </c:ser>
        <c:dLbls>
          <c:showLegendKey val="0"/>
          <c:showVal val="0"/>
          <c:showCatName val="0"/>
          <c:showSerName val="0"/>
          <c:showPercent val="0"/>
          <c:showBubbleSize val="0"/>
        </c:dLbls>
        <c:gapWidth val="182"/>
        <c:axId val="1187643055"/>
        <c:axId val="1187643887"/>
      </c:barChart>
      <c:catAx>
        <c:axId val="1187643055"/>
        <c:scaling>
          <c:orientation val="minMax"/>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rgbClr val="3C3F4D"/>
                </a:solidFill>
                <a:latin typeface="Roboto Light" panose="02000000000000000000" pitchFamily="2" charset="0"/>
                <a:ea typeface="Roboto Light" panose="02000000000000000000" pitchFamily="2" charset="0"/>
                <a:cs typeface="+mn-cs"/>
              </a:defRPr>
            </a:pPr>
            <a:endParaRPr lang="en-US"/>
          </a:p>
        </c:txPr>
        <c:crossAx val="1187643887"/>
        <c:crosses val="autoZero"/>
        <c:auto val="1"/>
        <c:lblAlgn val="ctr"/>
        <c:lblOffset val="100"/>
        <c:noMultiLvlLbl val="0"/>
      </c:catAx>
      <c:valAx>
        <c:axId val="1187643887"/>
        <c:scaling>
          <c:orientation val="minMax"/>
        </c:scaling>
        <c:delete val="0"/>
        <c:axPos val="b"/>
        <c:majorGridlines>
          <c:spPr>
            <a:ln w="9525" cap="flat" cmpd="sng" algn="ctr">
              <a:solidFill>
                <a:srgbClr val="E1E7E9"/>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rgbClr val="3C3F4D"/>
                </a:solidFill>
                <a:latin typeface="Roboto Light" panose="02000000000000000000" pitchFamily="2" charset="0"/>
                <a:ea typeface="Roboto Light" panose="02000000000000000000" pitchFamily="2" charset="0"/>
                <a:cs typeface="+mn-cs"/>
              </a:defRPr>
            </a:pPr>
            <a:endParaRPr lang="en-US"/>
          </a:p>
        </c:txPr>
        <c:crossAx val="1187643055"/>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sz="1197" b="0" i="0" u="none" strike="noStrike" kern="1200" baseline="0">
                <a:solidFill>
                  <a:srgbClr val="3C3F4D"/>
                </a:solidFill>
                <a:latin typeface="Roboto Light" panose="02000000000000000000" pitchFamily="2" charset="0"/>
                <a:ea typeface="Roboto Light" panose="02000000000000000000" pitchFamily="2" charset="0"/>
                <a:cs typeface="+mn-cs"/>
              </a:defRPr>
            </a:pPr>
            <a:endParaRPr lang="en-US"/>
          </a:p>
        </c:txPr>
      </c:legendEntry>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6">
  <a:schemeClr val="accent3"/>
</cs:colorStyle>
</file>

<file path=ppt/charts/colors2.xml><?xml version="1.0" encoding="utf-8"?>
<cs:colorStyle xmlns:cs="http://schemas.microsoft.com/office/drawing/2012/chartStyle" xmlns:a="http://schemas.openxmlformats.org/drawingml/2006/main" meth="withinLinear" id="16">
  <a:schemeClr val="accent3"/>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latin typeface="Roboto Light"/>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093954A-C201-EB40-9459-342C786798D2}" type="datetimeFigureOut">
              <a:rPr lang="en-US" smtClean="0">
                <a:latin typeface="Roboto Light"/>
              </a:rPr>
              <a:t>4/5/19</a:t>
            </a:fld>
            <a:endParaRPr lang="en-US">
              <a:latin typeface="Roboto Light"/>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latin typeface="Roboto Light"/>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F52853C-6216-544B-82BE-E4DDDB9FF424}" type="slidenum">
              <a:rPr lang="en-US" smtClean="0">
                <a:latin typeface="Roboto Light"/>
              </a:rPr>
              <a:t>‹#›</a:t>
            </a:fld>
            <a:endParaRPr lang="en-US">
              <a:latin typeface="Roboto Light"/>
            </a:endParaRPr>
          </a:p>
        </p:txBody>
      </p:sp>
    </p:spTree>
    <p:extLst>
      <p:ext uri="{BB962C8B-B14F-4D97-AF65-F5344CB8AC3E}">
        <p14:creationId xmlns:p14="http://schemas.microsoft.com/office/powerpoint/2010/main" val="178966205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Roboto Light"/>
              </a:defRPr>
            </a:lvl1pPr>
          </a:lstStyle>
          <a:p>
            <a:endParaRPr lang="en-JM"/>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Roboto Light"/>
              </a:defRPr>
            </a:lvl1pPr>
          </a:lstStyle>
          <a:p>
            <a:fld id="{7D7D0FC4-79A4-4CD6-9D21-6D2AFDDF42EC}" type="datetimeFigureOut">
              <a:rPr lang="en-JM" smtClean="0"/>
              <a:pPr/>
              <a:t>05/04/2019</a:t>
            </a:fld>
            <a:endParaRPr lang="en-JM"/>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JM"/>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Roboto Light"/>
              </a:defRPr>
            </a:lvl1pPr>
          </a:lstStyle>
          <a:p>
            <a:endParaRPr lang="en-JM"/>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Roboto Light"/>
              </a:defRPr>
            </a:lvl1pPr>
          </a:lstStyle>
          <a:p>
            <a:fld id="{FEA829E4-7B8F-48ED-BCF8-1C0A3C644052}" type="slidenum">
              <a:rPr lang="en-JM" smtClean="0"/>
              <a:pPr/>
              <a:t>‹#›</a:t>
            </a:fld>
            <a:endParaRPr lang="en-JM"/>
          </a:p>
        </p:txBody>
      </p:sp>
    </p:spTree>
    <p:extLst>
      <p:ext uri="{BB962C8B-B14F-4D97-AF65-F5344CB8AC3E}">
        <p14:creationId xmlns:p14="http://schemas.microsoft.com/office/powerpoint/2010/main" val="487037923"/>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Roboto Light"/>
        <a:ea typeface="+mn-ea"/>
        <a:cs typeface="+mn-cs"/>
      </a:defRPr>
    </a:lvl1pPr>
    <a:lvl2pPr marL="457200" algn="l" defTabSz="914400" rtl="0" eaLnBrk="1" latinLnBrk="0" hangingPunct="1">
      <a:defRPr sz="1200" kern="1200">
        <a:solidFill>
          <a:schemeClr val="tx1"/>
        </a:solidFill>
        <a:latin typeface="Roboto Light"/>
        <a:ea typeface="+mn-ea"/>
        <a:cs typeface="+mn-cs"/>
      </a:defRPr>
    </a:lvl2pPr>
    <a:lvl3pPr marL="914400" algn="l" defTabSz="914400" rtl="0" eaLnBrk="1" latinLnBrk="0" hangingPunct="1">
      <a:defRPr sz="1200" kern="1200">
        <a:solidFill>
          <a:schemeClr val="tx1"/>
        </a:solidFill>
        <a:latin typeface="Roboto Light"/>
        <a:ea typeface="+mn-ea"/>
        <a:cs typeface="+mn-cs"/>
      </a:defRPr>
    </a:lvl3pPr>
    <a:lvl4pPr marL="1371600" algn="l" defTabSz="914400" rtl="0" eaLnBrk="1" latinLnBrk="0" hangingPunct="1">
      <a:defRPr sz="1200" kern="1200">
        <a:solidFill>
          <a:schemeClr val="tx1"/>
        </a:solidFill>
        <a:latin typeface="Roboto Light"/>
        <a:ea typeface="+mn-ea"/>
        <a:cs typeface="+mn-cs"/>
      </a:defRPr>
    </a:lvl4pPr>
    <a:lvl5pPr marL="1828800" algn="l" defTabSz="914400" rtl="0" eaLnBrk="1" latinLnBrk="0" hangingPunct="1">
      <a:defRPr sz="1200" kern="1200">
        <a:solidFill>
          <a:schemeClr val="tx1"/>
        </a:solidFill>
        <a:latin typeface="Roboto Ligh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1</a:t>
            </a:fld>
            <a:endParaRPr lang="en-JM" dirty="0"/>
          </a:p>
        </p:txBody>
      </p:sp>
    </p:spTree>
    <p:extLst>
      <p:ext uri="{BB962C8B-B14F-4D97-AF65-F5344CB8AC3E}">
        <p14:creationId xmlns:p14="http://schemas.microsoft.com/office/powerpoint/2010/main" val="6618159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9600" dirty="0">
                <a:solidFill>
                  <a:schemeClr val="bg1"/>
                </a:solidFill>
              </a:rPr>
              <a:t>Employees are typically exposed to training programs that focus on correcting their weakness evaluation interviews often focus on areas that need improvement and aspects of work that employees are typically struggling with. Typically, the number of mistakes/errors are highlighted when work is corrected and when report cards are brought home, the lower grades often attracting more attention. </a:t>
            </a:r>
          </a:p>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10</a:t>
            </a:fld>
            <a:endParaRPr lang="en-JM" dirty="0"/>
          </a:p>
        </p:txBody>
      </p:sp>
    </p:spTree>
    <p:extLst>
      <p:ext uri="{BB962C8B-B14F-4D97-AF65-F5344CB8AC3E}">
        <p14:creationId xmlns:p14="http://schemas.microsoft.com/office/powerpoint/2010/main" val="41396863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11</a:t>
            </a:fld>
            <a:endParaRPr lang="en-JM" dirty="0"/>
          </a:p>
        </p:txBody>
      </p:sp>
    </p:spTree>
    <p:extLst>
      <p:ext uri="{BB962C8B-B14F-4D97-AF65-F5344CB8AC3E}">
        <p14:creationId xmlns:p14="http://schemas.microsoft.com/office/powerpoint/2010/main" val="20456803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12</a:t>
            </a:fld>
            <a:endParaRPr lang="en-JM" dirty="0"/>
          </a:p>
        </p:txBody>
      </p:sp>
    </p:spTree>
    <p:extLst>
      <p:ext uri="{BB962C8B-B14F-4D97-AF65-F5344CB8AC3E}">
        <p14:creationId xmlns:p14="http://schemas.microsoft.com/office/powerpoint/2010/main" val="28583689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13</a:t>
            </a:fld>
            <a:endParaRPr lang="en-JM" dirty="0"/>
          </a:p>
        </p:txBody>
      </p:sp>
    </p:spTree>
    <p:extLst>
      <p:ext uri="{BB962C8B-B14F-4D97-AF65-F5344CB8AC3E}">
        <p14:creationId xmlns:p14="http://schemas.microsoft.com/office/powerpoint/2010/main" val="36129822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14</a:t>
            </a:fld>
            <a:endParaRPr lang="en-JM" dirty="0"/>
          </a:p>
        </p:txBody>
      </p:sp>
    </p:spTree>
    <p:extLst>
      <p:ext uri="{BB962C8B-B14F-4D97-AF65-F5344CB8AC3E}">
        <p14:creationId xmlns:p14="http://schemas.microsoft.com/office/powerpoint/2010/main" val="28042215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15</a:t>
            </a:fld>
            <a:endParaRPr lang="en-JM" dirty="0"/>
          </a:p>
        </p:txBody>
      </p:sp>
    </p:spTree>
    <p:extLst>
      <p:ext uri="{BB962C8B-B14F-4D97-AF65-F5344CB8AC3E}">
        <p14:creationId xmlns:p14="http://schemas.microsoft.com/office/powerpoint/2010/main" val="33868422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16</a:t>
            </a:fld>
            <a:endParaRPr lang="en-JM" dirty="0"/>
          </a:p>
        </p:txBody>
      </p:sp>
    </p:spTree>
    <p:extLst>
      <p:ext uri="{BB962C8B-B14F-4D97-AF65-F5344CB8AC3E}">
        <p14:creationId xmlns:p14="http://schemas.microsoft.com/office/powerpoint/2010/main" val="31300520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17</a:t>
            </a:fld>
            <a:endParaRPr lang="en-JM" dirty="0"/>
          </a:p>
        </p:txBody>
      </p:sp>
    </p:spTree>
    <p:extLst>
      <p:ext uri="{BB962C8B-B14F-4D97-AF65-F5344CB8AC3E}">
        <p14:creationId xmlns:p14="http://schemas.microsoft.com/office/powerpoint/2010/main" val="36037900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18</a:t>
            </a:fld>
            <a:endParaRPr lang="en-JM" dirty="0"/>
          </a:p>
        </p:txBody>
      </p:sp>
    </p:spTree>
    <p:extLst>
      <p:ext uri="{BB962C8B-B14F-4D97-AF65-F5344CB8AC3E}">
        <p14:creationId xmlns:p14="http://schemas.microsoft.com/office/powerpoint/2010/main" val="21866124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19</a:t>
            </a:fld>
            <a:endParaRPr lang="en-JM" dirty="0"/>
          </a:p>
        </p:txBody>
      </p:sp>
    </p:spTree>
    <p:extLst>
      <p:ext uri="{BB962C8B-B14F-4D97-AF65-F5344CB8AC3E}">
        <p14:creationId xmlns:p14="http://schemas.microsoft.com/office/powerpoint/2010/main" val="1013232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2</a:t>
            </a:fld>
            <a:endParaRPr lang="en-JM" dirty="0"/>
          </a:p>
        </p:txBody>
      </p:sp>
    </p:spTree>
    <p:extLst>
      <p:ext uri="{BB962C8B-B14F-4D97-AF65-F5344CB8AC3E}">
        <p14:creationId xmlns:p14="http://schemas.microsoft.com/office/powerpoint/2010/main" val="42784129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20</a:t>
            </a:fld>
            <a:endParaRPr lang="en-JM" dirty="0"/>
          </a:p>
        </p:txBody>
      </p:sp>
    </p:spTree>
    <p:extLst>
      <p:ext uri="{BB962C8B-B14F-4D97-AF65-F5344CB8AC3E}">
        <p14:creationId xmlns:p14="http://schemas.microsoft.com/office/powerpoint/2010/main" val="14106447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21</a:t>
            </a:fld>
            <a:endParaRPr lang="en-JM" dirty="0"/>
          </a:p>
        </p:txBody>
      </p:sp>
    </p:spTree>
    <p:extLst>
      <p:ext uri="{BB962C8B-B14F-4D97-AF65-F5344CB8AC3E}">
        <p14:creationId xmlns:p14="http://schemas.microsoft.com/office/powerpoint/2010/main" val="9875093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22</a:t>
            </a:fld>
            <a:endParaRPr lang="en-JM" dirty="0"/>
          </a:p>
        </p:txBody>
      </p:sp>
    </p:spTree>
    <p:extLst>
      <p:ext uri="{BB962C8B-B14F-4D97-AF65-F5344CB8AC3E}">
        <p14:creationId xmlns:p14="http://schemas.microsoft.com/office/powerpoint/2010/main" val="744706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23</a:t>
            </a:fld>
            <a:endParaRPr lang="en-JM" dirty="0"/>
          </a:p>
        </p:txBody>
      </p:sp>
    </p:spTree>
    <p:extLst>
      <p:ext uri="{BB962C8B-B14F-4D97-AF65-F5344CB8AC3E}">
        <p14:creationId xmlns:p14="http://schemas.microsoft.com/office/powerpoint/2010/main" val="3795873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24</a:t>
            </a:fld>
            <a:endParaRPr lang="en-JM" dirty="0"/>
          </a:p>
        </p:txBody>
      </p:sp>
    </p:spTree>
    <p:extLst>
      <p:ext uri="{BB962C8B-B14F-4D97-AF65-F5344CB8AC3E}">
        <p14:creationId xmlns:p14="http://schemas.microsoft.com/office/powerpoint/2010/main" val="34566471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3</a:t>
            </a:fld>
            <a:endParaRPr lang="en-JM" dirty="0"/>
          </a:p>
        </p:txBody>
      </p:sp>
    </p:spTree>
    <p:extLst>
      <p:ext uri="{BB962C8B-B14F-4D97-AF65-F5344CB8AC3E}">
        <p14:creationId xmlns:p14="http://schemas.microsoft.com/office/powerpoint/2010/main" val="24611432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4</a:t>
            </a:fld>
            <a:endParaRPr lang="en-JM" dirty="0"/>
          </a:p>
        </p:txBody>
      </p:sp>
    </p:spTree>
    <p:extLst>
      <p:ext uri="{BB962C8B-B14F-4D97-AF65-F5344CB8AC3E}">
        <p14:creationId xmlns:p14="http://schemas.microsoft.com/office/powerpoint/2010/main" val="36231123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EA829E4-7B8F-48ED-BCF8-1C0A3C644052}" type="slidenum">
              <a:rPr lang="en-JM" smtClean="0"/>
              <a:pPr/>
              <a:t>5</a:t>
            </a:fld>
            <a:endParaRPr lang="en-JM"/>
          </a:p>
        </p:txBody>
      </p:sp>
    </p:spTree>
    <p:extLst>
      <p:ext uri="{BB962C8B-B14F-4D97-AF65-F5344CB8AC3E}">
        <p14:creationId xmlns:p14="http://schemas.microsoft.com/office/powerpoint/2010/main" val="7770730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6</a:t>
            </a:fld>
            <a:endParaRPr lang="en-JM" dirty="0"/>
          </a:p>
        </p:txBody>
      </p:sp>
    </p:spTree>
    <p:extLst>
      <p:ext uri="{BB962C8B-B14F-4D97-AF65-F5344CB8AC3E}">
        <p14:creationId xmlns:p14="http://schemas.microsoft.com/office/powerpoint/2010/main" val="13327276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7</a:t>
            </a:fld>
            <a:endParaRPr lang="en-JM" dirty="0"/>
          </a:p>
        </p:txBody>
      </p:sp>
    </p:spTree>
    <p:extLst>
      <p:ext uri="{BB962C8B-B14F-4D97-AF65-F5344CB8AC3E}">
        <p14:creationId xmlns:p14="http://schemas.microsoft.com/office/powerpoint/2010/main" val="10475378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8</a:t>
            </a:fld>
            <a:endParaRPr lang="en-JM" dirty="0"/>
          </a:p>
        </p:txBody>
      </p:sp>
    </p:spTree>
    <p:extLst>
      <p:ext uri="{BB962C8B-B14F-4D97-AF65-F5344CB8AC3E}">
        <p14:creationId xmlns:p14="http://schemas.microsoft.com/office/powerpoint/2010/main" val="13864063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9</a:t>
            </a:fld>
            <a:endParaRPr lang="en-JM" dirty="0"/>
          </a:p>
        </p:txBody>
      </p:sp>
    </p:spTree>
    <p:extLst>
      <p:ext uri="{BB962C8B-B14F-4D97-AF65-F5344CB8AC3E}">
        <p14:creationId xmlns:p14="http://schemas.microsoft.com/office/powerpoint/2010/main" val="26613583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17"/>
          <p:cNvSpPr>
            <a:spLocks noGrp="1"/>
          </p:cNvSpPr>
          <p:nvPr>
            <p:ph type="body" sz="quarter" idx="24"/>
          </p:nvPr>
        </p:nvSpPr>
        <p:spPr>
          <a:xfrm>
            <a:off x="533400" y="419101"/>
            <a:ext cx="5029200" cy="323850"/>
          </a:xfrm>
        </p:spPr>
        <p:txBody>
          <a:bodyPr>
            <a:noAutofit/>
          </a:bodyPr>
          <a:lstStyle>
            <a:lvl1pPr marL="0" indent="0" algn="l">
              <a:buFontTx/>
              <a:buNone/>
              <a:defRPr sz="1125" b="0" kern="0" spc="0">
                <a:solidFill>
                  <a:schemeClr val="tx1"/>
                </a:solidFill>
                <a:latin typeface="Roboto Light"/>
                <a:ea typeface="Roboto Light"/>
                <a:cs typeface="Roboto Light"/>
              </a:defRPr>
            </a:lvl1pPr>
            <a:lvl2pPr marL="342900" indent="0">
              <a:buFontTx/>
              <a:buNone/>
              <a:defRPr sz="788">
                <a:latin typeface="Mission Gothic Regular" pitchFamily="50" charset="0"/>
              </a:defRPr>
            </a:lvl2pPr>
            <a:lvl3pPr marL="685800" indent="0">
              <a:buFontTx/>
              <a:buNone/>
              <a:defRPr sz="788">
                <a:latin typeface="Mission Gothic Regular" pitchFamily="50" charset="0"/>
              </a:defRPr>
            </a:lvl3pPr>
            <a:lvl4pPr marL="1028700" indent="0">
              <a:buFontTx/>
              <a:buNone/>
              <a:defRPr sz="788">
                <a:latin typeface="Mission Gothic Regular" pitchFamily="50" charset="0"/>
              </a:defRPr>
            </a:lvl4pPr>
            <a:lvl5pPr marL="1371600" indent="0">
              <a:buFontTx/>
              <a:buNone/>
              <a:defRPr sz="788">
                <a:latin typeface="Mission Gothic Regular" pitchFamily="50" charset="0"/>
              </a:defRPr>
            </a:lvl5pPr>
          </a:lstStyle>
          <a:p>
            <a:pPr lvl="0"/>
            <a:endParaRPr lang="en-JM" dirty="0"/>
          </a:p>
        </p:txBody>
      </p:sp>
      <p:sp>
        <p:nvSpPr>
          <p:cNvPr id="9" name="Picture Placeholder 28"/>
          <p:cNvSpPr>
            <a:spLocks noGrp="1" noChangeAspect="1"/>
          </p:cNvSpPr>
          <p:nvPr/>
        </p:nvSpPr>
        <p:spPr>
          <a:xfrm>
            <a:off x="636470" y="547619"/>
            <a:ext cx="2133600" cy="2133600"/>
          </a:xfrm>
          <a:prstGeom prst="ellipse">
            <a:avLst/>
          </a:prstGeom>
          <a:ln w="76200" cap="sq">
            <a:noFill/>
            <a:miter lim="800000"/>
          </a:ln>
          <a:effectLst/>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1400" kern="1200">
                <a:solidFill>
                  <a:schemeClr val="tx1">
                    <a:lumMod val="50000"/>
                    <a:lumOff val="50000"/>
                  </a:schemeClr>
                </a:solidFill>
                <a:latin typeface="Roboto Light"/>
                <a:ea typeface="+mn-ea"/>
                <a:cs typeface="Roboto Light"/>
              </a:defRPr>
            </a:lvl1pPr>
            <a:lvl2pPr marL="742950" indent="-285750" algn="l" defTabSz="914400" rtl="0" eaLnBrk="1" latinLnBrk="0" hangingPunct="1">
              <a:spcBef>
                <a:spcPct val="20000"/>
              </a:spcBef>
              <a:buFont typeface="Arial" pitchFamily="34" charset="0"/>
              <a:buChar char="–"/>
              <a:defRPr sz="1200" kern="1200">
                <a:solidFill>
                  <a:schemeClr val="tx1">
                    <a:lumMod val="50000"/>
                    <a:lumOff val="50000"/>
                  </a:schemeClr>
                </a:solidFill>
                <a:latin typeface="Roboto Light"/>
                <a:ea typeface="+mn-ea"/>
                <a:cs typeface="Roboto Light"/>
              </a:defRPr>
            </a:lvl2pPr>
            <a:lvl3pPr marL="1143000" indent="-228600" algn="l" defTabSz="914400" rtl="0" eaLnBrk="1" latinLnBrk="0" hangingPunct="1">
              <a:spcBef>
                <a:spcPct val="20000"/>
              </a:spcBef>
              <a:buFont typeface="Arial" pitchFamily="34" charset="0"/>
              <a:buChar char="•"/>
              <a:defRPr sz="1100" kern="1200">
                <a:solidFill>
                  <a:schemeClr val="tx1">
                    <a:lumMod val="50000"/>
                    <a:lumOff val="50000"/>
                  </a:schemeClr>
                </a:solidFill>
                <a:latin typeface="Roboto Light"/>
                <a:ea typeface="+mn-ea"/>
                <a:cs typeface="Roboto Light"/>
              </a:defRPr>
            </a:lvl3pPr>
            <a:lvl4pPr marL="1600200" indent="-228600" algn="l" defTabSz="914400" rtl="0" eaLnBrk="1" latinLnBrk="0" hangingPunct="1">
              <a:spcBef>
                <a:spcPct val="20000"/>
              </a:spcBef>
              <a:buFont typeface="Arial" pitchFamily="34" charset="0"/>
              <a:buChar char="–"/>
              <a:defRPr sz="1050" kern="1200">
                <a:solidFill>
                  <a:schemeClr val="tx1">
                    <a:lumMod val="50000"/>
                    <a:lumOff val="50000"/>
                  </a:schemeClr>
                </a:solidFill>
                <a:latin typeface="Roboto Light"/>
                <a:ea typeface="+mn-ea"/>
                <a:cs typeface="Roboto Light"/>
              </a:defRPr>
            </a:lvl4pPr>
            <a:lvl5pPr marL="2057400" indent="-228600" algn="l" defTabSz="914400" rtl="0" eaLnBrk="1" latinLnBrk="0" hangingPunct="1">
              <a:spcBef>
                <a:spcPct val="20000"/>
              </a:spcBef>
              <a:buFont typeface="Arial" pitchFamily="34" charset="0"/>
              <a:buChar char="»"/>
              <a:defRPr sz="1050" kern="1200">
                <a:solidFill>
                  <a:schemeClr val="tx1">
                    <a:lumMod val="50000"/>
                    <a:lumOff val="50000"/>
                  </a:schemeClr>
                </a:solidFill>
                <a:latin typeface="Roboto Light"/>
                <a:ea typeface="+mn-ea"/>
                <a:cs typeface="Roboto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JM" kern="1200"/>
          </a:p>
        </p:txBody>
      </p:sp>
      <p:sp>
        <p:nvSpPr>
          <p:cNvPr id="10" name="Picture Placeholder 28"/>
          <p:cNvSpPr>
            <a:spLocks noGrp="1" noChangeAspect="1"/>
          </p:cNvSpPr>
          <p:nvPr>
            <p:ph type="pic" sz="quarter" idx="52"/>
          </p:nvPr>
        </p:nvSpPr>
        <p:spPr>
          <a:xfrm>
            <a:off x="914400" y="1962150"/>
            <a:ext cx="2133600" cy="2133600"/>
          </a:xfrm>
          <a:prstGeom prst="ellipse">
            <a:avLst/>
          </a:prstGeom>
          <a:ln w="76200" cap="sq">
            <a:noFill/>
            <a:miter lim="800000"/>
          </a:ln>
          <a:effectLst/>
        </p:spPr>
        <p:txBody>
          <a:bodyPr>
            <a:normAutofit/>
          </a:bodyPr>
          <a:lstStyle>
            <a:lvl1pPr marL="0" indent="0" algn="ctr">
              <a:buFontTx/>
              <a:buNone/>
              <a:defRPr sz="1050">
                <a:solidFill>
                  <a:schemeClr val="tx1">
                    <a:lumMod val="50000"/>
                    <a:lumOff val="50000"/>
                  </a:schemeClr>
                </a:solidFill>
                <a:latin typeface="Roboto Light"/>
                <a:cs typeface="Roboto Light"/>
              </a:defRPr>
            </a:lvl1pPr>
          </a:lstStyle>
          <a:p>
            <a:endParaRPr lang="en-JM"/>
          </a:p>
        </p:txBody>
      </p:sp>
    </p:spTree>
    <p:extLst>
      <p:ext uri="{BB962C8B-B14F-4D97-AF65-F5344CB8AC3E}">
        <p14:creationId xmlns:p14="http://schemas.microsoft.com/office/powerpoint/2010/main" val="3764632729"/>
      </p:ext>
    </p:extLst>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A9308C-D667-2A44-B75F-1C6E32E47579}"/>
              </a:ext>
            </a:extLst>
          </p:cNvPr>
          <p:cNvSpPr>
            <a:spLocks noGrp="1"/>
          </p:cNvSpPr>
          <p:nvPr>
            <p:ph type="title"/>
          </p:nvPr>
        </p:nvSpPr>
        <p:spPr/>
        <p:txBody>
          <a:bodyPr/>
          <a:lstStyle/>
          <a:p>
            <a:r>
              <a:rPr lang="en-US"/>
              <a:t>Click to edit Master title style</a:t>
            </a:r>
            <a:endParaRPr lang="en-GB"/>
          </a:p>
        </p:txBody>
      </p:sp>
      <p:sp>
        <p:nvSpPr>
          <p:cNvPr id="3" name="Rectangle 2">
            <a:extLst>
              <a:ext uri="{FF2B5EF4-FFF2-40B4-BE49-F238E27FC236}">
                <a16:creationId xmlns:a16="http://schemas.microsoft.com/office/drawing/2014/main" id="{C1CD05E4-C04D-A74C-992C-F8FE1E53FB38}"/>
              </a:ext>
            </a:extLst>
          </p:cNvPr>
          <p:cNvSpPr/>
          <p:nvPr userDrawn="1"/>
        </p:nvSpPr>
        <p:spPr>
          <a:xfrm>
            <a:off x="0" y="0"/>
            <a:ext cx="9144000" cy="5143500"/>
          </a:xfrm>
          <a:prstGeom prst="rect">
            <a:avLst/>
          </a:prstGeom>
          <a:solidFill>
            <a:srgbClr val="3C3F4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Tree>
    <p:extLst>
      <p:ext uri="{BB962C8B-B14F-4D97-AF65-F5344CB8AC3E}">
        <p14:creationId xmlns:p14="http://schemas.microsoft.com/office/powerpoint/2010/main" val="338225697"/>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05BFB92-F4CE-A546-B20B-8C67A7879415}"/>
              </a:ext>
            </a:extLst>
          </p:cNvPr>
          <p:cNvSpPr/>
          <p:nvPr userDrawn="1"/>
        </p:nvSpPr>
        <p:spPr>
          <a:xfrm>
            <a:off x="5029201" y="-114300"/>
            <a:ext cx="4199963" cy="5372100"/>
          </a:xfrm>
          <a:prstGeom prst="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pic>
        <p:nvPicPr>
          <p:cNvPr id="3" name="Picture 2">
            <a:extLst>
              <a:ext uri="{FF2B5EF4-FFF2-40B4-BE49-F238E27FC236}">
                <a16:creationId xmlns:a16="http://schemas.microsoft.com/office/drawing/2014/main" id="{91C7293E-48E7-6C47-8A51-ECE4170EDE9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24400" y="-1764020"/>
            <a:ext cx="5742707" cy="8145770"/>
          </a:xfrm>
          <a:prstGeom prst="rect">
            <a:avLst/>
          </a:prstGeom>
        </p:spPr>
      </p:pic>
      <p:sp>
        <p:nvSpPr>
          <p:cNvPr id="4" name="Rectangle 3">
            <a:extLst>
              <a:ext uri="{FF2B5EF4-FFF2-40B4-BE49-F238E27FC236}">
                <a16:creationId xmlns:a16="http://schemas.microsoft.com/office/drawing/2014/main" id="{7B5A60BF-9AA9-F34B-84AD-B93044DE9E8B}"/>
              </a:ext>
            </a:extLst>
          </p:cNvPr>
          <p:cNvSpPr/>
          <p:nvPr userDrawn="1"/>
        </p:nvSpPr>
        <p:spPr>
          <a:xfrm rot="5400000">
            <a:off x="-114300" y="-1"/>
            <a:ext cx="5257800" cy="5029201"/>
          </a:xfrm>
          <a:prstGeom prst="rect">
            <a:avLst/>
          </a:prstGeom>
          <a:solidFill>
            <a:srgbClr val="3C3F4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Tree>
    <p:extLst>
      <p:ext uri="{BB962C8B-B14F-4D97-AF65-F5344CB8AC3E}">
        <p14:creationId xmlns:p14="http://schemas.microsoft.com/office/powerpoint/2010/main" val="4011360182"/>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ext Placeholder 3"/>
          <p:cNvSpPr>
            <a:spLocks noGrp="1"/>
          </p:cNvSpPr>
          <p:nvPr>
            <p:ph type="body" sz="quarter" idx="60"/>
          </p:nvPr>
        </p:nvSpPr>
        <p:spPr>
          <a:xfrm>
            <a:off x="4572005" y="1711279"/>
            <a:ext cx="2919699" cy="304800"/>
          </a:xfrm>
        </p:spPr>
        <p:txBody>
          <a:bodyPr anchor="ctr">
            <a:noAutofit/>
          </a:bodyPr>
          <a:lstStyle>
            <a:lvl1pPr marL="0" indent="0" algn="l">
              <a:buFontTx/>
              <a:buNone/>
              <a:defRPr sz="900">
                <a:solidFill>
                  <a:schemeClr val="tx1"/>
                </a:solidFill>
                <a:latin typeface="Roboto Slab Bold"/>
                <a:ea typeface="Roboto Light"/>
                <a:cs typeface="Roboto Slab Bold"/>
              </a:defRPr>
            </a:lvl1pPr>
            <a:lvl2pPr marL="342900" indent="0">
              <a:buFontTx/>
              <a:buNone/>
              <a:defRPr sz="1050">
                <a:solidFill>
                  <a:schemeClr val="tx1">
                    <a:lumMod val="75000"/>
                    <a:lumOff val="25000"/>
                  </a:schemeClr>
                </a:solidFill>
                <a:latin typeface="Nexa Bold" pitchFamily="50" charset="0"/>
              </a:defRPr>
            </a:lvl2pPr>
            <a:lvl3pPr marL="685800" indent="0">
              <a:buFontTx/>
              <a:buNone/>
              <a:defRPr sz="900">
                <a:solidFill>
                  <a:schemeClr val="tx1">
                    <a:lumMod val="75000"/>
                    <a:lumOff val="25000"/>
                  </a:schemeClr>
                </a:solidFill>
                <a:latin typeface="Nexa Bold" pitchFamily="50" charset="0"/>
              </a:defRPr>
            </a:lvl3pPr>
            <a:lvl4pPr marL="1028700" indent="0">
              <a:buFontTx/>
              <a:buNone/>
              <a:defRPr sz="825">
                <a:solidFill>
                  <a:schemeClr val="tx1">
                    <a:lumMod val="75000"/>
                    <a:lumOff val="25000"/>
                  </a:schemeClr>
                </a:solidFill>
                <a:latin typeface="Nexa Bold" pitchFamily="50" charset="0"/>
              </a:defRPr>
            </a:lvl4pPr>
            <a:lvl5pPr marL="1371600" indent="0">
              <a:buFontTx/>
              <a:buNone/>
              <a:defRPr sz="825">
                <a:solidFill>
                  <a:schemeClr val="tx1">
                    <a:lumMod val="75000"/>
                    <a:lumOff val="25000"/>
                  </a:schemeClr>
                </a:solidFill>
                <a:latin typeface="Nexa Bold" pitchFamily="50" charset="0"/>
              </a:defRPr>
            </a:lvl5pPr>
          </a:lstStyle>
          <a:p>
            <a:pPr lvl="0"/>
            <a:endParaRPr lang="en-JM" dirty="0"/>
          </a:p>
        </p:txBody>
      </p:sp>
      <p:sp>
        <p:nvSpPr>
          <p:cNvPr id="12" name="Text Placeholder 7"/>
          <p:cNvSpPr>
            <a:spLocks noGrp="1"/>
          </p:cNvSpPr>
          <p:nvPr>
            <p:ph type="body" sz="quarter" idx="71"/>
          </p:nvPr>
        </p:nvSpPr>
        <p:spPr>
          <a:xfrm>
            <a:off x="4071423" y="2152650"/>
            <a:ext cx="4081981" cy="876300"/>
          </a:xfrm>
        </p:spPr>
        <p:txBody>
          <a:bodyPr>
            <a:noAutofit/>
          </a:bodyPr>
          <a:lstStyle>
            <a:lvl1pPr marL="0" indent="0" algn="l">
              <a:buFontTx/>
              <a:buNone/>
              <a:defRPr sz="750">
                <a:solidFill>
                  <a:schemeClr val="tx1">
                    <a:lumMod val="50000"/>
                    <a:lumOff val="50000"/>
                  </a:schemeClr>
                </a:solidFill>
                <a:latin typeface="Roboto Light"/>
                <a:cs typeface="Roboto Light"/>
              </a:defRPr>
            </a:lvl1pPr>
            <a:lvl2pPr marL="342900" indent="0">
              <a:buFontTx/>
              <a:buNone/>
              <a:defRPr sz="900">
                <a:solidFill>
                  <a:schemeClr val="tx1">
                    <a:lumMod val="75000"/>
                    <a:lumOff val="25000"/>
                  </a:schemeClr>
                </a:solidFill>
              </a:defRPr>
            </a:lvl2pPr>
            <a:lvl3pPr marL="685800" indent="0">
              <a:buFontTx/>
              <a:buNone/>
              <a:defRPr sz="900">
                <a:solidFill>
                  <a:schemeClr val="tx1">
                    <a:lumMod val="75000"/>
                    <a:lumOff val="25000"/>
                  </a:schemeClr>
                </a:solidFill>
              </a:defRPr>
            </a:lvl3pPr>
            <a:lvl4pPr marL="1028700" indent="0">
              <a:buFontTx/>
              <a:buNone/>
              <a:defRPr sz="900">
                <a:solidFill>
                  <a:schemeClr val="tx1">
                    <a:lumMod val="75000"/>
                    <a:lumOff val="25000"/>
                  </a:schemeClr>
                </a:solidFill>
              </a:defRPr>
            </a:lvl4pPr>
            <a:lvl5pPr marL="1371600" indent="0">
              <a:buFontTx/>
              <a:buNone/>
              <a:defRPr sz="900">
                <a:solidFill>
                  <a:schemeClr val="tx1">
                    <a:lumMod val="75000"/>
                    <a:lumOff val="25000"/>
                  </a:schemeClr>
                </a:solidFill>
              </a:defRPr>
            </a:lvl5pPr>
          </a:lstStyle>
          <a:p>
            <a:pPr lvl="0"/>
            <a:endParaRPr lang="en-JM" dirty="0"/>
          </a:p>
        </p:txBody>
      </p:sp>
      <p:sp>
        <p:nvSpPr>
          <p:cNvPr id="13" name="Picture Placeholder 28"/>
          <p:cNvSpPr>
            <a:spLocks noGrp="1"/>
          </p:cNvSpPr>
          <p:nvPr>
            <p:ph type="pic" sz="quarter" idx="50"/>
          </p:nvPr>
        </p:nvSpPr>
        <p:spPr>
          <a:xfrm>
            <a:off x="609600" y="1728137"/>
            <a:ext cx="2626800" cy="1971000"/>
          </a:xfrm>
          <a:prstGeom prst="ellipse">
            <a:avLst/>
          </a:prstGeom>
          <a:ln w="76200" cap="sq">
            <a:noFill/>
            <a:miter lim="800000"/>
          </a:ln>
          <a:effectLst/>
        </p:spPr>
        <p:txBody>
          <a:bodyPr>
            <a:normAutofit/>
          </a:bodyPr>
          <a:lstStyle>
            <a:lvl1pPr marL="0" indent="0" algn="ctr">
              <a:buFontTx/>
              <a:buNone/>
              <a:defRPr sz="1050">
                <a:solidFill>
                  <a:schemeClr val="tx1">
                    <a:lumMod val="50000"/>
                    <a:lumOff val="50000"/>
                  </a:schemeClr>
                </a:solidFill>
                <a:latin typeface="Roboto Light"/>
                <a:cs typeface="Roboto Light"/>
              </a:defRPr>
            </a:lvl1pPr>
          </a:lstStyle>
          <a:p>
            <a:endParaRPr lang="en-JM"/>
          </a:p>
        </p:txBody>
      </p:sp>
      <p:sp>
        <p:nvSpPr>
          <p:cNvPr id="9" name="Text Placeholder 17"/>
          <p:cNvSpPr>
            <a:spLocks noGrp="1"/>
          </p:cNvSpPr>
          <p:nvPr>
            <p:ph type="body" sz="quarter" idx="24"/>
          </p:nvPr>
        </p:nvSpPr>
        <p:spPr>
          <a:xfrm>
            <a:off x="533400" y="419101"/>
            <a:ext cx="5029200" cy="323850"/>
          </a:xfrm>
        </p:spPr>
        <p:txBody>
          <a:bodyPr>
            <a:noAutofit/>
          </a:bodyPr>
          <a:lstStyle>
            <a:lvl1pPr marL="0" indent="0" algn="l">
              <a:buFontTx/>
              <a:buNone/>
              <a:defRPr sz="1125" b="0" kern="0" spc="0">
                <a:solidFill>
                  <a:schemeClr val="tx1"/>
                </a:solidFill>
                <a:latin typeface="Roboto Light"/>
                <a:ea typeface="Roboto Light"/>
                <a:cs typeface="Roboto Light"/>
              </a:defRPr>
            </a:lvl1pPr>
            <a:lvl2pPr marL="342900" indent="0">
              <a:buFontTx/>
              <a:buNone/>
              <a:defRPr sz="788">
                <a:latin typeface="Mission Gothic Regular" pitchFamily="50" charset="0"/>
              </a:defRPr>
            </a:lvl2pPr>
            <a:lvl3pPr marL="685800" indent="0">
              <a:buFontTx/>
              <a:buNone/>
              <a:defRPr sz="788">
                <a:latin typeface="Mission Gothic Regular" pitchFamily="50" charset="0"/>
              </a:defRPr>
            </a:lvl3pPr>
            <a:lvl4pPr marL="1028700" indent="0">
              <a:buFontTx/>
              <a:buNone/>
              <a:defRPr sz="788">
                <a:latin typeface="Mission Gothic Regular" pitchFamily="50" charset="0"/>
              </a:defRPr>
            </a:lvl4pPr>
            <a:lvl5pPr marL="1371600" indent="0">
              <a:buFontTx/>
              <a:buNone/>
              <a:defRPr sz="788">
                <a:latin typeface="Mission Gothic Regular" pitchFamily="50" charset="0"/>
              </a:defRPr>
            </a:lvl5pPr>
          </a:lstStyle>
          <a:p>
            <a:pPr lvl="0"/>
            <a:endParaRPr lang="en-JM" dirty="0"/>
          </a:p>
        </p:txBody>
      </p:sp>
      <p:sp>
        <p:nvSpPr>
          <p:cNvPr id="15" name="Title Placeholder 1"/>
          <p:cNvSpPr>
            <a:spLocks noGrp="1"/>
          </p:cNvSpPr>
          <p:nvPr>
            <p:ph type="title"/>
          </p:nvPr>
        </p:nvSpPr>
        <p:spPr>
          <a:xfrm>
            <a:off x="533400" y="378617"/>
            <a:ext cx="7620000" cy="857250"/>
          </a:xfrm>
          <a:prstGeom prst="rect">
            <a:avLst/>
          </a:prstGeom>
        </p:spPr>
        <p:txBody>
          <a:bodyPr vert="horz" lIns="91440" tIns="45720" rIns="91440" bIns="45720" rtlCol="0" anchor="ctr">
            <a:normAutofit/>
          </a:bodyPr>
          <a:lstStyle/>
          <a:p>
            <a:r>
              <a:rPr lang="en-US" dirty="0"/>
              <a:t>Click to edit Master title style</a:t>
            </a:r>
            <a:endParaRPr lang="en-JM" dirty="0"/>
          </a:p>
        </p:txBody>
      </p:sp>
    </p:spTree>
    <p:extLst>
      <p:ext uri="{BB962C8B-B14F-4D97-AF65-F5344CB8AC3E}">
        <p14:creationId xmlns:p14="http://schemas.microsoft.com/office/powerpoint/2010/main" val="1075114847"/>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0" y="11151"/>
            <a:ext cx="4572000" cy="5143500"/>
          </a:xfrm>
        </p:spPr>
        <p:txBody>
          <a:bodyPr/>
          <a:lstStyle/>
          <a:p>
            <a:endParaRPr lang="en-JM"/>
          </a:p>
        </p:txBody>
      </p:sp>
      <p:sp>
        <p:nvSpPr>
          <p:cNvPr id="18" name="Text Placeholder 17"/>
          <p:cNvSpPr>
            <a:spLocks noGrp="1"/>
          </p:cNvSpPr>
          <p:nvPr>
            <p:ph type="body" sz="quarter" idx="15"/>
          </p:nvPr>
        </p:nvSpPr>
        <p:spPr>
          <a:xfrm>
            <a:off x="5029200" y="2041524"/>
            <a:ext cx="3505200" cy="990600"/>
          </a:xfrm>
        </p:spPr>
        <p:txBody>
          <a:bodyPr>
            <a:noAutofit/>
          </a:bodyPr>
          <a:lstStyle>
            <a:lvl1pPr marL="0" indent="0">
              <a:buFontTx/>
              <a:buNone/>
              <a:defRPr sz="825">
                <a:solidFill>
                  <a:schemeClr val="tx1">
                    <a:lumMod val="50000"/>
                    <a:lumOff val="50000"/>
                  </a:schemeClr>
                </a:solidFill>
                <a:latin typeface="Roboto Light"/>
                <a:cs typeface="Roboto Light"/>
              </a:defRPr>
            </a:lvl1pPr>
            <a:lvl2pPr marL="342900" indent="0">
              <a:buFontTx/>
              <a:buNone/>
              <a:defRPr sz="825"/>
            </a:lvl2pPr>
            <a:lvl3pPr marL="685800" indent="0">
              <a:buFontTx/>
              <a:buNone/>
              <a:defRPr sz="825"/>
            </a:lvl3pPr>
            <a:lvl4pPr marL="1028700" indent="0">
              <a:buFontTx/>
              <a:buNone/>
              <a:defRPr sz="825"/>
            </a:lvl4pPr>
            <a:lvl5pPr marL="1371600" indent="0">
              <a:buFontTx/>
              <a:buNone/>
              <a:defRPr sz="825"/>
            </a:lvl5pPr>
          </a:lstStyle>
          <a:p>
            <a:pPr lvl="0"/>
            <a:endParaRPr lang="en-JM" dirty="0"/>
          </a:p>
        </p:txBody>
      </p:sp>
      <p:sp>
        <p:nvSpPr>
          <p:cNvPr id="20" name="Content Placeholder 19"/>
          <p:cNvSpPr>
            <a:spLocks noGrp="1"/>
          </p:cNvSpPr>
          <p:nvPr>
            <p:ph sz="quarter" idx="16"/>
          </p:nvPr>
        </p:nvSpPr>
        <p:spPr>
          <a:xfrm>
            <a:off x="5638800" y="3108327"/>
            <a:ext cx="2438400" cy="307975"/>
          </a:xfrm>
          <a:prstGeom prst="rect">
            <a:avLst/>
          </a:prstGeom>
          <a:noFill/>
        </p:spPr>
        <p:txBody>
          <a:bodyPr>
            <a:noAutofit/>
          </a:bodyPr>
          <a:lstStyle>
            <a:lvl1pPr marL="0" indent="0">
              <a:buFontTx/>
              <a:buNone/>
              <a:defRPr sz="825">
                <a:solidFill>
                  <a:schemeClr val="tx1">
                    <a:lumMod val="50000"/>
                    <a:lumOff val="50000"/>
                  </a:schemeClr>
                </a:solidFill>
                <a:latin typeface="Roboto Light"/>
                <a:cs typeface="Roboto Light"/>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endParaRPr lang="en-JM" dirty="0"/>
          </a:p>
        </p:txBody>
      </p:sp>
      <p:sp>
        <p:nvSpPr>
          <p:cNvPr id="21" name="Content Placeholder 19"/>
          <p:cNvSpPr>
            <a:spLocks noGrp="1"/>
          </p:cNvSpPr>
          <p:nvPr>
            <p:ph sz="quarter" idx="17"/>
          </p:nvPr>
        </p:nvSpPr>
        <p:spPr>
          <a:xfrm>
            <a:off x="5638800" y="3562353"/>
            <a:ext cx="2438400" cy="465119"/>
          </a:xfrm>
          <a:prstGeom prst="rect">
            <a:avLst/>
          </a:prstGeom>
          <a:noFill/>
        </p:spPr>
        <p:txBody>
          <a:bodyPr>
            <a:noAutofit/>
          </a:bodyPr>
          <a:lstStyle>
            <a:lvl1pPr marL="0" indent="0">
              <a:buFontTx/>
              <a:buNone/>
              <a:defRPr sz="825">
                <a:solidFill>
                  <a:schemeClr val="tx1">
                    <a:lumMod val="50000"/>
                    <a:lumOff val="50000"/>
                  </a:schemeClr>
                </a:solidFill>
                <a:latin typeface="Roboto Light"/>
                <a:cs typeface="Roboto Light"/>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endParaRPr lang="en-JM" dirty="0"/>
          </a:p>
        </p:txBody>
      </p:sp>
      <p:sp>
        <p:nvSpPr>
          <p:cNvPr id="23" name="Text Placeholder 22"/>
          <p:cNvSpPr>
            <a:spLocks noGrp="1"/>
          </p:cNvSpPr>
          <p:nvPr>
            <p:ph type="body" sz="quarter" idx="18"/>
          </p:nvPr>
        </p:nvSpPr>
        <p:spPr>
          <a:xfrm>
            <a:off x="5029200" y="1733555"/>
            <a:ext cx="3505200" cy="357187"/>
          </a:xfrm>
        </p:spPr>
        <p:txBody>
          <a:bodyPr>
            <a:noAutofit/>
          </a:bodyPr>
          <a:lstStyle>
            <a:lvl1pPr marL="0" indent="0">
              <a:buFontTx/>
              <a:buNone/>
              <a:defRPr sz="1050">
                <a:solidFill>
                  <a:schemeClr val="tx1"/>
                </a:solidFill>
                <a:latin typeface="Roboto Slab Bold"/>
                <a:ea typeface="Roboto Light"/>
                <a:cs typeface="Roboto Slab Bold"/>
              </a:defRPr>
            </a:lvl1pPr>
            <a:lvl2pPr marL="342900" indent="0">
              <a:buFontTx/>
              <a:buNone/>
              <a:defRPr sz="975">
                <a:latin typeface="Open Sans" pitchFamily="34" charset="0"/>
                <a:ea typeface="Open Sans" pitchFamily="34" charset="0"/>
                <a:cs typeface="Open Sans" pitchFamily="34" charset="0"/>
              </a:defRPr>
            </a:lvl2pPr>
            <a:lvl3pPr marL="685800" indent="0">
              <a:buFontTx/>
              <a:buNone/>
              <a:defRPr sz="975">
                <a:latin typeface="Open Sans" pitchFamily="34" charset="0"/>
                <a:ea typeface="Open Sans" pitchFamily="34" charset="0"/>
                <a:cs typeface="Open Sans" pitchFamily="34" charset="0"/>
              </a:defRPr>
            </a:lvl3pPr>
            <a:lvl4pPr marL="1028700" indent="0">
              <a:buFontTx/>
              <a:buNone/>
              <a:defRPr sz="975">
                <a:latin typeface="Open Sans" pitchFamily="34" charset="0"/>
                <a:ea typeface="Open Sans" pitchFamily="34" charset="0"/>
                <a:cs typeface="Open Sans" pitchFamily="34" charset="0"/>
              </a:defRPr>
            </a:lvl4pPr>
            <a:lvl5pPr marL="1371600" indent="0">
              <a:buFontTx/>
              <a:buNone/>
              <a:defRPr sz="975">
                <a:latin typeface="Open Sans" pitchFamily="34" charset="0"/>
                <a:ea typeface="Open Sans" pitchFamily="34" charset="0"/>
                <a:cs typeface="Open Sans" pitchFamily="34" charset="0"/>
              </a:defRPr>
            </a:lvl5pPr>
          </a:lstStyle>
          <a:p>
            <a:pPr lvl="0"/>
            <a:endParaRPr lang="en-JM" dirty="0"/>
          </a:p>
        </p:txBody>
      </p:sp>
      <p:sp>
        <p:nvSpPr>
          <p:cNvPr id="9" name="Title Placeholder 1"/>
          <p:cNvSpPr>
            <a:spLocks noGrp="1"/>
          </p:cNvSpPr>
          <p:nvPr>
            <p:ph type="title"/>
          </p:nvPr>
        </p:nvSpPr>
        <p:spPr>
          <a:xfrm>
            <a:off x="4953000" y="438150"/>
            <a:ext cx="3048000" cy="857250"/>
          </a:xfrm>
          <a:prstGeom prst="rect">
            <a:avLst/>
          </a:prstGeom>
        </p:spPr>
        <p:txBody>
          <a:bodyPr vert="horz" lIns="91440" tIns="45720" rIns="91440" bIns="45720" rtlCol="0" anchor="ctr">
            <a:normAutofit/>
          </a:bodyPr>
          <a:lstStyle/>
          <a:p>
            <a:r>
              <a:rPr lang="en-US" dirty="0"/>
              <a:t>Click to edit Master title style</a:t>
            </a:r>
            <a:endParaRPr lang="en-JM" dirty="0"/>
          </a:p>
        </p:txBody>
      </p:sp>
    </p:spTree>
    <p:extLst>
      <p:ext uri="{BB962C8B-B14F-4D97-AF65-F5344CB8AC3E}">
        <p14:creationId xmlns:p14="http://schemas.microsoft.com/office/powerpoint/2010/main" val="1407023606"/>
      </p:ext>
    </p:extLst>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ext Placeholder 17"/>
          <p:cNvSpPr>
            <a:spLocks noGrp="1"/>
          </p:cNvSpPr>
          <p:nvPr>
            <p:ph type="body" sz="quarter" idx="24"/>
          </p:nvPr>
        </p:nvSpPr>
        <p:spPr>
          <a:xfrm>
            <a:off x="533400" y="419101"/>
            <a:ext cx="5029200" cy="323850"/>
          </a:xfrm>
        </p:spPr>
        <p:txBody>
          <a:bodyPr>
            <a:noAutofit/>
          </a:bodyPr>
          <a:lstStyle>
            <a:lvl1pPr marL="0" indent="0" algn="l">
              <a:buFontTx/>
              <a:buNone/>
              <a:defRPr sz="1125" b="0" kern="0" spc="0">
                <a:solidFill>
                  <a:schemeClr val="tx1"/>
                </a:solidFill>
                <a:latin typeface="Roboto Light"/>
                <a:ea typeface="Roboto Light"/>
                <a:cs typeface="Roboto Light"/>
              </a:defRPr>
            </a:lvl1pPr>
            <a:lvl2pPr marL="342900" indent="0">
              <a:buFontTx/>
              <a:buNone/>
              <a:defRPr sz="788">
                <a:latin typeface="Mission Gothic Regular" pitchFamily="50" charset="0"/>
              </a:defRPr>
            </a:lvl2pPr>
            <a:lvl3pPr marL="685800" indent="0">
              <a:buFontTx/>
              <a:buNone/>
              <a:defRPr sz="788">
                <a:latin typeface="Mission Gothic Regular" pitchFamily="50" charset="0"/>
              </a:defRPr>
            </a:lvl3pPr>
            <a:lvl4pPr marL="1028700" indent="0">
              <a:buFontTx/>
              <a:buNone/>
              <a:defRPr sz="788">
                <a:latin typeface="Mission Gothic Regular" pitchFamily="50" charset="0"/>
              </a:defRPr>
            </a:lvl4pPr>
            <a:lvl5pPr marL="1371600" indent="0">
              <a:buFontTx/>
              <a:buNone/>
              <a:defRPr sz="788">
                <a:latin typeface="Mission Gothic Regular" pitchFamily="50" charset="0"/>
              </a:defRPr>
            </a:lvl5pPr>
          </a:lstStyle>
          <a:p>
            <a:pPr lvl="0"/>
            <a:endParaRPr lang="en-JM" dirty="0"/>
          </a:p>
        </p:txBody>
      </p:sp>
      <p:sp>
        <p:nvSpPr>
          <p:cNvPr id="7" name="Title Placeholder 1"/>
          <p:cNvSpPr>
            <a:spLocks noGrp="1"/>
          </p:cNvSpPr>
          <p:nvPr>
            <p:ph type="title"/>
          </p:nvPr>
        </p:nvSpPr>
        <p:spPr>
          <a:xfrm>
            <a:off x="533400" y="381000"/>
            <a:ext cx="7620000" cy="857250"/>
          </a:xfrm>
          <a:prstGeom prst="rect">
            <a:avLst/>
          </a:prstGeom>
        </p:spPr>
        <p:txBody>
          <a:bodyPr vert="horz" lIns="91440" tIns="45720" rIns="91440" bIns="45720" rtlCol="0" anchor="ctr">
            <a:normAutofit/>
          </a:bodyPr>
          <a:lstStyle/>
          <a:p>
            <a:r>
              <a:rPr lang="en-US" dirty="0"/>
              <a:t>Click to edit Master title style</a:t>
            </a:r>
            <a:endParaRPr lang="en-JM" dirty="0"/>
          </a:p>
        </p:txBody>
      </p:sp>
    </p:spTree>
    <p:extLst>
      <p:ext uri="{BB962C8B-B14F-4D97-AF65-F5344CB8AC3E}">
        <p14:creationId xmlns:p14="http://schemas.microsoft.com/office/powerpoint/2010/main" val="40166529"/>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a:t>Click </a:t>
            </a:r>
            <a:r>
              <a:rPr lang="nl-NL" dirty="0" err="1"/>
              <a:t>to</a:t>
            </a:r>
            <a:r>
              <a:rPr lang="nl-NL" dirty="0"/>
              <a:t> </a:t>
            </a:r>
            <a:r>
              <a:rPr lang="nl-NL" dirty="0" err="1"/>
              <a:t>edit</a:t>
            </a:r>
            <a:r>
              <a:rPr lang="nl-NL" dirty="0"/>
              <a:t> Master </a:t>
            </a:r>
            <a:r>
              <a:rPr lang="nl-NL" dirty="0" err="1"/>
              <a:t>title</a:t>
            </a:r>
            <a:r>
              <a:rPr lang="nl-NL" dirty="0"/>
              <a:t> </a:t>
            </a:r>
            <a:r>
              <a:rPr lang="nl-NL" dirty="0" err="1"/>
              <a:t>style</a:t>
            </a:r>
            <a:endParaRPr lang="en-US" dirty="0"/>
          </a:p>
        </p:txBody>
      </p:sp>
      <p:sp>
        <p:nvSpPr>
          <p:cNvPr id="5" name="Picture Placeholder 4"/>
          <p:cNvSpPr>
            <a:spLocks noGrp="1"/>
          </p:cNvSpPr>
          <p:nvPr>
            <p:ph type="pic" sz="quarter" idx="10"/>
          </p:nvPr>
        </p:nvSpPr>
        <p:spPr>
          <a:xfrm>
            <a:off x="0" y="1809750"/>
            <a:ext cx="9144000" cy="3333750"/>
          </a:xfrm>
        </p:spPr>
        <p:txBody>
          <a:bodyPr/>
          <a:lstStyle/>
          <a:p>
            <a:endParaRPr lang="en-US"/>
          </a:p>
        </p:txBody>
      </p:sp>
    </p:spTree>
    <p:extLst>
      <p:ext uri="{BB962C8B-B14F-4D97-AF65-F5344CB8AC3E}">
        <p14:creationId xmlns:p14="http://schemas.microsoft.com/office/powerpoint/2010/main" val="568038937"/>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a:t>Click </a:t>
            </a:r>
            <a:r>
              <a:rPr lang="nl-NL" dirty="0" err="1"/>
              <a:t>to</a:t>
            </a:r>
            <a:r>
              <a:rPr lang="nl-NL" dirty="0"/>
              <a:t> </a:t>
            </a:r>
            <a:r>
              <a:rPr lang="nl-NL" dirty="0" err="1"/>
              <a:t>edit</a:t>
            </a:r>
            <a:r>
              <a:rPr lang="nl-NL" dirty="0"/>
              <a:t> Master </a:t>
            </a:r>
            <a:r>
              <a:rPr lang="nl-NL" dirty="0" err="1"/>
              <a:t>title</a:t>
            </a:r>
            <a:r>
              <a:rPr lang="nl-NL" dirty="0"/>
              <a:t> </a:t>
            </a:r>
            <a:r>
              <a:rPr lang="nl-NL" dirty="0" err="1"/>
              <a:t>style</a:t>
            </a:r>
            <a:endParaRPr lang="en-US" dirty="0"/>
          </a:p>
        </p:txBody>
      </p:sp>
      <p:sp>
        <p:nvSpPr>
          <p:cNvPr id="5" name="Picture Placeholder 4"/>
          <p:cNvSpPr>
            <a:spLocks noGrp="1"/>
          </p:cNvSpPr>
          <p:nvPr>
            <p:ph type="pic" sz="quarter" idx="10"/>
          </p:nvPr>
        </p:nvSpPr>
        <p:spPr>
          <a:xfrm>
            <a:off x="0" y="1581150"/>
            <a:ext cx="9144000" cy="3562350"/>
          </a:xfrm>
        </p:spPr>
        <p:txBody>
          <a:bodyPr/>
          <a:lstStyle/>
          <a:p>
            <a:endParaRPr lang="en-US"/>
          </a:p>
        </p:txBody>
      </p:sp>
    </p:spTree>
    <p:extLst>
      <p:ext uri="{BB962C8B-B14F-4D97-AF65-F5344CB8AC3E}">
        <p14:creationId xmlns:p14="http://schemas.microsoft.com/office/powerpoint/2010/main" val="945333294"/>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4800600" y="0"/>
            <a:ext cx="4343400" cy="5143500"/>
          </a:xfrm>
        </p:spPr>
        <p:txBody>
          <a:bodyPr/>
          <a:lstStyle/>
          <a:p>
            <a:endParaRPr lang="en-US"/>
          </a:p>
        </p:txBody>
      </p:sp>
    </p:spTree>
    <p:extLst>
      <p:ext uri="{BB962C8B-B14F-4D97-AF65-F5344CB8AC3E}">
        <p14:creationId xmlns:p14="http://schemas.microsoft.com/office/powerpoint/2010/main" val="3383455397"/>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4038600" y="0"/>
            <a:ext cx="5105400" cy="5143500"/>
          </a:xfrm>
        </p:spPr>
        <p:txBody>
          <a:bodyPr/>
          <a:lstStyle/>
          <a:p>
            <a:endParaRPr lang="en-US"/>
          </a:p>
        </p:txBody>
      </p:sp>
    </p:spTree>
    <p:extLst>
      <p:ext uri="{BB962C8B-B14F-4D97-AF65-F5344CB8AC3E}">
        <p14:creationId xmlns:p14="http://schemas.microsoft.com/office/powerpoint/2010/main" val="2825447475"/>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6019800" y="0"/>
            <a:ext cx="3124200" cy="5143500"/>
          </a:xfrm>
        </p:spPr>
        <p:txBody>
          <a:bodyPr/>
          <a:lstStyle/>
          <a:p>
            <a:endParaRPr lang="en-US"/>
          </a:p>
        </p:txBody>
      </p:sp>
    </p:spTree>
    <p:extLst>
      <p:ext uri="{BB962C8B-B14F-4D97-AF65-F5344CB8AC3E}">
        <p14:creationId xmlns:p14="http://schemas.microsoft.com/office/powerpoint/2010/main" val="2374937409"/>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3400" y="381000"/>
            <a:ext cx="7620000" cy="857250"/>
          </a:xfrm>
          <a:prstGeom prst="rect">
            <a:avLst/>
          </a:prstGeom>
        </p:spPr>
        <p:txBody>
          <a:bodyPr vert="horz" lIns="91440" tIns="45720" rIns="91440" bIns="45720" rtlCol="0" anchor="ctr">
            <a:normAutofit/>
          </a:bodyPr>
          <a:lstStyle/>
          <a:p>
            <a:endParaRPr lang="en-JM" dirty="0"/>
          </a:p>
        </p:txBody>
      </p:sp>
      <p:sp>
        <p:nvSpPr>
          <p:cNvPr id="3" name="Text Placeholder 2"/>
          <p:cNvSpPr>
            <a:spLocks noGrp="1"/>
          </p:cNvSpPr>
          <p:nvPr>
            <p:ph type="body" idx="1"/>
          </p:nvPr>
        </p:nvSpPr>
        <p:spPr>
          <a:xfrm>
            <a:off x="533400" y="1428753"/>
            <a:ext cx="8001000" cy="3124199"/>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cxnSp>
        <p:nvCxnSpPr>
          <p:cNvPr id="4" name="Straight Connector 3"/>
          <p:cNvCxnSpPr>
            <a:cxnSpLocks/>
          </p:cNvCxnSpPr>
          <p:nvPr userDrawn="1"/>
        </p:nvCxnSpPr>
        <p:spPr>
          <a:xfrm>
            <a:off x="990600" y="1276350"/>
            <a:ext cx="396000" cy="0"/>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43337512"/>
      </p:ext>
    </p:extLst>
  </p:cSld>
  <p:clrMap bg1="lt1" tx1="dk1" bg2="lt2" tx2="dk2" accent1="accent1" accent2="accent2" accent3="accent3" accent4="accent4" accent5="accent5" accent6="accent6" hlink="hlink" folHlink="folHlink"/>
  <p:sldLayoutIdLst>
    <p:sldLayoutId id="2147483726" r:id="rId1"/>
    <p:sldLayoutId id="2147483698" r:id="rId2"/>
    <p:sldLayoutId id="2147483669" r:id="rId3"/>
    <p:sldLayoutId id="2147483654" r:id="rId4"/>
    <p:sldLayoutId id="2147483741" r:id="rId5"/>
    <p:sldLayoutId id="2147483746" r:id="rId6"/>
    <p:sldLayoutId id="2147483743" r:id="rId7"/>
    <p:sldLayoutId id="2147483747" r:id="rId8"/>
    <p:sldLayoutId id="2147483748" r:id="rId9"/>
    <p:sldLayoutId id="2147483744" r:id="rId10"/>
    <p:sldLayoutId id="2147483745" r:id="rId11"/>
  </p:sldLayoutIdLst>
  <p:transition spd="slow">
    <p:push dir="u"/>
  </p:transition>
  <p:hf hdr="0" dt="0"/>
  <p:txStyles>
    <p:titleStyle>
      <a:lvl1pPr algn="l" defTabSz="685800" rtl="0" eaLnBrk="1" latinLnBrk="0" hangingPunct="1">
        <a:spcBef>
          <a:spcPct val="0"/>
        </a:spcBef>
        <a:buNone/>
        <a:defRPr sz="2400" b="0" i="0" kern="1200" spc="-113">
          <a:gradFill flip="none" rotWithShape="1">
            <a:gsLst>
              <a:gs pos="0">
                <a:schemeClr val="accent1"/>
              </a:gs>
              <a:gs pos="100000">
                <a:schemeClr val="accent4"/>
              </a:gs>
              <a:gs pos="45000">
                <a:schemeClr val="accent2"/>
              </a:gs>
              <a:gs pos="68000">
                <a:schemeClr val="accent3"/>
              </a:gs>
            </a:gsLst>
            <a:lin ang="0" scaled="1"/>
            <a:tileRect/>
          </a:gradFill>
          <a:latin typeface="Roboto Slab Bold"/>
          <a:ea typeface="Roboto Light"/>
          <a:cs typeface="Roboto Slab Bold"/>
        </a:defRPr>
      </a:lvl1pPr>
    </p:titleStyle>
    <p:bodyStyle>
      <a:lvl1pPr marL="257175" indent="-257175" algn="l" defTabSz="685800" rtl="0" eaLnBrk="1" latinLnBrk="0" hangingPunct="1">
        <a:spcBef>
          <a:spcPct val="20000"/>
        </a:spcBef>
        <a:buClr>
          <a:srgbClr val="800000"/>
        </a:buClr>
        <a:buFont typeface="Wingdings" charset="2"/>
        <a:buChar char="§"/>
        <a:defRPr sz="1050" kern="1200">
          <a:solidFill>
            <a:schemeClr val="tx1">
              <a:lumMod val="50000"/>
              <a:lumOff val="50000"/>
            </a:schemeClr>
          </a:solidFill>
          <a:latin typeface="Roboto Light"/>
          <a:ea typeface="+mn-ea"/>
          <a:cs typeface="Roboto Light"/>
        </a:defRPr>
      </a:lvl1pPr>
      <a:lvl2pPr marL="557213" indent="-214313" algn="l" defTabSz="685800" rtl="0" eaLnBrk="1" latinLnBrk="0" hangingPunct="1">
        <a:spcBef>
          <a:spcPct val="20000"/>
        </a:spcBef>
        <a:buClr>
          <a:srgbClr val="800000"/>
        </a:buClr>
        <a:buFont typeface="Wingdings" charset="2"/>
        <a:buChar char="§"/>
        <a:defRPr sz="900" kern="1200">
          <a:solidFill>
            <a:schemeClr val="tx1">
              <a:lumMod val="50000"/>
              <a:lumOff val="50000"/>
            </a:schemeClr>
          </a:solidFill>
          <a:latin typeface="Roboto Light"/>
          <a:ea typeface="+mn-ea"/>
          <a:cs typeface="Roboto Light"/>
        </a:defRPr>
      </a:lvl2pPr>
      <a:lvl3pPr marL="857250" indent="-171450" algn="l" defTabSz="685800" rtl="0" eaLnBrk="1" latinLnBrk="0" hangingPunct="1">
        <a:spcBef>
          <a:spcPct val="20000"/>
        </a:spcBef>
        <a:buClr>
          <a:srgbClr val="800000"/>
        </a:buClr>
        <a:buFont typeface="Wingdings" charset="2"/>
        <a:buChar char="§"/>
        <a:defRPr sz="825" kern="1200">
          <a:solidFill>
            <a:schemeClr val="tx1">
              <a:lumMod val="50000"/>
              <a:lumOff val="50000"/>
            </a:schemeClr>
          </a:solidFill>
          <a:latin typeface="Roboto Light"/>
          <a:ea typeface="+mn-ea"/>
          <a:cs typeface="Roboto Light"/>
        </a:defRPr>
      </a:lvl3pPr>
      <a:lvl4pPr marL="1200150" indent="-171450" algn="l" defTabSz="685800" rtl="0" eaLnBrk="1" latinLnBrk="0" hangingPunct="1">
        <a:spcBef>
          <a:spcPct val="20000"/>
        </a:spcBef>
        <a:buClr>
          <a:srgbClr val="800000"/>
        </a:buClr>
        <a:buFont typeface="Wingdings" charset="2"/>
        <a:buChar char="§"/>
        <a:defRPr sz="788" kern="1200">
          <a:solidFill>
            <a:schemeClr val="tx1">
              <a:lumMod val="50000"/>
              <a:lumOff val="50000"/>
            </a:schemeClr>
          </a:solidFill>
          <a:latin typeface="Roboto Light"/>
          <a:ea typeface="+mn-ea"/>
          <a:cs typeface="Roboto Light"/>
        </a:defRPr>
      </a:lvl4pPr>
      <a:lvl5pPr marL="1543050" indent="-171450" algn="l" defTabSz="685800" rtl="0" eaLnBrk="1" latinLnBrk="0" hangingPunct="1">
        <a:spcBef>
          <a:spcPct val="20000"/>
        </a:spcBef>
        <a:buClr>
          <a:srgbClr val="800000"/>
        </a:buClr>
        <a:buFont typeface="Wingdings" charset="2"/>
        <a:buChar char="§"/>
        <a:defRPr sz="788" kern="1200">
          <a:solidFill>
            <a:schemeClr val="tx1">
              <a:lumMod val="50000"/>
              <a:lumOff val="50000"/>
            </a:schemeClr>
          </a:solidFill>
          <a:latin typeface="Roboto Light"/>
          <a:ea typeface="+mn-ea"/>
          <a:cs typeface="Roboto Light"/>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6673107"/>
      </p:ext>
    </p:extLst>
  </p:cSld>
  <p:clrMap bg1="lt1" tx1="dk1" bg2="lt2" tx2="dk2" accent1="accent1" accent2="accent2" accent3="accent3" accent4="accent4" accent5="accent5" accent6="accent6" hlink="hlink" folHlink="folHlink"/>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a:extLst>
              <a:ext uri="{FF2B5EF4-FFF2-40B4-BE49-F238E27FC236}">
                <a16:creationId xmlns:a16="http://schemas.microsoft.com/office/drawing/2014/main" id="{AB327CF9-DC29-3348-BC42-75C73E09244C}"/>
              </a:ext>
            </a:extLst>
          </p:cNvPr>
          <p:cNvSpPr/>
          <p:nvPr/>
        </p:nvSpPr>
        <p:spPr>
          <a:xfrm>
            <a:off x="1219200" y="2724150"/>
            <a:ext cx="685800" cy="1143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6" name="Text Placeholder 1">
            <a:extLst>
              <a:ext uri="{FF2B5EF4-FFF2-40B4-BE49-F238E27FC236}">
                <a16:creationId xmlns:a16="http://schemas.microsoft.com/office/drawing/2014/main" id="{A3CBD5A9-AA44-DB47-B562-A8B80B59373F}"/>
              </a:ext>
            </a:extLst>
          </p:cNvPr>
          <p:cNvSpPr txBox="1">
            <a:spLocks/>
          </p:cNvSpPr>
          <p:nvPr/>
        </p:nvSpPr>
        <p:spPr>
          <a:xfrm>
            <a:off x="1066800" y="1733550"/>
            <a:ext cx="3771900" cy="323850"/>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tx1">
                    <a:lumMod val="50000"/>
                    <a:lumOff val="50000"/>
                  </a:schemeClr>
                </a:solidFill>
                <a:latin typeface="Roboto Light"/>
                <a:ea typeface="+mn-ea"/>
                <a:cs typeface="Roboto Light"/>
              </a:defRPr>
            </a:lvl1pPr>
            <a:lvl2pPr marL="742950" indent="-285750" algn="l" defTabSz="914400" rtl="0" eaLnBrk="1" latinLnBrk="0" hangingPunct="1">
              <a:spcBef>
                <a:spcPct val="20000"/>
              </a:spcBef>
              <a:buFont typeface="Arial" pitchFamily="34" charset="0"/>
              <a:buChar char="–"/>
              <a:defRPr sz="1200" kern="1200">
                <a:solidFill>
                  <a:schemeClr val="tx1">
                    <a:lumMod val="50000"/>
                    <a:lumOff val="50000"/>
                  </a:schemeClr>
                </a:solidFill>
                <a:latin typeface="Roboto Light"/>
                <a:ea typeface="+mn-ea"/>
                <a:cs typeface="Roboto Light"/>
              </a:defRPr>
            </a:lvl2pPr>
            <a:lvl3pPr marL="1143000" indent="-228600" algn="l" defTabSz="914400" rtl="0" eaLnBrk="1" latinLnBrk="0" hangingPunct="1">
              <a:spcBef>
                <a:spcPct val="20000"/>
              </a:spcBef>
              <a:buFont typeface="Arial" pitchFamily="34" charset="0"/>
              <a:buChar char="•"/>
              <a:defRPr sz="1100" kern="1200">
                <a:solidFill>
                  <a:schemeClr val="tx1">
                    <a:lumMod val="50000"/>
                    <a:lumOff val="50000"/>
                  </a:schemeClr>
                </a:solidFill>
                <a:latin typeface="Roboto Light"/>
                <a:ea typeface="+mn-ea"/>
                <a:cs typeface="Roboto Light"/>
              </a:defRPr>
            </a:lvl3pPr>
            <a:lvl4pPr marL="1600200" indent="-228600" algn="l" defTabSz="914400" rtl="0" eaLnBrk="1" latinLnBrk="0" hangingPunct="1">
              <a:spcBef>
                <a:spcPct val="20000"/>
              </a:spcBef>
              <a:buFont typeface="Arial" pitchFamily="34" charset="0"/>
              <a:buChar char="–"/>
              <a:defRPr sz="1050" kern="1200">
                <a:solidFill>
                  <a:schemeClr val="tx1">
                    <a:lumMod val="50000"/>
                    <a:lumOff val="50000"/>
                  </a:schemeClr>
                </a:solidFill>
                <a:latin typeface="Roboto Light"/>
                <a:ea typeface="+mn-ea"/>
                <a:cs typeface="Roboto Light"/>
              </a:defRPr>
            </a:lvl4pPr>
            <a:lvl5pPr marL="2057400" indent="-228600" algn="l" defTabSz="914400" rtl="0" eaLnBrk="1" latinLnBrk="0" hangingPunct="1">
              <a:spcBef>
                <a:spcPct val="20000"/>
              </a:spcBef>
              <a:buFont typeface="Arial" pitchFamily="34" charset="0"/>
              <a:buChar char="»"/>
              <a:defRPr sz="1050" kern="1200">
                <a:solidFill>
                  <a:schemeClr val="tx1">
                    <a:lumMod val="50000"/>
                    <a:lumOff val="50000"/>
                  </a:schemeClr>
                </a:solidFill>
                <a:latin typeface="Roboto Light"/>
                <a:ea typeface="+mn-ea"/>
                <a:cs typeface="Roboto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4000" dirty="0">
                <a:solidFill>
                  <a:schemeClr val="bg1"/>
                </a:solidFill>
                <a:latin typeface="Roboto Medium" panose="02000000000000000000" pitchFamily="2" charset="0"/>
                <a:ea typeface="Roboto Medium" panose="02000000000000000000" pitchFamily="2" charset="0"/>
              </a:rPr>
              <a:t>Emotions</a:t>
            </a:r>
            <a:endParaRPr lang="en-US" sz="4000" dirty="0">
              <a:solidFill>
                <a:schemeClr val="bg1"/>
              </a:solidFill>
            </a:endParaRPr>
          </a:p>
        </p:txBody>
      </p:sp>
    </p:spTree>
    <p:extLst>
      <p:ext uri="{BB962C8B-B14F-4D97-AF65-F5344CB8AC3E}">
        <p14:creationId xmlns:p14="http://schemas.microsoft.com/office/powerpoint/2010/main" val="22679909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1 – Introducing Emotions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Frederickson &amp; Kurtz (2001, p.36)</a:t>
            </a:r>
          </a:p>
        </p:txBody>
      </p:sp>
      <p:sp>
        <p:nvSpPr>
          <p:cNvPr id="5" name="Rounded Rectangle 4">
            <a:extLst>
              <a:ext uri="{FF2B5EF4-FFF2-40B4-BE49-F238E27FC236}">
                <a16:creationId xmlns:a16="http://schemas.microsoft.com/office/drawing/2014/main" id="{01BD56D9-9AB3-FA41-966A-F7663B83E402}"/>
              </a:ext>
            </a:extLst>
          </p:cNvPr>
          <p:cNvSpPr/>
          <p:nvPr/>
        </p:nvSpPr>
        <p:spPr>
          <a:xfrm>
            <a:off x="1371600" y="1962150"/>
            <a:ext cx="6248400" cy="2484547"/>
          </a:xfrm>
          <a:prstGeom prst="roundRect">
            <a:avLst>
              <a:gd name="adj" fmla="val 8397"/>
            </a:avLst>
          </a:prstGeom>
          <a:solidFill>
            <a:srgbClr val="E1E7E9"/>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51000" tIns="351000" rIns="351000" bIns="351000" rtlCol="0" anchor="ctr"/>
          <a:lstStyle/>
          <a:p>
            <a:pPr>
              <a:lnSpc>
                <a:spcPct val="150000"/>
              </a:lnSpc>
            </a:pPr>
            <a:r>
              <a:rPr lang="en-JM" sz="2200" dirty="0">
                <a:solidFill>
                  <a:srgbClr val="6C777C"/>
                </a:solidFill>
                <a:latin typeface="Roboto Light"/>
                <a:ea typeface="Roboto Light"/>
                <a:cs typeface="Roboto Light"/>
              </a:rPr>
              <a:t>“positive emotions widen people’s outlooks in ways that, little by little, beneficially reshape who they are”</a:t>
            </a:r>
          </a:p>
        </p:txBody>
      </p:sp>
      <p:sp>
        <p:nvSpPr>
          <p:cNvPr id="6" name="Oval 5">
            <a:extLst>
              <a:ext uri="{FF2B5EF4-FFF2-40B4-BE49-F238E27FC236}">
                <a16:creationId xmlns:a16="http://schemas.microsoft.com/office/drawing/2014/main" id="{4B09F46F-82E1-704E-BED0-5210FBCC74AF}"/>
              </a:ext>
            </a:extLst>
          </p:cNvPr>
          <p:cNvSpPr/>
          <p:nvPr/>
        </p:nvSpPr>
        <p:spPr>
          <a:xfrm>
            <a:off x="1014431" y="1608254"/>
            <a:ext cx="714338" cy="715412"/>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6858" tIns="3429" rIns="6858" bIns="3429" rtlCol="0" anchor="ctr"/>
          <a:lstStyle/>
          <a:p>
            <a:pPr algn="ctr"/>
            <a:endParaRPr lang="en-US" sz="1350" dirty="0"/>
          </a:p>
        </p:txBody>
      </p:sp>
      <p:sp>
        <p:nvSpPr>
          <p:cNvPr id="7" name="TextBox 6">
            <a:extLst>
              <a:ext uri="{FF2B5EF4-FFF2-40B4-BE49-F238E27FC236}">
                <a16:creationId xmlns:a16="http://schemas.microsoft.com/office/drawing/2014/main" id="{70DA3D31-5F74-2D4E-8663-97D6AFB4DEF4}"/>
              </a:ext>
            </a:extLst>
          </p:cNvPr>
          <p:cNvSpPr txBox="1"/>
          <p:nvPr/>
        </p:nvSpPr>
        <p:spPr>
          <a:xfrm>
            <a:off x="1219200" y="1679263"/>
            <a:ext cx="508888" cy="1044887"/>
          </a:xfrm>
          <a:prstGeom prst="rect">
            <a:avLst/>
          </a:prstGeom>
          <a:noFill/>
        </p:spPr>
        <p:txBody>
          <a:bodyPr wrap="square" lIns="6080" tIns="3041" rIns="6080" bIns="3041" rtlCol="0">
            <a:spAutoFit/>
          </a:bodyPr>
          <a:lstStyle/>
          <a:p>
            <a:r>
              <a:rPr lang="en-US" sz="6750" dirty="0">
                <a:solidFill>
                  <a:schemeClr val="bg1"/>
                </a:solidFill>
                <a:latin typeface="Roboto Slab" pitchFamily="2" charset="0"/>
                <a:ea typeface="Roboto Slab" pitchFamily="2" charset="0"/>
                <a:cs typeface="Arial"/>
              </a:rPr>
              <a:t>”</a:t>
            </a:r>
          </a:p>
        </p:txBody>
      </p:sp>
    </p:spTree>
    <p:extLst>
      <p:ext uri="{BB962C8B-B14F-4D97-AF65-F5344CB8AC3E}">
        <p14:creationId xmlns:p14="http://schemas.microsoft.com/office/powerpoint/2010/main" val="3504354633"/>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1 – Introducing Emotions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Broaden and Build Theory</a:t>
            </a:r>
          </a:p>
        </p:txBody>
      </p:sp>
      <p:sp>
        <p:nvSpPr>
          <p:cNvPr id="4" name="Rectangle 3"/>
          <p:cNvSpPr/>
          <p:nvPr/>
        </p:nvSpPr>
        <p:spPr>
          <a:xfrm>
            <a:off x="914400" y="1733550"/>
            <a:ext cx="6858000" cy="2977738"/>
          </a:xfrm>
          <a:prstGeom prst="rect">
            <a:avLst/>
          </a:prstGeom>
        </p:spPr>
        <p:txBody>
          <a:bodyPr wrap="square">
            <a:spAutoFit/>
          </a:bodyPr>
          <a:lstStyle/>
          <a:p>
            <a:pPr>
              <a:lnSpc>
                <a:spcPct val="150000"/>
              </a:lnSpc>
              <a:buClr>
                <a:srgbClr val="3C3F4D"/>
              </a:buClr>
            </a:pPr>
            <a:r>
              <a:rPr lang="en-JM" sz="2000" dirty="0">
                <a:solidFill>
                  <a:srgbClr val="77303D"/>
                </a:solidFill>
                <a:latin typeface="Roboto Slab" pitchFamily="2" charset="0"/>
                <a:ea typeface="Roboto Slab" pitchFamily="2" charset="0"/>
                <a:cs typeface="Roboto Light"/>
              </a:rPr>
              <a:t>the broaden hypothesis:</a:t>
            </a:r>
          </a:p>
          <a:p>
            <a:pPr>
              <a:lnSpc>
                <a:spcPct val="150000"/>
              </a:lnSpc>
              <a:buClr>
                <a:srgbClr val="3C3F4D"/>
              </a:buClr>
            </a:pPr>
            <a:br>
              <a:rPr lang="en-JM" sz="2200" dirty="0">
                <a:solidFill>
                  <a:schemeClr val="accent3"/>
                </a:solidFill>
                <a:latin typeface="Roboto Light"/>
                <a:ea typeface="Roboto Light"/>
                <a:cs typeface="Roboto Light"/>
              </a:rPr>
            </a:br>
            <a:r>
              <a:rPr lang="en-JM" sz="2200" dirty="0">
                <a:solidFill>
                  <a:schemeClr val="accent3"/>
                </a:solidFill>
                <a:latin typeface="Roboto Light"/>
                <a:ea typeface="Roboto Light"/>
                <a:cs typeface="Roboto Light"/>
              </a:rPr>
              <a:t>positive emotions broaden thought processes by increasing the attentional focus to more options in the environment</a:t>
            </a:r>
          </a:p>
          <a:p>
            <a:pPr marL="342900" indent="-342900">
              <a:lnSpc>
                <a:spcPct val="150000"/>
              </a:lnSpc>
              <a:buClr>
                <a:srgbClr val="3C3F4D"/>
              </a:buClr>
              <a:buFont typeface="+mj-lt"/>
              <a:buAutoNum type="arabicPeriod"/>
            </a:pPr>
            <a:endParaRPr lang="en-JM" sz="1700" dirty="0">
              <a:solidFill>
                <a:schemeClr val="accent3"/>
              </a:solidFill>
              <a:latin typeface="Roboto Light"/>
              <a:ea typeface="Roboto Light"/>
              <a:cs typeface="Roboto Light"/>
            </a:endParaRPr>
          </a:p>
        </p:txBody>
      </p:sp>
    </p:spTree>
    <p:extLst>
      <p:ext uri="{BB962C8B-B14F-4D97-AF65-F5344CB8AC3E}">
        <p14:creationId xmlns:p14="http://schemas.microsoft.com/office/powerpoint/2010/main" val="451436157"/>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1 – Introducing Emotions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The broaden hypothesis</a:t>
            </a:r>
          </a:p>
        </p:txBody>
      </p:sp>
      <p:sp>
        <p:nvSpPr>
          <p:cNvPr id="4" name="Rectangle 3"/>
          <p:cNvSpPr/>
          <p:nvPr/>
        </p:nvSpPr>
        <p:spPr>
          <a:xfrm>
            <a:off x="914400" y="1581150"/>
            <a:ext cx="6858000" cy="3187283"/>
          </a:xfrm>
          <a:prstGeom prst="rect">
            <a:avLst/>
          </a:prstGeom>
        </p:spPr>
        <p:txBody>
          <a:bodyPr wrap="square">
            <a:spAutoFit/>
          </a:bodyPr>
          <a:lstStyle/>
          <a:p>
            <a:pPr>
              <a:lnSpc>
                <a:spcPct val="150000"/>
              </a:lnSpc>
              <a:buClr>
                <a:srgbClr val="3C3F4D"/>
              </a:buClr>
            </a:pPr>
            <a:r>
              <a:rPr lang="en-JM" sz="1700" dirty="0">
                <a:solidFill>
                  <a:srgbClr val="77303D"/>
                </a:solidFill>
                <a:latin typeface="Roboto Slab" pitchFamily="2" charset="0"/>
                <a:ea typeface="Roboto Slab" pitchFamily="2" charset="0"/>
                <a:cs typeface="Roboto Light"/>
              </a:rPr>
              <a:t>positive emotions:</a:t>
            </a:r>
          </a:p>
          <a:p>
            <a:pPr>
              <a:lnSpc>
                <a:spcPct val="150000"/>
              </a:lnSpc>
              <a:buClr>
                <a:srgbClr val="3C3F4D"/>
              </a:buClr>
            </a:pPr>
            <a:endParaRPr lang="en-JM" sz="1700" dirty="0">
              <a:solidFill>
                <a:srgbClr val="77303D"/>
              </a:solidFill>
              <a:latin typeface="Roboto Slab" pitchFamily="2" charset="0"/>
              <a:ea typeface="Roboto Slab" pitchFamily="2" charset="0"/>
              <a:cs typeface="Roboto Light"/>
            </a:endParaRPr>
          </a:p>
          <a:p>
            <a:pPr marL="342900" indent="-342900">
              <a:lnSpc>
                <a:spcPct val="150000"/>
              </a:lnSpc>
              <a:buClr>
                <a:srgbClr val="3C3F4D"/>
              </a:buClr>
              <a:buFont typeface="Wingdings" pitchFamily="2" charset="2"/>
              <a:buChar char="§"/>
            </a:pPr>
            <a:r>
              <a:rPr lang="en-JM" sz="1700" dirty="0">
                <a:solidFill>
                  <a:schemeClr val="accent3"/>
                </a:solidFill>
                <a:latin typeface="Roboto Light"/>
                <a:ea typeface="Roboto Light"/>
                <a:cs typeface="Roboto Light"/>
              </a:rPr>
              <a:t>broaden the scope of people's visual attention</a:t>
            </a:r>
          </a:p>
          <a:p>
            <a:pPr marL="342900" indent="-342900">
              <a:lnSpc>
                <a:spcPct val="150000"/>
              </a:lnSpc>
              <a:buClr>
                <a:srgbClr val="3C3F4D"/>
              </a:buClr>
              <a:buFont typeface="Wingdings" pitchFamily="2" charset="2"/>
              <a:buChar char="§"/>
            </a:pPr>
            <a:r>
              <a:rPr lang="en-JM" sz="1700" dirty="0">
                <a:solidFill>
                  <a:schemeClr val="accent3"/>
                </a:solidFill>
                <a:latin typeface="Roboto Light"/>
                <a:ea typeface="Roboto Light"/>
                <a:cs typeface="Roboto Light"/>
              </a:rPr>
              <a:t>expand people's repertoires of desired actions</a:t>
            </a:r>
          </a:p>
          <a:p>
            <a:pPr marL="342900" indent="-342900">
              <a:lnSpc>
                <a:spcPct val="150000"/>
              </a:lnSpc>
              <a:buClr>
                <a:srgbClr val="3C3F4D"/>
              </a:buClr>
              <a:buFont typeface="Wingdings" pitchFamily="2" charset="2"/>
              <a:buChar char="§"/>
            </a:pPr>
            <a:r>
              <a:rPr lang="en-JM" sz="1700" dirty="0">
                <a:solidFill>
                  <a:schemeClr val="accent3"/>
                </a:solidFill>
                <a:latin typeface="Roboto Light"/>
                <a:ea typeface="Roboto Light"/>
                <a:cs typeface="Roboto Light"/>
              </a:rPr>
              <a:t>increase creativity </a:t>
            </a:r>
          </a:p>
          <a:p>
            <a:pPr marL="342900" indent="-342900">
              <a:lnSpc>
                <a:spcPct val="150000"/>
              </a:lnSpc>
              <a:buClr>
                <a:srgbClr val="3C3F4D"/>
              </a:buClr>
              <a:buFont typeface="Wingdings" pitchFamily="2" charset="2"/>
              <a:buChar char="§"/>
            </a:pPr>
            <a:r>
              <a:rPr lang="en-JM" sz="1700" dirty="0">
                <a:solidFill>
                  <a:schemeClr val="accent3"/>
                </a:solidFill>
                <a:latin typeface="Roboto Light"/>
                <a:ea typeface="Roboto Light"/>
                <a:cs typeface="Roboto Light"/>
              </a:rPr>
              <a:t>expand people’s openness to new experiences</a:t>
            </a:r>
          </a:p>
          <a:p>
            <a:pPr marL="342900" indent="-342900">
              <a:lnSpc>
                <a:spcPct val="150000"/>
              </a:lnSpc>
              <a:buClr>
                <a:srgbClr val="3C3F4D"/>
              </a:buClr>
              <a:buFont typeface="Wingdings" pitchFamily="2" charset="2"/>
              <a:buChar char="§"/>
            </a:pPr>
            <a:r>
              <a:rPr lang="en-JM" sz="1700" dirty="0">
                <a:solidFill>
                  <a:schemeClr val="accent3"/>
                </a:solidFill>
                <a:latin typeface="Roboto Light"/>
                <a:ea typeface="Roboto Light"/>
                <a:cs typeface="Roboto Light"/>
              </a:rPr>
              <a:t>expand people’s openness to critical feedback</a:t>
            </a:r>
          </a:p>
          <a:p>
            <a:pPr marL="342900" indent="-342900">
              <a:lnSpc>
                <a:spcPct val="150000"/>
              </a:lnSpc>
              <a:buClr>
                <a:srgbClr val="3C3F4D"/>
              </a:buClr>
              <a:buFont typeface="Wingdings" pitchFamily="2" charset="2"/>
              <a:buChar char="§"/>
            </a:pPr>
            <a:r>
              <a:rPr lang="en-JM" sz="1700" dirty="0">
                <a:solidFill>
                  <a:schemeClr val="accent3"/>
                </a:solidFill>
                <a:latin typeface="Roboto Light"/>
                <a:ea typeface="Roboto Light"/>
                <a:cs typeface="Roboto Light"/>
              </a:rPr>
              <a:t>increase people's sense of “oneness” with close others</a:t>
            </a:r>
          </a:p>
        </p:txBody>
      </p:sp>
    </p:spTree>
    <p:extLst>
      <p:ext uri="{BB962C8B-B14F-4D97-AF65-F5344CB8AC3E}">
        <p14:creationId xmlns:p14="http://schemas.microsoft.com/office/powerpoint/2010/main" val="1101719404"/>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1 – Introducing Emotions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Fredrickson &amp; </a:t>
            </a:r>
            <a:r>
              <a:rPr lang="en-US" spc="0" dirty="0" err="1">
                <a:solidFill>
                  <a:schemeClr val="accent3"/>
                </a:solidFill>
                <a:latin typeface="Roboto Slab" pitchFamily="2" charset="0"/>
                <a:ea typeface="Roboto Slab" pitchFamily="2" charset="0"/>
              </a:rPr>
              <a:t>Branigan</a:t>
            </a:r>
            <a:r>
              <a:rPr lang="en-US" spc="0" dirty="0">
                <a:solidFill>
                  <a:schemeClr val="accent3"/>
                </a:solidFill>
                <a:latin typeface="Roboto Slab" pitchFamily="2" charset="0"/>
                <a:ea typeface="Roboto Slab" pitchFamily="2" charset="0"/>
              </a:rPr>
              <a:t> (2005)</a:t>
            </a:r>
          </a:p>
        </p:txBody>
      </p:sp>
      <p:sp>
        <p:nvSpPr>
          <p:cNvPr id="4" name="Rectangle 3"/>
          <p:cNvSpPr/>
          <p:nvPr/>
        </p:nvSpPr>
        <p:spPr>
          <a:xfrm>
            <a:off x="914400" y="1581150"/>
            <a:ext cx="6858000" cy="3187283"/>
          </a:xfrm>
          <a:prstGeom prst="rect">
            <a:avLst/>
          </a:prstGeom>
        </p:spPr>
        <p:txBody>
          <a:bodyPr wrap="square">
            <a:spAutoFit/>
          </a:bodyPr>
          <a:lstStyle/>
          <a:p>
            <a:pPr marL="342900" indent="-342900">
              <a:lnSpc>
                <a:spcPct val="150000"/>
              </a:lnSpc>
              <a:buClr>
                <a:srgbClr val="3C3F4D"/>
              </a:buClr>
              <a:buFont typeface="+mj-lt"/>
              <a:buAutoNum type="arabicPeriod"/>
            </a:pPr>
            <a:r>
              <a:rPr lang="en-JM" sz="1700" dirty="0">
                <a:solidFill>
                  <a:schemeClr val="accent3"/>
                </a:solidFill>
                <a:latin typeface="Roboto Light"/>
                <a:ea typeface="Roboto Light"/>
                <a:cs typeface="Roboto Light"/>
              </a:rPr>
              <a:t>exposure to 5 different film clips (joy, contentment, neutral, fear, anger)</a:t>
            </a:r>
          </a:p>
          <a:p>
            <a:pPr marL="342900" indent="-342900">
              <a:lnSpc>
                <a:spcPct val="150000"/>
              </a:lnSpc>
              <a:buClr>
                <a:srgbClr val="3C3F4D"/>
              </a:buClr>
              <a:buFont typeface="+mj-lt"/>
              <a:buAutoNum type="arabicPeriod"/>
            </a:pPr>
            <a:r>
              <a:rPr lang="en-JM" sz="1700" dirty="0">
                <a:solidFill>
                  <a:schemeClr val="accent3"/>
                </a:solidFill>
                <a:latin typeface="Roboto Light"/>
                <a:ea typeface="Roboto Light"/>
                <a:cs typeface="Roboto Light"/>
              </a:rPr>
              <a:t>describe the strongest emotion you felt during the movie</a:t>
            </a:r>
          </a:p>
          <a:p>
            <a:pPr marL="342900" indent="-342900">
              <a:lnSpc>
                <a:spcPct val="150000"/>
              </a:lnSpc>
              <a:buClr>
                <a:srgbClr val="3C3F4D"/>
              </a:buClr>
              <a:buFont typeface="+mj-lt"/>
              <a:buAutoNum type="arabicPeriod"/>
            </a:pPr>
            <a:r>
              <a:rPr lang="en-JM" sz="1700" dirty="0">
                <a:solidFill>
                  <a:schemeClr val="accent3"/>
                </a:solidFill>
                <a:latin typeface="Roboto Light"/>
                <a:ea typeface="Roboto Light"/>
                <a:cs typeface="Roboto Light"/>
              </a:rPr>
              <a:t>“…take a moment to imagine being in a situation yourself in which this particular emotion would arise. Concentrate on all the emotion you would feel and live it as vividly and deeply as possible. Given this feeling, please list all the things you would like to do right now.” </a:t>
            </a:r>
          </a:p>
        </p:txBody>
      </p:sp>
    </p:spTree>
    <p:extLst>
      <p:ext uri="{BB962C8B-B14F-4D97-AF65-F5344CB8AC3E}">
        <p14:creationId xmlns:p14="http://schemas.microsoft.com/office/powerpoint/2010/main" val="314802752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1 – Introducing Emotions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Fredrickson &amp; </a:t>
            </a:r>
            <a:r>
              <a:rPr lang="en-US" spc="0" dirty="0" err="1">
                <a:solidFill>
                  <a:schemeClr val="accent3"/>
                </a:solidFill>
                <a:latin typeface="Roboto Slab" pitchFamily="2" charset="0"/>
                <a:ea typeface="Roboto Slab" pitchFamily="2" charset="0"/>
              </a:rPr>
              <a:t>Branigan</a:t>
            </a:r>
            <a:r>
              <a:rPr lang="en-US" spc="0" dirty="0">
                <a:solidFill>
                  <a:schemeClr val="accent3"/>
                </a:solidFill>
                <a:latin typeface="Roboto Slab" pitchFamily="2" charset="0"/>
                <a:ea typeface="Roboto Slab" pitchFamily="2" charset="0"/>
              </a:rPr>
              <a:t> (2005)</a:t>
            </a:r>
          </a:p>
        </p:txBody>
      </p:sp>
      <p:graphicFrame>
        <p:nvGraphicFramePr>
          <p:cNvPr id="6" name="Chart 5">
            <a:extLst>
              <a:ext uri="{FF2B5EF4-FFF2-40B4-BE49-F238E27FC236}">
                <a16:creationId xmlns:a16="http://schemas.microsoft.com/office/drawing/2014/main" id="{B85960F7-638F-B947-9658-7133AD1C7863}"/>
              </a:ext>
            </a:extLst>
          </p:cNvPr>
          <p:cNvGraphicFramePr/>
          <p:nvPr>
            <p:extLst>
              <p:ext uri="{D42A27DB-BD31-4B8C-83A1-F6EECF244321}">
                <p14:modId xmlns:p14="http://schemas.microsoft.com/office/powerpoint/2010/main" val="1504401571"/>
              </p:ext>
            </p:extLst>
          </p:nvPr>
        </p:nvGraphicFramePr>
        <p:xfrm>
          <a:off x="962025" y="1504950"/>
          <a:ext cx="4981575" cy="33210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42372814"/>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graphicEl>
                                              <a:chart seriesIdx="-3" categoryIdx="-3" bldStep="gridLegend"/>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graphicEl>
                                              <a:chart seriesIdx="-4" categoryIdx="0" bldStep="category"/>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graphicEl>
                                              <a:chart seriesIdx="-4" categoryIdx="1" bldStep="category"/>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graphicEl>
                                              <a:chart seriesIdx="-4" categoryIdx="2" bldStep="category"/>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graphicEl>
                                              <a:chart seriesIdx="-4" categoryIdx="3" bldStep="category"/>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graphicEl>
                                              <a:chart seriesIdx="-4" categoryIdx="4" bldStep="category"/>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Chart bld="category"/>
        </p:bldSub>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1 – Introducing Emotions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Broaden and Build Theory</a:t>
            </a:r>
          </a:p>
        </p:txBody>
      </p:sp>
      <p:sp>
        <p:nvSpPr>
          <p:cNvPr id="4" name="Rectangle 3"/>
          <p:cNvSpPr/>
          <p:nvPr/>
        </p:nvSpPr>
        <p:spPr>
          <a:xfrm>
            <a:off x="914400" y="1733550"/>
            <a:ext cx="6858000" cy="2354491"/>
          </a:xfrm>
          <a:prstGeom prst="rect">
            <a:avLst/>
          </a:prstGeom>
        </p:spPr>
        <p:txBody>
          <a:bodyPr wrap="square">
            <a:spAutoFit/>
          </a:bodyPr>
          <a:lstStyle/>
          <a:p>
            <a:pPr>
              <a:lnSpc>
                <a:spcPct val="150000"/>
              </a:lnSpc>
              <a:buClr>
                <a:srgbClr val="3C3F4D"/>
              </a:buClr>
            </a:pPr>
            <a:r>
              <a:rPr lang="en-JM" sz="2000" dirty="0">
                <a:solidFill>
                  <a:srgbClr val="77303D"/>
                </a:solidFill>
                <a:latin typeface="Roboto Slab" pitchFamily="2" charset="0"/>
                <a:ea typeface="Roboto Slab" pitchFamily="2" charset="0"/>
                <a:cs typeface="Roboto Light"/>
              </a:rPr>
              <a:t>the build hypothesis:</a:t>
            </a:r>
          </a:p>
          <a:p>
            <a:pPr>
              <a:lnSpc>
                <a:spcPct val="150000"/>
              </a:lnSpc>
              <a:buClr>
                <a:srgbClr val="3C3F4D"/>
              </a:buClr>
            </a:pPr>
            <a:br>
              <a:rPr lang="en-JM" sz="1700" dirty="0">
                <a:solidFill>
                  <a:schemeClr val="accent3"/>
                </a:solidFill>
                <a:latin typeface="Roboto Medium" panose="02000000000000000000" pitchFamily="2" charset="0"/>
                <a:ea typeface="Roboto Medium" panose="02000000000000000000" pitchFamily="2" charset="0"/>
                <a:cs typeface="Roboto Light"/>
              </a:rPr>
            </a:br>
            <a:r>
              <a:rPr lang="en-JM" sz="2200" dirty="0">
                <a:solidFill>
                  <a:schemeClr val="accent3"/>
                </a:solidFill>
                <a:latin typeface="Roboto Light"/>
                <a:ea typeface="Roboto Light"/>
                <a:cs typeface="Roboto Light"/>
              </a:rPr>
              <a:t>through the exploration of new ideas or novel actions the person builds individual skills and resources</a:t>
            </a:r>
          </a:p>
          <a:p>
            <a:pPr marL="342900" indent="-342900">
              <a:lnSpc>
                <a:spcPct val="150000"/>
              </a:lnSpc>
              <a:buClr>
                <a:srgbClr val="3C3F4D"/>
              </a:buClr>
              <a:buFont typeface="+mj-lt"/>
              <a:buAutoNum type="arabicPeriod"/>
            </a:pPr>
            <a:endParaRPr lang="en-JM" sz="1700" dirty="0">
              <a:solidFill>
                <a:schemeClr val="accent3"/>
              </a:solidFill>
              <a:latin typeface="Roboto Light"/>
              <a:ea typeface="Roboto Light"/>
              <a:cs typeface="Roboto Light"/>
            </a:endParaRPr>
          </a:p>
        </p:txBody>
      </p:sp>
    </p:spTree>
    <p:extLst>
      <p:ext uri="{BB962C8B-B14F-4D97-AF65-F5344CB8AC3E}">
        <p14:creationId xmlns:p14="http://schemas.microsoft.com/office/powerpoint/2010/main" val="191620914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1 – Introducing Emotions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Downward spirals</a:t>
            </a:r>
          </a:p>
        </p:txBody>
      </p:sp>
      <p:sp>
        <p:nvSpPr>
          <p:cNvPr id="4" name="Rectangle 3"/>
          <p:cNvSpPr/>
          <p:nvPr/>
        </p:nvSpPr>
        <p:spPr>
          <a:xfrm>
            <a:off x="990600" y="1733550"/>
            <a:ext cx="6858000" cy="2862322"/>
          </a:xfrm>
          <a:prstGeom prst="rect">
            <a:avLst/>
          </a:prstGeom>
        </p:spPr>
        <p:txBody>
          <a:bodyPr wrap="square">
            <a:spAutoFit/>
          </a:bodyPr>
          <a:lstStyle/>
          <a:p>
            <a:pPr marL="342900" indent="-342900">
              <a:lnSpc>
                <a:spcPct val="150000"/>
              </a:lnSpc>
              <a:buClr>
                <a:srgbClr val="3C3F4D"/>
              </a:buClr>
              <a:buFont typeface="Wingdings" pitchFamily="2" charset="2"/>
              <a:buChar char="§"/>
            </a:pPr>
            <a:r>
              <a:rPr lang="en-JM" sz="2000" dirty="0">
                <a:solidFill>
                  <a:schemeClr val="accent3"/>
                </a:solidFill>
                <a:latin typeface="Roboto Light"/>
                <a:ea typeface="Roboto Light"/>
                <a:cs typeface="Roboto Light"/>
              </a:rPr>
              <a:t>repeated engagement of negative mood states may lead to a </a:t>
            </a:r>
            <a:r>
              <a:rPr lang="en-JM" sz="2000" dirty="0">
                <a:solidFill>
                  <a:schemeClr val="accent3"/>
                </a:solidFill>
                <a:latin typeface="Roboto Medium" panose="02000000000000000000" pitchFamily="2" charset="0"/>
                <a:ea typeface="Roboto Medium" panose="02000000000000000000" pitchFamily="2" charset="0"/>
                <a:cs typeface="Roboto Light"/>
              </a:rPr>
              <a:t>trait vulnerability </a:t>
            </a:r>
            <a:r>
              <a:rPr lang="en-JM" sz="2000" dirty="0">
                <a:solidFill>
                  <a:schemeClr val="accent3"/>
                </a:solidFill>
                <a:latin typeface="Roboto Light"/>
                <a:ea typeface="Roboto Light"/>
                <a:cs typeface="Roboto Light"/>
              </a:rPr>
              <a:t>to future relapse</a:t>
            </a:r>
          </a:p>
          <a:p>
            <a:pPr marL="342900" indent="-342900">
              <a:lnSpc>
                <a:spcPct val="150000"/>
              </a:lnSpc>
              <a:buClr>
                <a:srgbClr val="3C3F4D"/>
              </a:buClr>
              <a:buFont typeface="Wingdings" pitchFamily="2" charset="2"/>
              <a:buChar char="§"/>
            </a:pPr>
            <a:r>
              <a:rPr lang="en-JM" sz="2000" dirty="0">
                <a:solidFill>
                  <a:schemeClr val="accent3"/>
                </a:solidFill>
                <a:latin typeface="Roboto Light"/>
                <a:ea typeface="Roboto Light"/>
                <a:cs typeface="Roboto Light"/>
              </a:rPr>
              <a:t>downward spirals lead to </a:t>
            </a:r>
            <a:r>
              <a:rPr lang="en-JM" sz="2000" dirty="0">
                <a:solidFill>
                  <a:schemeClr val="accent3"/>
                </a:solidFill>
                <a:latin typeface="Roboto Medium" panose="02000000000000000000" pitchFamily="2" charset="0"/>
                <a:ea typeface="Roboto Medium" panose="02000000000000000000" pitchFamily="2" charset="0"/>
                <a:cs typeface="Roboto Light"/>
              </a:rPr>
              <a:t>narrowed self-focus </a:t>
            </a:r>
            <a:r>
              <a:rPr lang="en-JM" sz="2000" dirty="0">
                <a:solidFill>
                  <a:schemeClr val="accent3"/>
                </a:solidFill>
                <a:latin typeface="Roboto Light"/>
                <a:ea typeface="Roboto Light"/>
                <a:cs typeface="Roboto Light"/>
              </a:rPr>
              <a:t>and rigid or stereotyped defensive behaviour</a:t>
            </a:r>
          </a:p>
          <a:p>
            <a:pPr marL="342900" indent="-342900">
              <a:lnSpc>
                <a:spcPct val="150000"/>
              </a:lnSpc>
              <a:buClr>
                <a:srgbClr val="3C3F4D"/>
              </a:buClr>
              <a:buFont typeface="Wingdings" pitchFamily="2" charset="2"/>
              <a:buChar char="§"/>
            </a:pPr>
            <a:r>
              <a:rPr lang="en-JM" sz="2000" dirty="0">
                <a:solidFill>
                  <a:schemeClr val="accent3"/>
                </a:solidFill>
                <a:latin typeface="Roboto Light"/>
                <a:ea typeface="Roboto Light"/>
                <a:cs typeface="Roboto Light"/>
              </a:rPr>
              <a:t>depressed or anxious individuals are </a:t>
            </a:r>
            <a:r>
              <a:rPr lang="en-JM" sz="2000" dirty="0">
                <a:solidFill>
                  <a:schemeClr val="accent3"/>
                </a:solidFill>
                <a:latin typeface="Roboto Medium" panose="02000000000000000000" pitchFamily="2" charset="0"/>
                <a:ea typeface="Roboto Medium" panose="02000000000000000000" pitchFamily="2" charset="0"/>
                <a:cs typeface="Roboto Light"/>
              </a:rPr>
              <a:t>biased toward negativity</a:t>
            </a:r>
          </a:p>
        </p:txBody>
      </p:sp>
    </p:spTree>
    <p:extLst>
      <p:ext uri="{BB962C8B-B14F-4D97-AF65-F5344CB8AC3E}">
        <p14:creationId xmlns:p14="http://schemas.microsoft.com/office/powerpoint/2010/main" val="470261695"/>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BD0E576-B53A-1042-B319-D8091FFCBC1D}"/>
              </a:ext>
            </a:extLst>
          </p:cNvPr>
          <p:cNvPicPr>
            <a:picLocks noChangeAspect="1"/>
          </p:cNvPicPr>
          <p:nvPr/>
        </p:nvPicPr>
        <p:blipFill>
          <a:blip r:embed="rId3"/>
          <a:stretch>
            <a:fillRect/>
          </a:stretch>
        </p:blipFill>
        <p:spPr>
          <a:xfrm>
            <a:off x="3646769" y="1539465"/>
            <a:ext cx="2641887" cy="3389892"/>
          </a:xfrm>
          <a:prstGeom prst="rect">
            <a:avLst/>
          </a:prstGeom>
        </p:spPr>
      </p:pic>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1 – Introducing Emotions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Downward spirals</a:t>
            </a:r>
          </a:p>
        </p:txBody>
      </p:sp>
      <p:sp>
        <p:nvSpPr>
          <p:cNvPr id="7" name="TextBox 6">
            <a:extLst>
              <a:ext uri="{FF2B5EF4-FFF2-40B4-BE49-F238E27FC236}">
                <a16:creationId xmlns:a16="http://schemas.microsoft.com/office/drawing/2014/main" id="{2D8DF1D5-5213-7D4B-A3A3-B92C74005815}"/>
              </a:ext>
            </a:extLst>
          </p:cNvPr>
          <p:cNvSpPr txBox="1"/>
          <p:nvPr/>
        </p:nvSpPr>
        <p:spPr>
          <a:xfrm rot="16200000">
            <a:off x="3081770" y="2538718"/>
            <a:ext cx="3829895" cy="276999"/>
          </a:xfrm>
          <a:prstGeom prst="rect">
            <a:avLst/>
          </a:prstGeom>
          <a:noFill/>
        </p:spPr>
        <p:txBody>
          <a:bodyPr wrap="square" rtlCol="0">
            <a:spAutoFit/>
          </a:bodyPr>
          <a:lstStyle/>
          <a:p>
            <a:r>
              <a:rPr lang="en-US" sz="1200" dirty="0">
                <a:solidFill>
                  <a:schemeClr val="bg1"/>
                </a:solidFill>
                <a:latin typeface="Roboto Light" panose="02000000000000000000" pitchFamily="2" charset="0"/>
                <a:ea typeface="Roboto Light" panose="02000000000000000000" pitchFamily="2" charset="0"/>
              </a:rPr>
              <a:t>mindlessness &amp; negative </a:t>
            </a:r>
            <a:r>
              <a:rPr lang="en-US" sz="1200" dirty="0" err="1">
                <a:solidFill>
                  <a:schemeClr val="bg1"/>
                </a:solidFill>
                <a:latin typeface="Roboto Light" panose="02000000000000000000" pitchFamily="2" charset="0"/>
                <a:ea typeface="Roboto Light" panose="02000000000000000000" pitchFamily="2" charset="0"/>
              </a:rPr>
              <a:t>dispositionality</a:t>
            </a:r>
            <a:endParaRPr lang="en-US" sz="1200" dirty="0">
              <a:solidFill>
                <a:schemeClr val="bg1"/>
              </a:solidFill>
              <a:latin typeface="Roboto Light" panose="02000000000000000000" pitchFamily="2" charset="0"/>
              <a:ea typeface="Roboto Light" panose="02000000000000000000" pitchFamily="2" charset="0"/>
            </a:endParaRPr>
          </a:p>
        </p:txBody>
      </p:sp>
      <p:cxnSp>
        <p:nvCxnSpPr>
          <p:cNvPr id="13" name="Straight Connector 12">
            <a:extLst>
              <a:ext uri="{FF2B5EF4-FFF2-40B4-BE49-F238E27FC236}">
                <a16:creationId xmlns:a16="http://schemas.microsoft.com/office/drawing/2014/main" id="{1D461ECB-BC26-1946-A8D4-4B18F1CDE08B}"/>
              </a:ext>
            </a:extLst>
          </p:cNvPr>
          <p:cNvCxnSpPr>
            <a:cxnSpLocks/>
          </p:cNvCxnSpPr>
          <p:nvPr/>
        </p:nvCxnSpPr>
        <p:spPr>
          <a:xfrm flipH="1" flipV="1">
            <a:off x="457200" y="4213787"/>
            <a:ext cx="4397408" cy="30778"/>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66B618E4-F4C3-3A4B-BC2F-617DAE7AA62C}"/>
              </a:ext>
            </a:extLst>
          </p:cNvPr>
          <p:cNvCxnSpPr>
            <a:cxnSpLocks/>
          </p:cNvCxnSpPr>
          <p:nvPr/>
        </p:nvCxnSpPr>
        <p:spPr>
          <a:xfrm flipH="1" flipV="1">
            <a:off x="5259190" y="3863565"/>
            <a:ext cx="3127423" cy="3585"/>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FE6F8778-78C3-3748-8D27-297E16F27599}"/>
              </a:ext>
            </a:extLst>
          </p:cNvPr>
          <p:cNvCxnSpPr>
            <a:cxnSpLocks/>
          </p:cNvCxnSpPr>
          <p:nvPr/>
        </p:nvCxnSpPr>
        <p:spPr>
          <a:xfrm flipH="1">
            <a:off x="457200" y="3711165"/>
            <a:ext cx="4119413"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4339520-2CF6-0E45-B684-C8A20F08FDF5}"/>
              </a:ext>
            </a:extLst>
          </p:cNvPr>
          <p:cNvCxnSpPr>
            <a:cxnSpLocks/>
          </p:cNvCxnSpPr>
          <p:nvPr/>
        </p:nvCxnSpPr>
        <p:spPr>
          <a:xfrm flipH="1" flipV="1">
            <a:off x="5589803" y="3330165"/>
            <a:ext cx="2796810" cy="1397"/>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EDE3E9D8-D415-0941-8B15-5DF93933F3A9}"/>
              </a:ext>
            </a:extLst>
          </p:cNvPr>
          <p:cNvCxnSpPr>
            <a:cxnSpLocks/>
          </p:cNvCxnSpPr>
          <p:nvPr/>
        </p:nvCxnSpPr>
        <p:spPr>
          <a:xfrm flipH="1">
            <a:off x="457200" y="2034765"/>
            <a:ext cx="3426686"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E0B3AC10-51ED-554C-B874-4820D6CA5F8C}"/>
              </a:ext>
            </a:extLst>
          </p:cNvPr>
          <p:cNvCxnSpPr>
            <a:cxnSpLocks/>
          </p:cNvCxnSpPr>
          <p:nvPr/>
        </p:nvCxnSpPr>
        <p:spPr>
          <a:xfrm flipH="1" flipV="1">
            <a:off x="457200" y="3163432"/>
            <a:ext cx="3890813" cy="14333"/>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409003B9-A3B9-0449-82E7-8D162E93944D}"/>
              </a:ext>
            </a:extLst>
          </p:cNvPr>
          <p:cNvCxnSpPr>
            <a:cxnSpLocks/>
          </p:cNvCxnSpPr>
          <p:nvPr/>
        </p:nvCxnSpPr>
        <p:spPr>
          <a:xfrm flipH="1">
            <a:off x="5818403" y="2730512"/>
            <a:ext cx="2568210"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C484F531-CB31-2144-B2B5-B56C8BF59C82}"/>
              </a:ext>
            </a:extLst>
          </p:cNvPr>
          <p:cNvCxnSpPr/>
          <p:nvPr/>
        </p:nvCxnSpPr>
        <p:spPr>
          <a:xfrm flipH="1">
            <a:off x="6199403" y="2110965"/>
            <a:ext cx="2187210"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8734EB4-7CCB-354F-9966-C6B687E31837}"/>
              </a:ext>
            </a:extLst>
          </p:cNvPr>
          <p:cNvCxnSpPr>
            <a:cxnSpLocks/>
          </p:cNvCxnSpPr>
          <p:nvPr/>
        </p:nvCxnSpPr>
        <p:spPr>
          <a:xfrm flipH="1">
            <a:off x="457200" y="2633598"/>
            <a:ext cx="3624179"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D4AE73B0-0C84-CB44-8FB6-0B8B83CABD70}"/>
              </a:ext>
            </a:extLst>
          </p:cNvPr>
          <p:cNvSpPr txBox="1"/>
          <p:nvPr/>
        </p:nvSpPr>
        <p:spPr>
          <a:xfrm>
            <a:off x="390561" y="1641840"/>
            <a:ext cx="2111475" cy="338554"/>
          </a:xfrm>
          <a:prstGeom prst="rect">
            <a:avLst/>
          </a:prstGeom>
          <a:noFill/>
        </p:spPr>
        <p:txBody>
          <a:bodyPr wrap="none" rtlCol="0">
            <a:spAutoFit/>
          </a:bodyPr>
          <a:lstStyle/>
          <a:p>
            <a:r>
              <a:rPr lang="en-US" sz="1600" dirty="0">
                <a:solidFill>
                  <a:schemeClr val="accent3"/>
                </a:solidFill>
                <a:latin typeface="Roboto Light" panose="02000000000000000000" pitchFamily="2" charset="0"/>
                <a:ea typeface="Roboto Light" panose="02000000000000000000" pitchFamily="2" charset="0"/>
              </a:rPr>
              <a:t>attentional narrowing</a:t>
            </a:r>
          </a:p>
        </p:txBody>
      </p:sp>
      <p:sp>
        <p:nvSpPr>
          <p:cNvPr id="23" name="TextBox 22">
            <a:extLst>
              <a:ext uri="{FF2B5EF4-FFF2-40B4-BE49-F238E27FC236}">
                <a16:creationId xmlns:a16="http://schemas.microsoft.com/office/drawing/2014/main" id="{AE036F7C-9402-654C-B6A6-ECA47CED183E}"/>
              </a:ext>
            </a:extLst>
          </p:cNvPr>
          <p:cNvSpPr txBox="1"/>
          <p:nvPr/>
        </p:nvSpPr>
        <p:spPr>
          <a:xfrm>
            <a:off x="6915046" y="1693734"/>
            <a:ext cx="1619354" cy="338554"/>
          </a:xfrm>
          <a:prstGeom prst="rect">
            <a:avLst/>
          </a:prstGeom>
          <a:noFill/>
        </p:spPr>
        <p:txBody>
          <a:bodyPr wrap="none" rtlCol="0">
            <a:spAutoFit/>
          </a:bodyPr>
          <a:lstStyle/>
          <a:p>
            <a:r>
              <a:rPr lang="en-US" sz="1600" dirty="0">
                <a:solidFill>
                  <a:schemeClr val="accent3"/>
                </a:solidFill>
                <a:latin typeface="Roboto Light" panose="02000000000000000000" pitchFamily="2" charset="0"/>
                <a:ea typeface="Roboto Light" panose="02000000000000000000" pitchFamily="2" charset="0"/>
              </a:rPr>
              <a:t>stress appraisal</a:t>
            </a:r>
          </a:p>
        </p:txBody>
      </p:sp>
      <p:sp>
        <p:nvSpPr>
          <p:cNvPr id="24" name="TextBox 23">
            <a:extLst>
              <a:ext uri="{FF2B5EF4-FFF2-40B4-BE49-F238E27FC236}">
                <a16:creationId xmlns:a16="http://schemas.microsoft.com/office/drawing/2014/main" id="{BF2197E3-5717-F048-9272-8948E83CFFC0}"/>
              </a:ext>
            </a:extLst>
          </p:cNvPr>
          <p:cNvSpPr txBox="1"/>
          <p:nvPr/>
        </p:nvSpPr>
        <p:spPr>
          <a:xfrm>
            <a:off x="6405982" y="2316725"/>
            <a:ext cx="2149948" cy="338554"/>
          </a:xfrm>
          <a:prstGeom prst="rect">
            <a:avLst/>
          </a:prstGeom>
          <a:noFill/>
        </p:spPr>
        <p:txBody>
          <a:bodyPr wrap="none" rtlCol="0">
            <a:spAutoFit/>
          </a:bodyPr>
          <a:lstStyle/>
          <a:p>
            <a:r>
              <a:rPr lang="en-US" sz="1600" dirty="0">
                <a:solidFill>
                  <a:schemeClr val="accent3"/>
                </a:solidFill>
                <a:latin typeface="Roboto Light" panose="02000000000000000000" pitchFamily="2" charset="0"/>
                <a:ea typeface="Roboto Light" panose="02000000000000000000" pitchFamily="2" charset="0"/>
              </a:rPr>
              <a:t>sensitization to threat</a:t>
            </a:r>
          </a:p>
        </p:txBody>
      </p:sp>
      <p:sp>
        <p:nvSpPr>
          <p:cNvPr id="25" name="TextBox 24">
            <a:extLst>
              <a:ext uri="{FF2B5EF4-FFF2-40B4-BE49-F238E27FC236}">
                <a16:creationId xmlns:a16="http://schemas.microsoft.com/office/drawing/2014/main" id="{AE9F3590-7105-114A-BE8A-30228E1356B7}"/>
              </a:ext>
            </a:extLst>
          </p:cNvPr>
          <p:cNvSpPr txBox="1"/>
          <p:nvPr/>
        </p:nvSpPr>
        <p:spPr>
          <a:xfrm>
            <a:off x="390561" y="2261373"/>
            <a:ext cx="4074467" cy="338554"/>
          </a:xfrm>
          <a:prstGeom prst="rect">
            <a:avLst/>
          </a:prstGeom>
          <a:noFill/>
        </p:spPr>
        <p:txBody>
          <a:bodyPr wrap="square" rtlCol="0">
            <a:spAutoFit/>
          </a:bodyPr>
          <a:lstStyle/>
          <a:p>
            <a:r>
              <a:rPr lang="en-US" sz="1600" dirty="0">
                <a:solidFill>
                  <a:schemeClr val="accent3"/>
                </a:solidFill>
                <a:latin typeface="Roboto Light" panose="02000000000000000000" pitchFamily="2" charset="0"/>
                <a:ea typeface="Roboto Light" panose="02000000000000000000" pitchFamily="2" charset="0"/>
              </a:rPr>
              <a:t>negative emotions &amp; more stress</a:t>
            </a:r>
          </a:p>
        </p:txBody>
      </p:sp>
      <p:sp>
        <p:nvSpPr>
          <p:cNvPr id="26" name="TextBox 25">
            <a:extLst>
              <a:ext uri="{FF2B5EF4-FFF2-40B4-BE49-F238E27FC236}">
                <a16:creationId xmlns:a16="http://schemas.microsoft.com/office/drawing/2014/main" id="{C2ADEA90-DEDA-BE40-805B-8DF9C167FF5C}"/>
              </a:ext>
            </a:extLst>
          </p:cNvPr>
          <p:cNvSpPr txBox="1"/>
          <p:nvPr/>
        </p:nvSpPr>
        <p:spPr>
          <a:xfrm>
            <a:off x="6439839" y="2956647"/>
            <a:ext cx="2044149" cy="338554"/>
          </a:xfrm>
          <a:prstGeom prst="rect">
            <a:avLst/>
          </a:prstGeom>
          <a:noFill/>
        </p:spPr>
        <p:txBody>
          <a:bodyPr wrap="none" rtlCol="0">
            <a:spAutoFit/>
          </a:bodyPr>
          <a:lstStyle/>
          <a:p>
            <a:r>
              <a:rPr lang="en-US" sz="1600" dirty="0">
                <a:solidFill>
                  <a:schemeClr val="accent3"/>
                </a:solidFill>
                <a:latin typeface="Roboto Light" panose="02000000000000000000" pitchFamily="2" charset="0"/>
                <a:ea typeface="Roboto Light" panose="02000000000000000000" pitchFamily="2" charset="0"/>
              </a:rPr>
              <a:t>new stress appraisal</a:t>
            </a:r>
          </a:p>
        </p:txBody>
      </p:sp>
      <p:sp>
        <p:nvSpPr>
          <p:cNvPr id="27" name="TextBox 26">
            <a:extLst>
              <a:ext uri="{FF2B5EF4-FFF2-40B4-BE49-F238E27FC236}">
                <a16:creationId xmlns:a16="http://schemas.microsoft.com/office/drawing/2014/main" id="{ACE45604-3048-2647-B21C-C9C5CDE93885}"/>
              </a:ext>
            </a:extLst>
          </p:cNvPr>
          <p:cNvSpPr txBox="1"/>
          <p:nvPr/>
        </p:nvSpPr>
        <p:spPr>
          <a:xfrm>
            <a:off x="399584" y="2763994"/>
            <a:ext cx="2111475" cy="338554"/>
          </a:xfrm>
          <a:prstGeom prst="rect">
            <a:avLst/>
          </a:prstGeom>
          <a:noFill/>
        </p:spPr>
        <p:txBody>
          <a:bodyPr wrap="none" rtlCol="0">
            <a:spAutoFit/>
          </a:bodyPr>
          <a:lstStyle/>
          <a:p>
            <a:r>
              <a:rPr lang="en-US" sz="1600" dirty="0">
                <a:solidFill>
                  <a:schemeClr val="accent3"/>
                </a:solidFill>
                <a:latin typeface="Roboto Light" panose="02000000000000000000" pitchFamily="2" charset="0"/>
                <a:ea typeface="Roboto Light" panose="02000000000000000000" pitchFamily="2" charset="0"/>
              </a:rPr>
              <a:t>attentional narrowing</a:t>
            </a:r>
          </a:p>
        </p:txBody>
      </p:sp>
      <p:sp>
        <p:nvSpPr>
          <p:cNvPr id="28" name="TextBox 27">
            <a:extLst>
              <a:ext uri="{FF2B5EF4-FFF2-40B4-BE49-F238E27FC236}">
                <a16:creationId xmlns:a16="http://schemas.microsoft.com/office/drawing/2014/main" id="{50631730-6B69-2445-930D-5C89FCC1F2AD}"/>
              </a:ext>
            </a:extLst>
          </p:cNvPr>
          <p:cNvSpPr txBox="1"/>
          <p:nvPr/>
        </p:nvSpPr>
        <p:spPr>
          <a:xfrm>
            <a:off x="390561" y="3331562"/>
            <a:ext cx="4074467" cy="338554"/>
          </a:xfrm>
          <a:prstGeom prst="rect">
            <a:avLst/>
          </a:prstGeom>
          <a:noFill/>
        </p:spPr>
        <p:txBody>
          <a:bodyPr wrap="square" rtlCol="0">
            <a:spAutoFit/>
          </a:bodyPr>
          <a:lstStyle/>
          <a:p>
            <a:r>
              <a:rPr lang="en-US" sz="1600" dirty="0">
                <a:solidFill>
                  <a:schemeClr val="accent3"/>
                </a:solidFill>
                <a:latin typeface="Roboto Light" panose="02000000000000000000" pitchFamily="2" charset="0"/>
                <a:ea typeface="Roboto Light" panose="02000000000000000000" pitchFamily="2" charset="0"/>
              </a:rPr>
              <a:t>negative emotions &amp; more stress</a:t>
            </a:r>
          </a:p>
        </p:txBody>
      </p:sp>
      <p:sp>
        <p:nvSpPr>
          <p:cNvPr id="29" name="TextBox 28">
            <a:extLst>
              <a:ext uri="{FF2B5EF4-FFF2-40B4-BE49-F238E27FC236}">
                <a16:creationId xmlns:a16="http://schemas.microsoft.com/office/drawing/2014/main" id="{0E66B1B5-77F2-BF4D-9FED-FFE0147E2637}"/>
              </a:ext>
            </a:extLst>
          </p:cNvPr>
          <p:cNvSpPr txBox="1"/>
          <p:nvPr/>
        </p:nvSpPr>
        <p:spPr>
          <a:xfrm>
            <a:off x="6370483" y="3535803"/>
            <a:ext cx="2149948" cy="338554"/>
          </a:xfrm>
          <a:prstGeom prst="rect">
            <a:avLst/>
          </a:prstGeom>
          <a:noFill/>
        </p:spPr>
        <p:txBody>
          <a:bodyPr wrap="none" rtlCol="0">
            <a:spAutoFit/>
          </a:bodyPr>
          <a:lstStyle/>
          <a:p>
            <a:r>
              <a:rPr lang="en-US" sz="1600" dirty="0">
                <a:solidFill>
                  <a:schemeClr val="accent3"/>
                </a:solidFill>
                <a:latin typeface="Roboto Light" panose="02000000000000000000" pitchFamily="2" charset="0"/>
                <a:ea typeface="Roboto Light" panose="02000000000000000000" pitchFamily="2" charset="0"/>
              </a:rPr>
              <a:t>sensitization to threat</a:t>
            </a:r>
          </a:p>
        </p:txBody>
      </p:sp>
      <p:sp>
        <p:nvSpPr>
          <p:cNvPr id="30" name="TextBox 29">
            <a:extLst>
              <a:ext uri="{FF2B5EF4-FFF2-40B4-BE49-F238E27FC236}">
                <a16:creationId xmlns:a16="http://schemas.microsoft.com/office/drawing/2014/main" id="{B3491471-66F5-E440-A5EC-D227EEF6C5C3}"/>
              </a:ext>
            </a:extLst>
          </p:cNvPr>
          <p:cNvSpPr txBox="1"/>
          <p:nvPr/>
        </p:nvSpPr>
        <p:spPr>
          <a:xfrm>
            <a:off x="377550" y="3836066"/>
            <a:ext cx="2111475" cy="338554"/>
          </a:xfrm>
          <a:prstGeom prst="rect">
            <a:avLst/>
          </a:prstGeom>
          <a:noFill/>
        </p:spPr>
        <p:txBody>
          <a:bodyPr wrap="none" rtlCol="0">
            <a:spAutoFit/>
          </a:bodyPr>
          <a:lstStyle/>
          <a:p>
            <a:r>
              <a:rPr lang="en-US" sz="1600" dirty="0">
                <a:solidFill>
                  <a:schemeClr val="accent3"/>
                </a:solidFill>
                <a:latin typeface="Roboto Light" panose="02000000000000000000" pitchFamily="2" charset="0"/>
                <a:ea typeface="Roboto Light" panose="02000000000000000000" pitchFamily="2" charset="0"/>
              </a:rPr>
              <a:t>attentional narrowing</a:t>
            </a:r>
          </a:p>
        </p:txBody>
      </p:sp>
    </p:spTree>
    <p:extLst>
      <p:ext uri="{BB962C8B-B14F-4D97-AF65-F5344CB8AC3E}">
        <p14:creationId xmlns:p14="http://schemas.microsoft.com/office/powerpoint/2010/main" val="1392921451"/>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6"/>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5"/>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9"/>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0"/>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8" grpId="0"/>
      <p:bldP spid="29" grpId="0"/>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1 – Introducing Emotions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Upward spirals</a:t>
            </a:r>
          </a:p>
        </p:txBody>
      </p:sp>
      <p:sp>
        <p:nvSpPr>
          <p:cNvPr id="4" name="Rectangle 3"/>
          <p:cNvSpPr/>
          <p:nvPr/>
        </p:nvSpPr>
        <p:spPr>
          <a:xfrm>
            <a:off x="990600" y="1733550"/>
            <a:ext cx="6858000" cy="2862322"/>
          </a:xfrm>
          <a:prstGeom prst="rect">
            <a:avLst/>
          </a:prstGeom>
        </p:spPr>
        <p:txBody>
          <a:bodyPr wrap="square">
            <a:spAutoFit/>
          </a:bodyPr>
          <a:lstStyle/>
          <a:p>
            <a:pPr marL="342900" indent="-342900">
              <a:lnSpc>
                <a:spcPct val="150000"/>
              </a:lnSpc>
              <a:buClr>
                <a:srgbClr val="3C3F4D"/>
              </a:buClr>
              <a:buFont typeface="Wingdings" pitchFamily="2" charset="2"/>
              <a:buChar char="§"/>
            </a:pPr>
            <a:r>
              <a:rPr lang="en-JM" sz="2000" dirty="0">
                <a:solidFill>
                  <a:schemeClr val="accent3"/>
                </a:solidFill>
                <a:latin typeface="Roboto Light"/>
                <a:ea typeface="Roboto Light"/>
                <a:cs typeface="Roboto Light"/>
              </a:rPr>
              <a:t>positive emotions </a:t>
            </a:r>
            <a:r>
              <a:rPr lang="en-JM" sz="2000" dirty="0">
                <a:solidFill>
                  <a:schemeClr val="accent3"/>
                </a:solidFill>
                <a:latin typeface="Roboto Medium" panose="02000000000000000000" pitchFamily="2" charset="0"/>
                <a:ea typeface="Roboto Medium" panose="02000000000000000000" pitchFamily="2" charset="0"/>
                <a:cs typeface="Roboto Light"/>
              </a:rPr>
              <a:t>undo cognitive narrowing </a:t>
            </a:r>
            <a:r>
              <a:rPr lang="en-JM" sz="2000" dirty="0">
                <a:solidFill>
                  <a:schemeClr val="accent3"/>
                </a:solidFill>
                <a:latin typeface="Roboto Light"/>
                <a:ea typeface="Roboto Light"/>
                <a:cs typeface="Roboto Light"/>
              </a:rPr>
              <a:t>provoked by negative emotions </a:t>
            </a:r>
          </a:p>
          <a:p>
            <a:pPr marL="342900" indent="-342900">
              <a:lnSpc>
                <a:spcPct val="150000"/>
              </a:lnSpc>
              <a:buClr>
                <a:srgbClr val="3C3F4D"/>
              </a:buClr>
              <a:buFont typeface="Wingdings" pitchFamily="2" charset="2"/>
              <a:buChar char="§"/>
            </a:pPr>
            <a:r>
              <a:rPr lang="en-JM" sz="2000" dirty="0">
                <a:solidFill>
                  <a:schemeClr val="accent3"/>
                </a:solidFill>
                <a:latin typeface="Roboto Light"/>
                <a:ea typeface="Roboto Light"/>
                <a:cs typeface="Roboto Light"/>
              </a:rPr>
              <a:t>accessing positive constructs </a:t>
            </a:r>
            <a:r>
              <a:rPr lang="en-JM" sz="2000" dirty="0">
                <a:solidFill>
                  <a:schemeClr val="accent3"/>
                </a:solidFill>
                <a:latin typeface="Roboto Medium" panose="02000000000000000000" pitchFamily="2" charset="0"/>
                <a:ea typeface="Roboto Medium" panose="02000000000000000000" pitchFamily="2" charset="0"/>
                <a:cs typeface="Roboto Light"/>
              </a:rPr>
              <a:t>attenuates attentional biases</a:t>
            </a:r>
            <a:r>
              <a:rPr lang="en-JM" sz="2000" dirty="0">
                <a:solidFill>
                  <a:schemeClr val="accent3"/>
                </a:solidFill>
                <a:latin typeface="Roboto Light"/>
                <a:ea typeface="Roboto Light"/>
                <a:cs typeface="Roboto Light"/>
              </a:rPr>
              <a:t> to negative information</a:t>
            </a:r>
          </a:p>
          <a:p>
            <a:pPr marL="342900" indent="-342900">
              <a:lnSpc>
                <a:spcPct val="150000"/>
              </a:lnSpc>
              <a:buClr>
                <a:srgbClr val="3C3F4D"/>
              </a:buClr>
              <a:buFont typeface="Wingdings" pitchFamily="2" charset="2"/>
              <a:buChar char="§"/>
            </a:pPr>
            <a:r>
              <a:rPr lang="en-JM" sz="2000" dirty="0">
                <a:solidFill>
                  <a:schemeClr val="accent3"/>
                </a:solidFill>
                <a:latin typeface="Roboto Light"/>
                <a:ea typeface="Roboto Light"/>
                <a:cs typeface="Roboto Light"/>
              </a:rPr>
              <a:t>positive emotions </a:t>
            </a:r>
            <a:r>
              <a:rPr lang="en-JM" sz="2000" dirty="0">
                <a:solidFill>
                  <a:schemeClr val="accent3"/>
                </a:solidFill>
                <a:latin typeface="Roboto Medium" panose="02000000000000000000" pitchFamily="2" charset="0"/>
                <a:ea typeface="Roboto Medium" panose="02000000000000000000" pitchFamily="2" charset="0"/>
                <a:cs typeface="Roboto Light"/>
              </a:rPr>
              <a:t>facilitate cognitive reappraisal </a:t>
            </a:r>
            <a:r>
              <a:rPr lang="en-JM" sz="2000" dirty="0">
                <a:solidFill>
                  <a:schemeClr val="accent3"/>
                </a:solidFill>
                <a:latin typeface="Roboto Light"/>
                <a:ea typeface="Roboto Light"/>
                <a:cs typeface="Roboto Light"/>
              </a:rPr>
              <a:t>(find positive meaning in negative circumstances)</a:t>
            </a:r>
          </a:p>
        </p:txBody>
      </p:sp>
    </p:spTree>
    <p:extLst>
      <p:ext uri="{BB962C8B-B14F-4D97-AF65-F5344CB8AC3E}">
        <p14:creationId xmlns:p14="http://schemas.microsoft.com/office/powerpoint/2010/main" val="2280554540"/>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a:extLst>
              <a:ext uri="{FF2B5EF4-FFF2-40B4-BE49-F238E27FC236}">
                <a16:creationId xmlns:a16="http://schemas.microsoft.com/office/drawing/2014/main" id="{E51EBDAF-8C5F-3945-BF30-25230F8FF136}"/>
              </a:ext>
            </a:extLst>
          </p:cNvPr>
          <p:cNvPicPr>
            <a:picLocks noChangeAspect="1"/>
          </p:cNvPicPr>
          <p:nvPr/>
        </p:nvPicPr>
        <p:blipFill>
          <a:blip r:embed="rId3"/>
          <a:stretch>
            <a:fillRect/>
          </a:stretch>
        </p:blipFill>
        <p:spPr>
          <a:xfrm>
            <a:off x="2743200" y="1209505"/>
            <a:ext cx="2977842" cy="3737952"/>
          </a:xfrm>
          <a:prstGeom prst="rect">
            <a:avLst/>
          </a:prstGeom>
        </p:spPr>
      </p:pic>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Upward Spirals</a:t>
            </a:r>
          </a:p>
          <a:p>
            <a:endParaRPr lang="en-US" dirty="0">
              <a:solidFill>
                <a:srgbClr val="6C777C"/>
              </a:solidFill>
            </a:endParaRP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Upward spirals</a:t>
            </a:r>
          </a:p>
        </p:txBody>
      </p:sp>
      <p:sp>
        <p:nvSpPr>
          <p:cNvPr id="7" name="TextBox 6">
            <a:extLst>
              <a:ext uri="{FF2B5EF4-FFF2-40B4-BE49-F238E27FC236}">
                <a16:creationId xmlns:a16="http://schemas.microsoft.com/office/drawing/2014/main" id="{2D8DF1D5-5213-7D4B-A3A3-B92C74005815}"/>
              </a:ext>
            </a:extLst>
          </p:cNvPr>
          <p:cNvSpPr txBox="1"/>
          <p:nvPr/>
        </p:nvSpPr>
        <p:spPr>
          <a:xfrm rot="5400000">
            <a:off x="2363637" y="3571673"/>
            <a:ext cx="3829895" cy="276999"/>
          </a:xfrm>
          <a:prstGeom prst="rect">
            <a:avLst/>
          </a:prstGeom>
          <a:noFill/>
        </p:spPr>
        <p:txBody>
          <a:bodyPr wrap="square" rtlCol="0">
            <a:spAutoFit/>
          </a:bodyPr>
          <a:lstStyle/>
          <a:p>
            <a:r>
              <a:rPr lang="en-US" sz="1200" dirty="0">
                <a:solidFill>
                  <a:schemeClr val="bg1"/>
                </a:solidFill>
                <a:latin typeface="Roboto Light" panose="02000000000000000000" pitchFamily="2" charset="0"/>
                <a:ea typeface="Roboto Light" panose="02000000000000000000" pitchFamily="2" charset="0"/>
              </a:rPr>
              <a:t>mindfulness &amp; positive </a:t>
            </a:r>
            <a:r>
              <a:rPr lang="en-US" sz="1200" dirty="0" err="1">
                <a:solidFill>
                  <a:schemeClr val="bg1"/>
                </a:solidFill>
                <a:latin typeface="Roboto Light" panose="02000000000000000000" pitchFamily="2" charset="0"/>
                <a:ea typeface="Roboto Light" panose="02000000000000000000" pitchFamily="2" charset="0"/>
              </a:rPr>
              <a:t>dispositionality</a:t>
            </a:r>
            <a:endParaRPr lang="en-US" sz="1200" dirty="0">
              <a:solidFill>
                <a:schemeClr val="bg1"/>
              </a:solidFill>
              <a:latin typeface="Roboto Light" panose="02000000000000000000" pitchFamily="2" charset="0"/>
              <a:ea typeface="Roboto Light" panose="02000000000000000000" pitchFamily="2" charset="0"/>
            </a:endParaRPr>
          </a:p>
        </p:txBody>
      </p:sp>
      <p:cxnSp>
        <p:nvCxnSpPr>
          <p:cNvPr id="13" name="Straight Connector 12">
            <a:extLst>
              <a:ext uri="{FF2B5EF4-FFF2-40B4-BE49-F238E27FC236}">
                <a16:creationId xmlns:a16="http://schemas.microsoft.com/office/drawing/2014/main" id="{1D461ECB-BC26-1946-A8D4-4B18F1CDE08B}"/>
              </a:ext>
            </a:extLst>
          </p:cNvPr>
          <p:cNvCxnSpPr>
            <a:cxnSpLocks/>
          </p:cNvCxnSpPr>
          <p:nvPr/>
        </p:nvCxnSpPr>
        <p:spPr>
          <a:xfrm flipH="1" flipV="1">
            <a:off x="517055" y="4379298"/>
            <a:ext cx="3036356" cy="21252"/>
          </a:xfrm>
          <a:prstGeom prst="line">
            <a:avLst/>
          </a:prstGeom>
          <a:ln>
            <a:solidFill>
              <a:schemeClr val="accent1"/>
            </a:solidFill>
            <a:prstDash val="sysDash"/>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66B618E4-F4C3-3A4B-BC2F-617DAE7AA62C}"/>
              </a:ext>
            </a:extLst>
          </p:cNvPr>
          <p:cNvCxnSpPr>
            <a:cxnSpLocks/>
          </p:cNvCxnSpPr>
          <p:nvPr/>
        </p:nvCxnSpPr>
        <p:spPr>
          <a:xfrm flipH="1">
            <a:off x="4800600" y="4095750"/>
            <a:ext cx="3868435"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FE6F8778-78C3-3748-8D27-297E16F27599}"/>
              </a:ext>
            </a:extLst>
          </p:cNvPr>
          <p:cNvCxnSpPr>
            <a:cxnSpLocks/>
          </p:cNvCxnSpPr>
          <p:nvPr/>
        </p:nvCxnSpPr>
        <p:spPr>
          <a:xfrm flipH="1">
            <a:off x="517055" y="3867150"/>
            <a:ext cx="2961417" cy="0"/>
          </a:xfrm>
          <a:prstGeom prst="line">
            <a:avLst/>
          </a:prstGeom>
          <a:ln>
            <a:solidFill>
              <a:schemeClr val="accent1"/>
            </a:solidFill>
            <a:prstDash val="sysDash"/>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4339520-2CF6-0E45-B684-C8A20F08FDF5}"/>
              </a:ext>
            </a:extLst>
          </p:cNvPr>
          <p:cNvCxnSpPr>
            <a:cxnSpLocks/>
          </p:cNvCxnSpPr>
          <p:nvPr/>
        </p:nvCxnSpPr>
        <p:spPr>
          <a:xfrm flipH="1">
            <a:off x="5298133" y="3366141"/>
            <a:ext cx="3349305"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EDE3E9D8-D415-0941-8B15-5DF93933F3A9}"/>
              </a:ext>
            </a:extLst>
          </p:cNvPr>
          <p:cNvCxnSpPr>
            <a:cxnSpLocks/>
          </p:cNvCxnSpPr>
          <p:nvPr/>
        </p:nvCxnSpPr>
        <p:spPr>
          <a:xfrm flipH="1">
            <a:off x="517055" y="2018873"/>
            <a:ext cx="1828801" cy="0"/>
          </a:xfrm>
          <a:prstGeom prst="line">
            <a:avLst/>
          </a:prstGeom>
          <a:ln>
            <a:solidFill>
              <a:schemeClr val="accent1"/>
            </a:solidFill>
            <a:prstDash val="sysDash"/>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E0B3AC10-51ED-554C-B874-4820D6CA5F8C}"/>
              </a:ext>
            </a:extLst>
          </p:cNvPr>
          <p:cNvCxnSpPr>
            <a:cxnSpLocks/>
          </p:cNvCxnSpPr>
          <p:nvPr/>
        </p:nvCxnSpPr>
        <p:spPr>
          <a:xfrm flipH="1" flipV="1">
            <a:off x="517055" y="3231394"/>
            <a:ext cx="2589147" cy="26156"/>
          </a:xfrm>
          <a:prstGeom prst="line">
            <a:avLst/>
          </a:prstGeom>
          <a:ln>
            <a:solidFill>
              <a:schemeClr val="accent1"/>
            </a:solidFill>
            <a:prstDash val="sysDash"/>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409003B9-A3B9-0449-82E7-8D162E93944D}"/>
              </a:ext>
            </a:extLst>
          </p:cNvPr>
          <p:cNvCxnSpPr>
            <a:cxnSpLocks/>
          </p:cNvCxnSpPr>
          <p:nvPr/>
        </p:nvCxnSpPr>
        <p:spPr>
          <a:xfrm flipH="1">
            <a:off x="5562600" y="2651870"/>
            <a:ext cx="3106435"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C484F531-CB31-2144-B2B5-B56C8BF59C82}"/>
              </a:ext>
            </a:extLst>
          </p:cNvPr>
          <p:cNvCxnSpPr>
            <a:cxnSpLocks/>
          </p:cNvCxnSpPr>
          <p:nvPr/>
        </p:nvCxnSpPr>
        <p:spPr>
          <a:xfrm flipH="1">
            <a:off x="6019800" y="1962150"/>
            <a:ext cx="2649234"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8734EB4-7CCB-354F-9966-C6B687E31837}"/>
              </a:ext>
            </a:extLst>
          </p:cNvPr>
          <p:cNvCxnSpPr>
            <a:cxnSpLocks/>
          </p:cNvCxnSpPr>
          <p:nvPr/>
        </p:nvCxnSpPr>
        <p:spPr>
          <a:xfrm flipH="1">
            <a:off x="517055" y="2591346"/>
            <a:ext cx="2125100" cy="0"/>
          </a:xfrm>
          <a:prstGeom prst="line">
            <a:avLst/>
          </a:prstGeom>
          <a:ln>
            <a:solidFill>
              <a:schemeClr val="accent1"/>
            </a:solidFill>
            <a:prstDash val="sysDash"/>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D4AE73B0-0C84-CB44-8FB6-0B8B83CABD70}"/>
              </a:ext>
            </a:extLst>
          </p:cNvPr>
          <p:cNvSpPr txBox="1"/>
          <p:nvPr/>
        </p:nvSpPr>
        <p:spPr>
          <a:xfrm>
            <a:off x="421333" y="1625948"/>
            <a:ext cx="2218877" cy="338554"/>
          </a:xfrm>
          <a:prstGeom prst="rect">
            <a:avLst/>
          </a:prstGeom>
          <a:noFill/>
        </p:spPr>
        <p:txBody>
          <a:bodyPr wrap="none" rtlCol="0">
            <a:spAutoFit/>
          </a:bodyPr>
          <a:lstStyle/>
          <a:p>
            <a:r>
              <a:rPr lang="en-US" sz="1600" dirty="0">
                <a:solidFill>
                  <a:schemeClr val="accent3"/>
                </a:solidFill>
                <a:latin typeface="Roboto Light" panose="02000000000000000000" pitchFamily="2" charset="0"/>
                <a:ea typeface="Roboto Light" panose="02000000000000000000" pitchFamily="2" charset="0"/>
              </a:rPr>
              <a:t>attentional broadening</a:t>
            </a:r>
          </a:p>
        </p:txBody>
      </p:sp>
      <p:sp>
        <p:nvSpPr>
          <p:cNvPr id="23" name="TextBox 22">
            <a:extLst>
              <a:ext uri="{FF2B5EF4-FFF2-40B4-BE49-F238E27FC236}">
                <a16:creationId xmlns:a16="http://schemas.microsoft.com/office/drawing/2014/main" id="{AE036F7C-9402-654C-B6A6-ECA47CED183E}"/>
              </a:ext>
            </a:extLst>
          </p:cNvPr>
          <p:cNvSpPr txBox="1"/>
          <p:nvPr/>
        </p:nvSpPr>
        <p:spPr>
          <a:xfrm>
            <a:off x="6750066" y="1518715"/>
            <a:ext cx="2034531" cy="338554"/>
          </a:xfrm>
          <a:prstGeom prst="rect">
            <a:avLst/>
          </a:prstGeom>
          <a:noFill/>
        </p:spPr>
        <p:txBody>
          <a:bodyPr wrap="none" rtlCol="0">
            <a:spAutoFit/>
          </a:bodyPr>
          <a:lstStyle/>
          <a:p>
            <a:r>
              <a:rPr lang="en-US" sz="1600" dirty="0">
                <a:solidFill>
                  <a:schemeClr val="accent3"/>
                </a:solidFill>
                <a:latin typeface="Roboto Light" panose="02000000000000000000" pitchFamily="2" charset="0"/>
                <a:ea typeface="Roboto Light" panose="02000000000000000000" pitchFamily="2" charset="0"/>
              </a:rPr>
              <a:t>state of mindfulness</a:t>
            </a:r>
          </a:p>
        </p:txBody>
      </p:sp>
      <p:sp>
        <p:nvSpPr>
          <p:cNvPr id="24" name="TextBox 23">
            <a:extLst>
              <a:ext uri="{FF2B5EF4-FFF2-40B4-BE49-F238E27FC236}">
                <a16:creationId xmlns:a16="http://schemas.microsoft.com/office/drawing/2014/main" id="{BF2197E3-5717-F048-9272-8948E83CFFC0}"/>
              </a:ext>
            </a:extLst>
          </p:cNvPr>
          <p:cNvSpPr txBox="1"/>
          <p:nvPr/>
        </p:nvSpPr>
        <p:spPr>
          <a:xfrm>
            <a:off x="5851125" y="2238893"/>
            <a:ext cx="2977097" cy="338554"/>
          </a:xfrm>
          <a:prstGeom prst="rect">
            <a:avLst/>
          </a:prstGeom>
          <a:noFill/>
        </p:spPr>
        <p:txBody>
          <a:bodyPr wrap="none" rtlCol="0">
            <a:spAutoFit/>
          </a:bodyPr>
          <a:lstStyle/>
          <a:p>
            <a:r>
              <a:rPr lang="en-US" sz="1600" dirty="0">
                <a:solidFill>
                  <a:schemeClr val="accent3"/>
                </a:solidFill>
                <a:latin typeface="Roboto Light" panose="02000000000000000000" pitchFamily="2" charset="0"/>
                <a:ea typeface="Roboto Light" panose="02000000000000000000" pitchFamily="2" charset="0"/>
              </a:rPr>
              <a:t>positive emotions &amp; less stress</a:t>
            </a:r>
          </a:p>
        </p:txBody>
      </p:sp>
      <p:sp>
        <p:nvSpPr>
          <p:cNvPr id="25" name="TextBox 24">
            <a:extLst>
              <a:ext uri="{FF2B5EF4-FFF2-40B4-BE49-F238E27FC236}">
                <a16:creationId xmlns:a16="http://schemas.microsoft.com/office/drawing/2014/main" id="{AE9F3590-7105-114A-BE8A-30228E1356B7}"/>
              </a:ext>
            </a:extLst>
          </p:cNvPr>
          <p:cNvSpPr txBox="1"/>
          <p:nvPr/>
        </p:nvSpPr>
        <p:spPr>
          <a:xfrm>
            <a:off x="421333" y="2235454"/>
            <a:ext cx="4074467" cy="338554"/>
          </a:xfrm>
          <a:prstGeom prst="rect">
            <a:avLst/>
          </a:prstGeom>
          <a:noFill/>
        </p:spPr>
        <p:txBody>
          <a:bodyPr wrap="square" rtlCol="0">
            <a:spAutoFit/>
          </a:bodyPr>
          <a:lstStyle/>
          <a:p>
            <a:r>
              <a:rPr lang="en-US" sz="1600" dirty="0">
                <a:solidFill>
                  <a:schemeClr val="accent3"/>
                </a:solidFill>
                <a:latin typeface="Roboto Light" panose="02000000000000000000" pitchFamily="2" charset="0"/>
                <a:ea typeface="Roboto Light" panose="02000000000000000000" pitchFamily="2" charset="0"/>
              </a:rPr>
              <a:t>decentering</a:t>
            </a:r>
          </a:p>
        </p:txBody>
      </p:sp>
      <p:sp>
        <p:nvSpPr>
          <p:cNvPr id="26" name="TextBox 25">
            <a:extLst>
              <a:ext uri="{FF2B5EF4-FFF2-40B4-BE49-F238E27FC236}">
                <a16:creationId xmlns:a16="http://schemas.microsoft.com/office/drawing/2014/main" id="{C2ADEA90-DEDA-BE40-805B-8DF9C167FF5C}"/>
              </a:ext>
            </a:extLst>
          </p:cNvPr>
          <p:cNvSpPr txBox="1"/>
          <p:nvPr/>
        </p:nvSpPr>
        <p:spPr>
          <a:xfrm>
            <a:off x="6544123" y="2952750"/>
            <a:ext cx="2218877" cy="338554"/>
          </a:xfrm>
          <a:prstGeom prst="rect">
            <a:avLst/>
          </a:prstGeom>
          <a:noFill/>
        </p:spPr>
        <p:txBody>
          <a:bodyPr wrap="none" rtlCol="0">
            <a:spAutoFit/>
          </a:bodyPr>
          <a:lstStyle/>
          <a:p>
            <a:r>
              <a:rPr lang="en-US" sz="1600" dirty="0">
                <a:solidFill>
                  <a:schemeClr val="accent3"/>
                </a:solidFill>
                <a:latin typeface="Roboto Light" panose="02000000000000000000" pitchFamily="2" charset="0"/>
                <a:ea typeface="Roboto Light" panose="02000000000000000000" pitchFamily="2" charset="0"/>
              </a:rPr>
              <a:t>attentional broadening</a:t>
            </a:r>
          </a:p>
        </p:txBody>
      </p:sp>
      <p:sp>
        <p:nvSpPr>
          <p:cNvPr id="27" name="TextBox 26">
            <a:extLst>
              <a:ext uri="{FF2B5EF4-FFF2-40B4-BE49-F238E27FC236}">
                <a16:creationId xmlns:a16="http://schemas.microsoft.com/office/drawing/2014/main" id="{ACE45604-3048-2647-B21C-C9C5CDE93885}"/>
              </a:ext>
            </a:extLst>
          </p:cNvPr>
          <p:cNvSpPr txBox="1"/>
          <p:nvPr/>
        </p:nvSpPr>
        <p:spPr>
          <a:xfrm>
            <a:off x="421333" y="2842796"/>
            <a:ext cx="1938351" cy="338554"/>
          </a:xfrm>
          <a:prstGeom prst="rect">
            <a:avLst/>
          </a:prstGeom>
          <a:noFill/>
        </p:spPr>
        <p:txBody>
          <a:bodyPr wrap="none" rtlCol="0">
            <a:spAutoFit/>
          </a:bodyPr>
          <a:lstStyle/>
          <a:p>
            <a:r>
              <a:rPr lang="en-US" sz="1600" dirty="0">
                <a:solidFill>
                  <a:schemeClr val="accent3"/>
                </a:solidFill>
                <a:latin typeface="Roboto Light" panose="02000000000000000000" pitchFamily="2" charset="0"/>
                <a:ea typeface="Roboto Light" panose="02000000000000000000" pitchFamily="2" charset="0"/>
              </a:rPr>
              <a:t>positive reappraisal</a:t>
            </a:r>
          </a:p>
        </p:txBody>
      </p:sp>
      <p:sp>
        <p:nvSpPr>
          <p:cNvPr id="28" name="TextBox 27">
            <a:extLst>
              <a:ext uri="{FF2B5EF4-FFF2-40B4-BE49-F238E27FC236}">
                <a16:creationId xmlns:a16="http://schemas.microsoft.com/office/drawing/2014/main" id="{50631730-6B69-2445-930D-5C89FCC1F2AD}"/>
              </a:ext>
            </a:extLst>
          </p:cNvPr>
          <p:cNvSpPr txBox="1"/>
          <p:nvPr/>
        </p:nvSpPr>
        <p:spPr>
          <a:xfrm>
            <a:off x="421333" y="3486150"/>
            <a:ext cx="4074467" cy="338554"/>
          </a:xfrm>
          <a:prstGeom prst="rect">
            <a:avLst/>
          </a:prstGeom>
          <a:noFill/>
        </p:spPr>
        <p:txBody>
          <a:bodyPr wrap="square" rtlCol="0">
            <a:spAutoFit/>
          </a:bodyPr>
          <a:lstStyle/>
          <a:p>
            <a:r>
              <a:rPr lang="en-US" sz="1600" dirty="0">
                <a:solidFill>
                  <a:schemeClr val="accent3"/>
                </a:solidFill>
                <a:latin typeface="Roboto Light" panose="02000000000000000000" pitchFamily="2" charset="0"/>
                <a:ea typeface="Roboto Light" panose="02000000000000000000" pitchFamily="2" charset="0"/>
              </a:rPr>
              <a:t>state of mindfulness</a:t>
            </a:r>
          </a:p>
        </p:txBody>
      </p:sp>
      <p:sp>
        <p:nvSpPr>
          <p:cNvPr id="29" name="TextBox 28">
            <a:extLst>
              <a:ext uri="{FF2B5EF4-FFF2-40B4-BE49-F238E27FC236}">
                <a16:creationId xmlns:a16="http://schemas.microsoft.com/office/drawing/2014/main" id="{0E66B1B5-77F2-BF4D-9FED-FFE0147E2637}"/>
              </a:ext>
            </a:extLst>
          </p:cNvPr>
          <p:cNvSpPr txBox="1"/>
          <p:nvPr/>
        </p:nvSpPr>
        <p:spPr>
          <a:xfrm>
            <a:off x="7554273" y="3749069"/>
            <a:ext cx="1249060" cy="338554"/>
          </a:xfrm>
          <a:prstGeom prst="rect">
            <a:avLst/>
          </a:prstGeom>
          <a:noFill/>
        </p:spPr>
        <p:txBody>
          <a:bodyPr wrap="none" rtlCol="0">
            <a:spAutoFit/>
          </a:bodyPr>
          <a:lstStyle/>
          <a:p>
            <a:r>
              <a:rPr lang="en-US" sz="1600" dirty="0">
                <a:solidFill>
                  <a:schemeClr val="accent3"/>
                </a:solidFill>
                <a:latin typeface="Roboto Light" panose="02000000000000000000" pitchFamily="2" charset="0"/>
                <a:ea typeface="Roboto Light" panose="02000000000000000000" pitchFamily="2" charset="0"/>
              </a:rPr>
              <a:t>decentering</a:t>
            </a:r>
          </a:p>
        </p:txBody>
      </p:sp>
      <p:sp>
        <p:nvSpPr>
          <p:cNvPr id="30" name="TextBox 29">
            <a:extLst>
              <a:ext uri="{FF2B5EF4-FFF2-40B4-BE49-F238E27FC236}">
                <a16:creationId xmlns:a16="http://schemas.microsoft.com/office/drawing/2014/main" id="{B3491471-66F5-E440-A5EC-D227EEF6C5C3}"/>
              </a:ext>
            </a:extLst>
          </p:cNvPr>
          <p:cNvSpPr txBox="1"/>
          <p:nvPr/>
        </p:nvSpPr>
        <p:spPr>
          <a:xfrm>
            <a:off x="421333" y="3977576"/>
            <a:ext cx="1619354" cy="338554"/>
          </a:xfrm>
          <a:prstGeom prst="rect">
            <a:avLst/>
          </a:prstGeom>
          <a:noFill/>
        </p:spPr>
        <p:txBody>
          <a:bodyPr wrap="none" rtlCol="0">
            <a:spAutoFit/>
          </a:bodyPr>
          <a:lstStyle/>
          <a:p>
            <a:r>
              <a:rPr lang="en-US" sz="1600" dirty="0">
                <a:solidFill>
                  <a:schemeClr val="accent3"/>
                </a:solidFill>
                <a:latin typeface="Roboto Light" panose="02000000000000000000" pitchFamily="2" charset="0"/>
                <a:ea typeface="Roboto Light" panose="02000000000000000000" pitchFamily="2" charset="0"/>
              </a:rPr>
              <a:t>stress appraisal</a:t>
            </a:r>
          </a:p>
        </p:txBody>
      </p:sp>
    </p:spTree>
    <p:extLst>
      <p:ext uri="{BB962C8B-B14F-4D97-AF65-F5344CB8AC3E}">
        <p14:creationId xmlns:p14="http://schemas.microsoft.com/office/powerpoint/2010/main" val="342319647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2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8" grpId="0"/>
      <p:bldP spid="29" grpId="0"/>
      <p:bldP spid="3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1 – Introducing Emotions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Emotions</a:t>
            </a:r>
          </a:p>
        </p:txBody>
      </p:sp>
      <p:sp>
        <p:nvSpPr>
          <p:cNvPr id="4" name="Rectangle 3"/>
          <p:cNvSpPr/>
          <p:nvPr/>
        </p:nvSpPr>
        <p:spPr>
          <a:xfrm>
            <a:off x="914400" y="1885950"/>
            <a:ext cx="3581400" cy="2077492"/>
          </a:xfrm>
          <a:prstGeom prst="rect">
            <a:avLst/>
          </a:prstGeom>
        </p:spPr>
        <p:txBody>
          <a:bodyPr wrap="square">
            <a:spAutoFit/>
          </a:bodyPr>
          <a:lstStyle/>
          <a:p>
            <a:pPr marL="342900" indent="-342900">
              <a:lnSpc>
                <a:spcPct val="150000"/>
              </a:lnSpc>
              <a:buClr>
                <a:srgbClr val="3C3F4D"/>
              </a:buClr>
              <a:buFont typeface="Wingdings" pitchFamily="2" charset="2"/>
              <a:buChar char="§"/>
            </a:pPr>
            <a:r>
              <a:rPr lang="en-JM" sz="2200" dirty="0">
                <a:solidFill>
                  <a:schemeClr val="accent3"/>
                </a:solidFill>
                <a:latin typeface="Roboto Light"/>
                <a:ea typeface="Roboto Light"/>
                <a:cs typeface="Roboto Light"/>
              </a:rPr>
              <a:t>second element of sailboat metaphor</a:t>
            </a:r>
          </a:p>
          <a:p>
            <a:pPr marL="342900" indent="-342900">
              <a:lnSpc>
                <a:spcPct val="150000"/>
              </a:lnSpc>
              <a:buClr>
                <a:srgbClr val="3C3F4D"/>
              </a:buClr>
              <a:buFont typeface="Wingdings" pitchFamily="2" charset="2"/>
              <a:buChar char="§"/>
            </a:pPr>
            <a:r>
              <a:rPr lang="en-JM" sz="2200" dirty="0">
                <a:solidFill>
                  <a:schemeClr val="accent3"/>
                </a:solidFill>
                <a:latin typeface="Roboto Light"/>
                <a:ea typeface="Roboto Light"/>
                <a:cs typeface="Roboto Light"/>
              </a:rPr>
              <a:t>compass</a:t>
            </a:r>
          </a:p>
          <a:p>
            <a:pPr>
              <a:lnSpc>
                <a:spcPct val="150000"/>
              </a:lnSpc>
              <a:buClr>
                <a:srgbClr val="3C3F4D"/>
              </a:buClr>
            </a:pPr>
            <a:endParaRPr lang="en-US" sz="2000" dirty="0">
              <a:solidFill>
                <a:schemeClr val="accent3"/>
              </a:solidFill>
              <a:latin typeface="Roboto Light"/>
              <a:cs typeface="Roboto Light"/>
            </a:endParaRPr>
          </a:p>
        </p:txBody>
      </p:sp>
      <p:pic>
        <p:nvPicPr>
          <p:cNvPr id="7" name="Picture 6">
            <a:extLst>
              <a:ext uri="{FF2B5EF4-FFF2-40B4-BE49-F238E27FC236}">
                <a16:creationId xmlns:a16="http://schemas.microsoft.com/office/drawing/2014/main" id="{C120CF77-D31B-D843-8454-2ACD9D1B689B}"/>
              </a:ext>
            </a:extLst>
          </p:cNvPr>
          <p:cNvPicPr>
            <a:picLocks noChangeAspect="1"/>
          </p:cNvPicPr>
          <p:nvPr/>
        </p:nvPicPr>
        <p:blipFill>
          <a:blip r:embed="rId3"/>
          <a:stretch>
            <a:fillRect/>
          </a:stretch>
        </p:blipFill>
        <p:spPr>
          <a:xfrm>
            <a:off x="3886200" y="361950"/>
            <a:ext cx="4326835" cy="4228498"/>
          </a:xfrm>
          <a:prstGeom prst="rect">
            <a:avLst/>
          </a:prstGeom>
        </p:spPr>
      </p:pic>
    </p:spTree>
    <p:extLst>
      <p:ext uri="{BB962C8B-B14F-4D97-AF65-F5344CB8AC3E}">
        <p14:creationId xmlns:p14="http://schemas.microsoft.com/office/powerpoint/2010/main" val="3515947158"/>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1 – Introducing Emotions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Broaden and Build Theory</a:t>
            </a:r>
          </a:p>
        </p:txBody>
      </p:sp>
      <p:sp>
        <p:nvSpPr>
          <p:cNvPr id="4" name="Rectangle 3"/>
          <p:cNvSpPr/>
          <p:nvPr/>
        </p:nvSpPr>
        <p:spPr>
          <a:xfrm>
            <a:off x="914400" y="1733550"/>
            <a:ext cx="6858000" cy="2262158"/>
          </a:xfrm>
          <a:prstGeom prst="rect">
            <a:avLst/>
          </a:prstGeom>
        </p:spPr>
        <p:txBody>
          <a:bodyPr wrap="square">
            <a:spAutoFit/>
          </a:bodyPr>
          <a:lstStyle/>
          <a:p>
            <a:pPr>
              <a:lnSpc>
                <a:spcPct val="150000"/>
              </a:lnSpc>
              <a:buClr>
                <a:srgbClr val="3C3F4D"/>
              </a:buClr>
            </a:pPr>
            <a:r>
              <a:rPr lang="en-JM" sz="2000" dirty="0">
                <a:solidFill>
                  <a:srgbClr val="77303D"/>
                </a:solidFill>
                <a:latin typeface="Roboto Slab" pitchFamily="2" charset="0"/>
                <a:ea typeface="Roboto Slab" pitchFamily="2" charset="0"/>
                <a:cs typeface="Roboto Light"/>
              </a:rPr>
              <a:t>the undoing hypothesis:</a:t>
            </a:r>
          </a:p>
          <a:p>
            <a:pPr>
              <a:lnSpc>
                <a:spcPct val="150000"/>
              </a:lnSpc>
              <a:buClr>
                <a:srgbClr val="3C3F4D"/>
              </a:buClr>
            </a:pPr>
            <a:br>
              <a:rPr lang="en-JM" sz="1700" dirty="0">
                <a:solidFill>
                  <a:schemeClr val="accent3"/>
                </a:solidFill>
                <a:latin typeface="Roboto Medium" panose="02000000000000000000" pitchFamily="2" charset="0"/>
                <a:ea typeface="Roboto Medium" panose="02000000000000000000" pitchFamily="2" charset="0"/>
                <a:cs typeface="Roboto Light"/>
              </a:rPr>
            </a:br>
            <a:r>
              <a:rPr lang="en-JM" sz="2000" dirty="0">
                <a:solidFill>
                  <a:schemeClr val="accent3"/>
                </a:solidFill>
                <a:latin typeface="Roboto Light" panose="02000000000000000000" pitchFamily="2" charset="0"/>
                <a:ea typeface="Roboto Light" panose="02000000000000000000" pitchFamily="2" charset="0"/>
                <a:cs typeface="Roboto Light"/>
              </a:rPr>
              <a:t>positive emotions improve resilience by undoing stress induced by negative emotions </a:t>
            </a:r>
          </a:p>
          <a:p>
            <a:pPr marL="342900" indent="-342900">
              <a:lnSpc>
                <a:spcPct val="150000"/>
              </a:lnSpc>
              <a:buClr>
                <a:srgbClr val="3C3F4D"/>
              </a:buClr>
              <a:buFont typeface="+mj-lt"/>
              <a:buAutoNum type="arabicPeriod"/>
            </a:pPr>
            <a:endParaRPr lang="en-JM" sz="1700" dirty="0">
              <a:solidFill>
                <a:schemeClr val="accent3"/>
              </a:solidFill>
              <a:latin typeface="Roboto Light"/>
              <a:ea typeface="Roboto Light"/>
              <a:cs typeface="Roboto Light"/>
            </a:endParaRPr>
          </a:p>
        </p:txBody>
      </p:sp>
    </p:spTree>
    <p:extLst>
      <p:ext uri="{BB962C8B-B14F-4D97-AF65-F5344CB8AC3E}">
        <p14:creationId xmlns:p14="http://schemas.microsoft.com/office/powerpoint/2010/main" val="1397711899"/>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1 – Introducing Emotions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Fredrickson, Mancuso, </a:t>
            </a:r>
            <a:r>
              <a:rPr lang="en-US" spc="0" dirty="0" err="1">
                <a:solidFill>
                  <a:schemeClr val="accent3"/>
                </a:solidFill>
                <a:latin typeface="Roboto Slab" pitchFamily="2" charset="0"/>
                <a:ea typeface="Roboto Slab" pitchFamily="2" charset="0"/>
              </a:rPr>
              <a:t>Branigan</a:t>
            </a:r>
            <a:r>
              <a:rPr lang="en-US" spc="0" dirty="0">
                <a:solidFill>
                  <a:schemeClr val="accent3"/>
                </a:solidFill>
                <a:latin typeface="Roboto Slab" pitchFamily="2" charset="0"/>
                <a:ea typeface="Roboto Slab" pitchFamily="2" charset="0"/>
              </a:rPr>
              <a:t>, &amp; </a:t>
            </a:r>
            <a:r>
              <a:rPr lang="en-US" spc="0" dirty="0" err="1">
                <a:solidFill>
                  <a:schemeClr val="accent3"/>
                </a:solidFill>
                <a:latin typeface="Roboto Slab" pitchFamily="2" charset="0"/>
                <a:ea typeface="Roboto Slab" pitchFamily="2" charset="0"/>
              </a:rPr>
              <a:t>Tugade</a:t>
            </a:r>
            <a:r>
              <a:rPr lang="en-US" spc="0" dirty="0">
                <a:solidFill>
                  <a:schemeClr val="accent3"/>
                </a:solidFill>
                <a:latin typeface="Roboto Slab" pitchFamily="2" charset="0"/>
                <a:ea typeface="Roboto Slab" pitchFamily="2" charset="0"/>
              </a:rPr>
              <a:t> (2000)</a:t>
            </a:r>
          </a:p>
        </p:txBody>
      </p:sp>
      <p:sp>
        <p:nvSpPr>
          <p:cNvPr id="4" name="Rectangle 3"/>
          <p:cNvSpPr/>
          <p:nvPr/>
        </p:nvSpPr>
        <p:spPr>
          <a:xfrm>
            <a:off x="990600" y="1733550"/>
            <a:ext cx="7543800" cy="2839239"/>
          </a:xfrm>
          <a:prstGeom prst="rect">
            <a:avLst/>
          </a:prstGeom>
        </p:spPr>
        <p:txBody>
          <a:bodyPr wrap="square">
            <a:spAutoFit/>
          </a:bodyPr>
          <a:lstStyle/>
          <a:p>
            <a:pPr marL="342900" indent="-342900">
              <a:lnSpc>
                <a:spcPct val="150000"/>
              </a:lnSpc>
              <a:buClr>
                <a:srgbClr val="3C3F4D"/>
              </a:buClr>
              <a:buFont typeface="+mj-lt"/>
              <a:buAutoNum type="arabicPeriod"/>
            </a:pPr>
            <a:r>
              <a:rPr lang="en-JM" sz="1700" dirty="0">
                <a:solidFill>
                  <a:schemeClr val="accent3"/>
                </a:solidFill>
                <a:latin typeface="Roboto Light"/>
                <a:ea typeface="Roboto Light"/>
                <a:cs typeface="Roboto Light"/>
              </a:rPr>
              <a:t>“There is a 50% chance that you would have to deliver your prepared speech, which will be evaluated.”</a:t>
            </a:r>
          </a:p>
          <a:p>
            <a:pPr marL="342900" indent="-342900">
              <a:lnSpc>
                <a:spcPct val="150000"/>
              </a:lnSpc>
              <a:buClr>
                <a:srgbClr val="3C3F4D"/>
              </a:buClr>
              <a:buFont typeface="+mj-lt"/>
              <a:buAutoNum type="arabicPeriod"/>
            </a:pPr>
            <a:r>
              <a:rPr lang="en-JM" sz="1700" dirty="0">
                <a:solidFill>
                  <a:schemeClr val="accent3"/>
                </a:solidFill>
                <a:latin typeface="Roboto Light"/>
                <a:ea typeface="Roboto Light"/>
                <a:cs typeface="Roboto Light"/>
              </a:rPr>
              <a:t>  informed: no speech</a:t>
            </a:r>
          </a:p>
          <a:p>
            <a:pPr marL="742950" lvl="1" indent="-285750">
              <a:lnSpc>
                <a:spcPct val="150000"/>
              </a:lnSpc>
              <a:buClr>
                <a:srgbClr val="3C3F4D"/>
              </a:buClr>
              <a:buFont typeface="Wingdings" pitchFamily="2" charset="2"/>
              <a:buChar char="§"/>
            </a:pPr>
            <a:r>
              <a:rPr lang="en-JM" sz="1700" dirty="0">
                <a:solidFill>
                  <a:schemeClr val="accent3"/>
                </a:solidFill>
                <a:latin typeface="Roboto Light"/>
                <a:ea typeface="Roboto Light"/>
                <a:cs typeface="Roboto Light"/>
              </a:rPr>
              <a:t>positive films (contentment, amusement)</a:t>
            </a:r>
          </a:p>
          <a:p>
            <a:pPr marL="742950" lvl="1" indent="-285750">
              <a:lnSpc>
                <a:spcPct val="150000"/>
              </a:lnSpc>
              <a:buClr>
                <a:srgbClr val="3C3F4D"/>
              </a:buClr>
              <a:buFont typeface="Wingdings" pitchFamily="2" charset="2"/>
              <a:buChar char="§"/>
            </a:pPr>
            <a:r>
              <a:rPr lang="en-JM" sz="1700" dirty="0">
                <a:solidFill>
                  <a:schemeClr val="accent3"/>
                </a:solidFill>
                <a:latin typeface="Roboto Light"/>
                <a:ea typeface="Roboto Light"/>
                <a:cs typeface="Roboto Light"/>
              </a:rPr>
              <a:t>neutral film </a:t>
            </a:r>
          </a:p>
          <a:p>
            <a:pPr marL="742950" lvl="1" indent="-285750">
              <a:lnSpc>
                <a:spcPct val="150000"/>
              </a:lnSpc>
              <a:buClr>
                <a:srgbClr val="3C3F4D"/>
              </a:buClr>
              <a:buFont typeface="Wingdings" pitchFamily="2" charset="2"/>
              <a:buChar char="§"/>
            </a:pPr>
            <a:r>
              <a:rPr lang="en-JM" sz="1700" dirty="0">
                <a:solidFill>
                  <a:schemeClr val="accent3"/>
                </a:solidFill>
                <a:latin typeface="Roboto Light"/>
                <a:ea typeface="Roboto Light"/>
                <a:cs typeface="Roboto Light"/>
              </a:rPr>
              <a:t>negative film (sadness) </a:t>
            </a:r>
          </a:p>
          <a:p>
            <a:pPr marL="342900" indent="-342900">
              <a:lnSpc>
                <a:spcPct val="150000"/>
              </a:lnSpc>
              <a:buClr>
                <a:srgbClr val="3C3F4D"/>
              </a:buClr>
              <a:buFont typeface="+mj-lt"/>
              <a:buAutoNum type="arabicPeriod"/>
            </a:pPr>
            <a:r>
              <a:rPr lang="en-JM" sz="1700" dirty="0">
                <a:solidFill>
                  <a:schemeClr val="accent3"/>
                </a:solidFill>
                <a:latin typeface="Roboto Light"/>
                <a:ea typeface="Roboto Light"/>
                <a:cs typeface="Roboto Light"/>
              </a:rPr>
              <a:t>dependent variable: cardiovascular reactivity (heartrate/blood pressure)</a:t>
            </a:r>
          </a:p>
        </p:txBody>
      </p:sp>
    </p:spTree>
    <p:extLst>
      <p:ext uri="{BB962C8B-B14F-4D97-AF65-F5344CB8AC3E}">
        <p14:creationId xmlns:p14="http://schemas.microsoft.com/office/powerpoint/2010/main" val="3275929167"/>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1 – Introducing Emotions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Fredrickson, Mancuso, </a:t>
            </a:r>
            <a:r>
              <a:rPr lang="en-US" spc="0" dirty="0" err="1">
                <a:solidFill>
                  <a:schemeClr val="accent3"/>
                </a:solidFill>
                <a:latin typeface="Roboto Slab" pitchFamily="2" charset="0"/>
                <a:ea typeface="Roboto Slab" pitchFamily="2" charset="0"/>
              </a:rPr>
              <a:t>Branigan</a:t>
            </a:r>
            <a:r>
              <a:rPr lang="en-US" spc="0" dirty="0">
                <a:solidFill>
                  <a:schemeClr val="accent3"/>
                </a:solidFill>
                <a:latin typeface="Roboto Slab" pitchFamily="2" charset="0"/>
                <a:ea typeface="Roboto Slab" pitchFamily="2" charset="0"/>
              </a:rPr>
              <a:t>, &amp; </a:t>
            </a:r>
            <a:r>
              <a:rPr lang="en-US" spc="0" dirty="0" err="1">
                <a:solidFill>
                  <a:schemeClr val="accent3"/>
                </a:solidFill>
                <a:latin typeface="Roboto Slab" pitchFamily="2" charset="0"/>
                <a:ea typeface="Roboto Slab" pitchFamily="2" charset="0"/>
              </a:rPr>
              <a:t>Tugade</a:t>
            </a:r>
            <a:r>
              <a:rPr lang="en-US" spc="0" dirty="0">
                <a:solidFill>
                  <a:schemeClr val="accent3"/>
                </a:solidFill>
                <a:latin typeface="Roboto Slab" pitchFamily="2" charset="0"/>
                <a:ea typeface="Roboto Slab" pitchFamily="2" charset="0"/>
              </a:rPr>
              <a:t> (2000)</a:t>
            </a:r>
          </a:p>
        </p:txBody>
      </p:sp>
      <p:graphicFrame>
        <p:nvGraphicFramePr>
          <p:cNvPr id="5" name="Chart 4">
            <a:extLst>
              <a:ext uri="{FF2B5EF4-FFF2-40B4-BE49-F238E27FC236}">
                <a16:creationId xmlns:a16="http://schemas.microsoft.com/office/drawing/2014/main" id="{143E3CA2-28F1-2341-A16E-28088100DDCD}"/>
              </a:ext>
            </a:extLst>
          </p:cNvPr>
          <p:cNvGraphicFramePr/>
          <p:nvPr>
            <p:extLst>
              <p:ext uri="{D42A27DB-BD31-4B8C-83A1-F6EECF244321}">
                <p14:modId xmlns:p14="http://schemas.microsoft.com/office/powerpoint/2010/main" val="1363545450"/>
              </p:ext>
            </p:extLst>
          </p:nvPr>
        </p:nvGraphicFramePr>
        <p:xfrm>
          <a:off x="914400" y="1504950"/>
          <a:ext cx="4981575" cy="33210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9745427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graphicEl>
                                              <a:chart seriesIdx="-3" categoryIdx="-3" bldStep="gridLegend"/>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graphicEl>
                                              <a:chart seriesIdx="-4" categoryIdx="0" bldStep="category"/>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graphicEl>
                                              <a:chart seriesIdx="-4" categoryIdx="1" bldStep="category"/>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graphicEl>
                                              <a:chart seriesIdx="-4" categoryIdx="2" bldStep="category"/>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graphicEl>
                                              <a:chart seriesIdx="-4" categoryIdx="3" bldStep="category"/>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Chart bld="category"/>
        </p:bldSub>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1 – Introducing Emotions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Fredrickson, Mancuso, </a:t>
            </a:r>
            <a:r>
              <a:rPr lang="en-US" spc="0" dirty="0" err="1">
                <a:solidFill>
                  <a:schemeClr val="accent3"/>
                </a:solidFill>
                <a:latin typeface="Roboto Slab" pitchFamily="2" charset="0"/>
                <a:ea typeface="Roboto Slab" pitchFamily="2" charset="0"/>
              </a:rPr>
              <a:t>Branigan</a:t>
            </a:r>
            <a:r>
              <a:rPr lang="en-US" spc="0" dirty="0">
                <a:solidFill>
                  <a:schemeClr val="accent3"/>
                </a:solidFill>
                <a:latin typeface="Roboto Slab" pitchFamily="2" charset="0"/>
                <a:ea typeface="Roboto Slab" pitchFamily="2" charset="0"/>
              </a:rPr>
              <a:t>, &amp; </a:t>
            </a:r>
            <a:r>
              <a:rPr lang="en-US" spc="0" dirty="0" err="1">
                <a:solidFill>
                  <a:schemeClr val="accent3"/>
                </a:solidFill>
                <a:latin typeface="Roboto Slab" pitchFamily="2" charset="0"/>
                <a:ea typeface="Roboto Slab" pitchFamily="2" charset="0"/>
              </a:rPr>
              <a:t>Tugade</a:t>
            </a:r>
            <a:r>
              <a:rPr lang="en-US" spc="0" dirty="0">
                <a:solidFill>
                  <a:schemeClr val="accent3"/>
                </a:solidFill>
                <a:latin typeface="Roboto Slab" pitchFamily="2" charset="0"/>
                <a:ea typeface="Roboto Slab" pitchFamily="2" charset="0"/>
              </a:rPr>
              <a:t> (2000)</a:t>
            </a:r>
          </a:p>
        </p:txBody>
      </p:sp>
      <p:sp>
        <p:nvSpPr>
          <p:cNvPr id="4" name="Rectangle 3"/>
          <p:cNvSpPr/>
          <p:nvPr/>
        </p:nvSpPr>
        <p:spPr>
          <a:xfrm>
            <a:off x="990600" y="1581150"/>
            <a:ext cx="6858000" cy="3000821"/>
          </a:xfrm>
          <a:prstGeom prst="rect">
            <a:avLst/>
          </a:prstGeom>
        </p:spPr>
        <p:txBody>
          <a:bodyPr wrap="square">
            <a:spAutoFit/>
          </a:bodyPr>
          <a:lstStyle/>
          <a:p>
            <a:pPr marL="342900" indent="-342900">
              <a:lnSpc>
                <a:spcPct val="150000"/>
              </a:lnSpc>
              <a:buClr>
                <a:srgbClr val="3C3F4D"/>
              </a:buClr>
              <a:buFont typeface="Wingdings" pitchFamily="2" charset="2"/>
              <a:buChar char="§"/>
            </a:pPr>
            <a:r>
              <a:rPr lang="en-JM" dirty="0">
                <a:solidFill>
                  <a:schemeClr val="accent3"/>
                </a:solidFill>
                <a:latin typeface="Roboto Medium" panose="02000000000000000000" pitchFamily="2" charset="0"/>
                <a:ea typeface="Roboto Medium" panose="02000000000000000000" pitchFamily="2" charset="0"/>
                <a:cs typeface="Roboto Light"/>
              </a:rPr>
              <a:t>all participants: </a:t>
            </a:r>
            <a:r>
              <a:rPr lang="en-JM" dirty="0">
                <a:solidFill>
                  <a:schemeClr val="accent3"/>
                </a:solidFill>
                <a:latin typeface="Roboto Light"/>
                <a:ea typeface="Roboto Light"/>
                <a:cs typeface="Roboto Light"/>
              </a:rPr>
              <a:t>significant spike in cardiovascular reactivity in response to speech preparation (i.e., increased heart rate, blood pressure, etc.)</a:t>
            </a:r>
          </a:p>
          <a:p>
            <a:pPr marL="342900" indent="-342900">
              <a:lnSpc>
                <a:spcPct val="150000"/>
              </a:lnSpc>
              <a:buClr>
                <a:srgbClr val="3C3F4D"/>
              </a:buClr>
              <a:buFont typeface="Wingdings" pitchFamily="2" charset="2"/>
              <a:buChar char="§"/>
            </a:pPr>
            <a:endParaRPr lang="en-JM" dirty="0">
              <a:solidFill>
                <a:schemeClr val="accent3"/>
              </a:solidFill>
              <a:latin typeface="Roboto Light"/>
              <a:ea typeface="Roboto Light"/>
              <a:cs typeface="Roboto Light"/>
            </a:endParaRPr>
          </a:p>
          <a:p>
            <a:pPr marL="342900" indent="-342900">
              <a:lnSpc>
                <a:spcPct val="150000"/>
              </a:lnSpc>
              <a:buClr>
                <a:srgbClr val="3C3F4D"/>
              </a:buClr>
              <a:buFont typeface="Wingdings" pitchFamily="2" charset="2"/>
              <a:buChar char="§"/>
            </a:pPr>
            <a:r>
              <a:rPr lang="en-JM" dirty="0">
                <a:solidFill>
                  <a:schemeClr val="accent3"/>
                </a:solidFill>
                <a:latin typeface="Roboto Medium" panose="02000000000000000000" pitchFamily="2" charset="0"/>
                <a:ea typeface="Roboto Medium" panose="02000000000000000000" pitchFamily="2" charset="0"/>
                <a:cs typeface="Roboto Light"/>
              </a:rPr>
              <a:t>participants in positive emotion conditions: </a:t>
            </a:r>
            <a:r>
              <a:rPr lang="en-JM" dirty="0">
                <a:solidFill>
                  <a:schemeClr val="accent3"/>
                </a:solidFill>
                <a:latin typeface="Roboto Light"/>
                <a:ea typeface="Roboto Light"/>
                <a:cs typeface="Roboto Light"/>
              </a:rPr>
              <a:t>faster cardiovascular recovery rates relative to those in the neutral and sad condition</a:t>
            </a:r>
          </a:p>
        </p:txBody>
      </p:sp>
    </p:spTree>
    <p:extLst>
      <p:ext uri="{BB962C8B-B14F-4D97-AF65-F5344CB8AC3E}">
        <p14:creationId xmlns:p14="http://schemas.microsoft.com/office/powerpoint/2010/main" val="2179825563"/>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1 – Weaknesses (leak)</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Identifying emotions</a:t>
            </a:r>
          </a:p>
        </p:txBody>
      </p:sp>
      <p:sp>
        <p:nvSpPr>
          <p:cNvPr id="4" name="Rectangle 3"/>
          <p:cNvSpPr/>
          <p:nvPr/>
        </p:nvSpPr>
        <p:spPr>
          <a:xfrm>
            <a:off x="914400" y="1657350"/>
            <a:ext cx="7620000" cy="3046988"/>
          </a:xfrm>
          <a:prstGeom prst="rect">
            <a:avLst/>
          </a:prstGeom>
        </p:spPr>
        <p:txBody>
          <a:bodyPr wrap="square">
            <a:spAutoFit/>
          </a:bodyPr>
          <a:lstStyle/>
          <a:p>
            <a:pPr>
              <a:lnSpc>
                <a:spcPct val="150000"/>
              </a:lnSpc>
              <a:buClr>
                <a:srgbClr val="3C3F4D"/>
              </a:buClr>
            </a:pPr>
            <a:r>
              <a:rPr lang="en-JM" sz="1600" dirty="0">
                <a:solidFill>
                  <a:schemeClr val="accent3"/>
                </a:solidFill>
                <a:latin typeface="Roboto Light"/>
                <a:ea typeface="Roboto Light"/>
                <a:cs typeface="Roboto Light"/>
              </a:rPr>
              <a:t>Ask the other person to consider the life domain that needs the most attention right now (see the exercise “Required Actions” from day 1). </a:t>
            </a:r>
          </a:p>
          <a:p>
            <a:pPr>
              <a:lnSpc>
                <a:spcPct val="150000"/>
              </a:lnSpc>
              <a:buClr>
                <a:srgbClr val="3C3F4D"/>
              </a:buClr>
            </a:pPr>
            <a:r>
              <a:rPr lang="en-JM" sz="1600" dirty="0">
                <a:solidFill>
                  <a:schemeClr val="accent3"/>
                </a:solidFill>
                <a:latin typeface="Roboto Light"/>
                <a:ea typeface="Roboto Light"/>
                <a:cs typeface="Roboto Light"/>
              </a:rPr>
              <a:t>The interviewer addresses the ‘compass’ of the other’s boat. </a:t>
            </a:r>
          </a:p>
          <a:p>
            <a:pPr>
              <a:lnSpc>
                <a:spcPct val="150000"/>
              </a:lnSpc>
              <a:buClr>
                <a:srgbClr val="3C3F4D"/>
              </a:buClr>
            </a:pPr>
            <a:endParaRPr lang="en-JM" sz="1600" dirty="0">
              <a:solidFill>
                <a:schemeClr val="accent3"/>
              </a:solidFill>
              <a:latin typeface="Roboto Light"/>
              <a:ea typeface="Roboto Light"/>
              <a:cs typeface="Roboto Light"/>
            </a:endParaRPr>
          </a:p>
          <a:p>
            <a:pPr marL="285750" indent="-285750">
              <a:lnSpc>
                <a:spcPct val="150000"/>
              </a:lnSpc>
              <a:buClr>
                <a:srgbClr val="3C3F4D"/>
              </a:buClr>
              <a:buFont typeface="Wingdings" pitchFamily="2" charset="2"/>
              <a:buChar char="§"/>
            </a:pPr>
            <a:r>
              <a:rPr lang="en-JM" sz="1600" dirty="0">
                <a:solidFill>
                  <a:schemeClr val="accent3"/>
                </a:solidFill>
                <a:latin typeface="Roboto Light"/>
                <a:ea typeface="Roboto Light"/>
                <a:cs typeface="Roboto Light"/>
              </a:rPr>
              <a:t>Which </a:t>
            </a:r>
            <a:r>
              <a:rPr lang="en-JM" sz="1600" dirty="0">
                <a:solidFill>
                  <a:schemeClr val="accent3"/>
                </a:solidFill>
                <a:latin typeface="Roboto Medium" panose="02000000000000000000" pitchFamily="2" charset="0"/>
                <a:ea typeface="Roboto Medium" panose="02000000000000000000" pitchFamily="2" charset="0"/>
                <a:cs typeface="Roboto Light"/>
              </a:rPr>
              <a:t>positive emotions </a:t>
            </a:r>
            <a:r>
              <a:rPr lang="en-JM" sz="1600" dirty="0">
                <a:solidFill>
                  <a:schemeClr val="accent3"/>
                </a:solidFill>
                <a:latin typeface="Roboto Light"/>
                <a:ea typeface="Roboto Light"/>
                <a:cs typeface="Roboto Light"/>
              </a:rPr>
              <a:t>are most commonly experienced in this life domain? </a:t>
            </a:r>
          </a:p>
          <a:p>
            <a:pPr marL="285750" indent="-285750">
              <a:lnSpc>
                <a:spcPct val="150000"/>
              </a:lnSpc>
              <a:buClr>
                <a:srgbClr val="3C3F4D"/>
              </a:buClr>
              <a:buFont typeface="Wingdings" pitchFamily="2" charset="2"/>
              <a:buChar char="§"/>
            </a:pPr>
            <a:r>
              <a:rPr lang="en-JM" sz="1600" dirty="0">
                <a:solidFill>
                  <a:schemeClr val="accent3"/>
                </a:solidFill>
                <a:latin typeface="Roboto Light"/>
                <a:ea typeface="Roboto Light"/>
                <a:cs typeface="Roboto Light"/>
              </a:rPr>
              <a:t>What are the most common triggers of these emotions?</a:t>
            </a:r>
          </a:p>
          <a:p>
            <a:pPr marL="285750" indent="-285750">
              <a:lnSpc>
                <a:spcPct val="150000"/>
              </a:lnSpc>
              <a:buClr>
                <a:srgbClr val="3C3F4D"/>
              </a:buClr>
              <a:buFont typeface="Wingdings" pitchFamily="2" charset="2"/>
              <a:buChar char="§"/>
            </a:pPr>
            <a:r>
              <a:rPr lang="en-JM" sz="1600" dirty="0">
                <a:solidFill>
                  <a:schemeClr val="accent3"/>
                </a:solidFill>
                <a:latin typeface="Roboto Light"/>
                <a:ea typeface="Roboto Light"/>
                <a:cs typeface="Roboto Light"/>
              </a:rPr>
              <a:t>Which </a:t>
            </a:r>
            <a:r>
              <a:rPr lang="en-JM" sz="1600" dirty="0">
                <a:solidFill>
                  <a:schemeClr val="accent3"/>
                </a:solidFill>
                <a:latin typeface="Roboto Medium" panose="02000000000000000000" pitchFamily="2" charset="0"/>
                <a:ea typeface="Roboto Medium" panose="02000000000000000000" pitchFamily="2" charset="0"/>
                <a:cs typeface="Roboto Light"/>
              </a:rPr>
              <a:t>negative emotions </a:t>
            </a:r>
            <a:r>
              <a:rPr lang="en-JM" sz="1600" dirty="0">
                <a:solidFill>
                  <a:schemeClr val="accent3"/>
                </a:solidFill>
                <a:latin typeface="Roboto Light"/>
                <a:ea typeface="Roboto Light"/>
                <a:cs typeface="Roboto Light"/>
              </a:rPr>
              <a:t>are most commonly experienced in this life domain? </a:t>
            </a:r>
          </a:p>
          <a:p>
            <a:pPr marL="285750" indent="-285750">
              <a:lnSpc>
                <a:spcPct val="150000"/>
              </a:lnSpc>
              <a:buClr>
                <a:srgbClr val="3C3F4D"/>
              </a:buClr>
              <a:buFont typeface="Wingdings" pitchFamily="2" charset="2"/>
              <a:buChar char="§"/>
            </a:pPr>
            <a:r>
              <a:rPr lang="en-JM" sz="1600" dirty="0">
                <a:solidFill>
                  <a:schemeClr val="accent3"/>
                </a:solidFill>
                <a:latin typeface="Roboto Light"/>
                <a:ea typeface="Roboto Light"/>
                <a:cs typeface="Roboto Light"/>
              </a:rPr>
              <a:t>What are the most common triggers of these emotions?</a:t>
            </a:r>
            <a:endParaRPr lang="en-JM" sz="2000" dirty="0">
              <a:solidFill>
                <a:schemeClr val="accent3"/>
              </a:solidFill>
              <a:latin typeface="Roboto Light"/>
              <a:ea typeface="Roboto Light"/>
              <a:cs typeface="Roboto Light"/>
            </a:endParaRPr>
          </a:p>
        </p:txBody>
      </p:sp>
      <p:sp>
        <p:nvSpPr>
          <p:cNvPr id="6" name="Oval 5">
            <a:extLst>
              <a:ext uri="{FF2B5EF4-FFF2-40B4-BE49-F238E27FC236}">
                <a16:creationId xmlns:a16="http://schemas.microsoft.com/office/drawing/2014/main" id="{3B7F213C-932D-DA44-9439-16FAF894EFA6}"/>
              </a:ext>
            </a:extLst>
          </p:cNvPr>
          <p:cNvSpPr/>
          <p:nvPr/>
        </p:nvSpPr>
        <p:spPr>
          <a:xfrm>
            <a:off x="7696200" y="514350"/>
            <a:ext cx="807750" cy="807750"/>
          </a:xfrm>
          <a:prstGeom prst="ellipse">
            <a:avLst/>
          </a:prstGeom>
          <a:solidFill>
            <a:srgbClr val="E1E7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7346F983-621C-3D49-B7DC-FA67691E698A}"/>
              </a:ext>
            </a:extLst>
          </p:cNvPr>
          <p:cNvPicPr>
            <a:picLocks noChangeAspect="1"/>
          </p:cNvPicPr>
          <p:nvPr/>
        </p:nvPicPr>
        <p:blipFill>
          <a:blip r:embed="rId3"/>
          <a:stretch>
            <a:fillRect/>
          </a:stretch>
        </p:blipFill>
        <p:spPr>
          <a:xfrm>
            <a:off x="7742788" y="587601"/>
            <a:ext cx="714574" cy="661248"/>
          </a:xfrm>
          <a:prstGeom prst="rect">
            <a:avLst/>
          </a:prstGeom>
        </p:spPr>
      </p:pic>
    </p:spTree>
    <p:extLst>
      <p:ext uri="{BB962C8B-B14F-4D97-AF65-F5344CB8AC3E}">
        <p14:creationId xmlns:p14="http://schemas.microsoft.com/office/powerpoint/2010/main" val="2967613587"/>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F2F9D36-4C18-064D-AF54-840595943E39}"/>
              </a:ext>
            </a:extLst>
          </p:cNvPr>
          <p:cNvSpPr>
            <a:spLocks noGrp="1"/>
          </p:cNvSpPr>
          <p:nvPr>
            <p:ph type="title"/>
          </p:nvPr>
        </p:nvSpPr>
        <p:spPr>
          <a:xfrm>
            <a:off x="1524000" y="1504950"/>
            <a:ext cx="5715000" cy="857250"/>
          </a:xfrm>
        </p:spPr>
        <p:txBody>
          <a:bodyPr>
            <a:noAutofit/>
          </a:bodyPr>
          <a:lstStyle/>
          <a:p>
            <a:r>
              <a:rPr lang="en-US" sz="8000" spc="0">
                <a:solidFill>
                  <a:schemeClr val="bg1"/>
                </a:solidFill>
              </a:rPr>
              <a:t>Thanks</a:t>
            </a:r>
          </a:p>
        </p:txBody>
      </p:sp>
      <p:sp>
        <p:nvSpPr>
          <p:cNvPr id="6" name="Rounded Rectangle 5">
            <a:extLst>
              <a:ext uri="{FF2B5EF4-FFF2-40B4-BE49-F238E27FC236}">
                <a16:creationId xmlns:a16="http://schemas.microsoft.com/office/drawing/2014/main" id="{B8DFCF8D-D73D-DA42-9140-355D1B5646CA}"/>
              </a:ext>
            </a:extLst>
          </p:cNvPr>
          <p:cNvSpPr/>
          <p:nvPr/>
        </p:nvSpPr>
        <p:spPr>
          <a:xfrm>
            <a:off x="1638300" y="2762250"/>
            <a:ext cx="685800" cy="1143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7" name="Text Placeholder 1">
            <a:extLst>
              <a:ext uri="{FF2B5EF4-FFF2-40B4-BE49-F238E27FC236}">
                <a16:creationId xmlns:a16="http://schemas.microsoft.com/office/drawing/2014/main" id="{D6B02000-1983-E64D-82AE-2B33CD3FBC64}"/>
              </a:ext>
            </a:extLst>
          </p:cNvPr>
          <p:cNvSpPr txBox="1">
            <a:spLocks/>
          </p:cNvSpPr>
          <p:nvPr/>
        </p:nvSpPr>
        <p:spPr>
          <a:xfrm>
            <a:off x="1581150" y="3051810"/>
            <a:ext cx="5048250" cy="281940"/>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tx1">
                    <a:lumMod val="50000"/>
                    <a:lumOff val="50000"/>
                  </a:schemeClr>
                </a:solidFill>
                <a:latin typeface="Roboto Light"/>
                <a:ea typeface="+mn-ea"/>
                <a:cs typeface="Roboto Light"/>
              </a:defRPr>
            </a:lvl1pPr>
            <a:lvl2pPr marL="742950" indent="-285750" algn="l" defTabSz="914400" rtl="0" eaLnBrk="1" latinLnBrk="0" hangingPunct="1">
              <a:spcBef>
                <a:spcPct val="20000"/>
              </a:spcBef>
              <a:buFont typeface="Arial" pitchFamily="34" charset="0"/>
              <a:buChar char="–"/>
              <a:defRPr sz="1200" kern="1200">
                <a:solidFill>
                  <a:schemeClr val="tx1">
                    <a:lumMod val="50000"/>
                    <a:lumOff val="50000"/>
                  </a:schemeClr>
                </a:solidFill>
                <a:latin typeface="Roboto Light"/>
                <a:ea typeface="+mn-ea"/>
                <a:cs typeface="Roboto Light"/>
              </a:defRPr>
            </a:lvl2pPr>
            <a:lvl3pPr marL="1143000" indent="-228600" algn="l" defTabSz="914400" rtl="0" eaLnBrk="1" latinLnBrk="0" hangingPunct="1">
              <a:spcBef>
                <a:spcPct val="20000"/>
              </a:spcBef>
              <a:buFont typeface="Arial" pitchFamily="34" charset="0"/>
              <a:buChar char="•"/>
              <a:defRPr sz="1100" kern="1200">
                <a:solidFill>
                  <a:schemeClr val="tx1">
                    <a:lumMod val="50000"/>
                    <a:lumOff val="50000"/>
                  </a:schemeClr>
                </a:solidFill>
                <a:latin typeface="Roboto Light"/>
                <a:ea typeface="+mn-ea"/>
                <a:cs typeface="Roboto Light"/>
              </a:defRPr>
            </a:lvl3pPr>
            <a:lvl4pPr marL="1600200" indent="-228600" algn="l" defTabSz="914400" rtl="0" eaLnBrk="1" latinLnBrk="0" hangingPunct="1">
              <a:spcBef>
                <a:spcPct val="20000"/>
              </a:spcBef>
              <a:buFont typeface="Arial" pitchFamily="34" charset="0"/>
              <a:buChar char="–"/>
              <a:defRPr sz="1050" kern="1200">
                <a:solidFill>
                  <a:schemeClr val="tx1">
                    <a:lumMod val="50000"/>
                    <a:lumOff val="50000"/>
                  </a:schemeClr>
                </a:solidFill>
                <a:latin typeface="Roboto Light"/>
                <a:ea typeface="+mn-ea"/>
                <a:cs typeface="Roboto Light"/>
              </a:defRPr>
            </a:lvl4pPr>
            <a:lvl5pPr marL="2057400" indent="-228600" algn="l" defTabSz="914400" rtl="0" eaLnBrk="1" latinLnBrk="0" hangingPunct="1">
              <a:spcBef>
                <a:spcPct val="20000"/>
              </a:spcBef>
              <a:buFont typeface="Arial" pitchFamily="34" charset="0"/>
              <a:buChar char="»"/>
              <a:defRPr sz="1050" kern="1200">
                <a:solidFill>
                  <a:schemeClr val="tx1">
                    <a:lumMod val="50000"/>
                    <a:lumOff val="50000"/>
                  </a:schemeClr>
                </a:solidFill>
                <a:latin typeface="Roboto Light"/>
                <a:ea typeface="+mn-ea"/>
                <a:cs typeface="Roboto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700">
                <a:solidFill>
                  <a:schemeClr val="bg1"/>
                </a:solidFill>
              </a:rPr>
              <a:t>for your attention</a:t>
            </a:r>
          </a:p>
        </p:txBody>
      </p:sp>
    </p:spTree>
    <p:extLst>
      <p:ext uri="{BB962C8B-B14F-4D97-AF65-F5344CB8AC3E}">
        <p14:creationId xmlns:p14="http://schemas.microsoft.com/office/powerpoint/2010/main" val="4265911788"/>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1 – Introducing Emotions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Frederickson &amp; Cohn (2008, p. 778)</a:t>
            </a:r>
          </a:p>
        </p:txBody>
      </p:sp>
      <p:sp>
        <p:nvSpPr>
          <p:cNvPr id="5" name="Rounded Rectangle 4">
            <a:extLst>
              <a:ext uri="{FF2B5EF4-FFF2-40B4-BE49-F238E27FC236}">
                <a16:creationId xmlns:a16="http://schemas.microsoft.com/office/drawing/2014/main" id="{600C0147-4639-D149-B2C1-3E8AFD6FAE19}"/>
              </a:ext>
            </a:extLst>
          </p:cNvPr>
          <p:cNvSpPr/>
          <p:nvPr/>
        </p:nvSpPr>
        <p:spPr>
          <a:xfrm>
            <a:off x="1371600" y="1962150"/>
            <a:ext cx="6705600" cy="2590800"/>
          </a:xfrm>
          <a:prstGeom prst="roundRect">
            <a:avLst>
              <a:gd name="adj" fmla="val 8397"/>
            </a:avLst>
          </a:prstGeom>
          <a:solidFill>
            <a:srgbClr val="E1E7E9"/>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51000" tIns="351000" rIns="351000" bIns="351000" rtlCol="0" anchor="ctr"/>
          <a:lstStyle/>
          <a:p>
            <a:pPr>
              <a:lnSpc>
                <a:spcPct val="150000"/>
              </a:lnSpc>
            </a:pPr>
            <a:r>
              <a:rPr lang="en-JM" dirty="0">
                <a:solidFill>
                  <a:srgbClr val="626A6F"/>
                </a:solidFill>
                <a:latin typeface="Roboto Light"/>
                <a:ea typeface="Roboto Light"/>
                <a:cs typeface="Roboto Light"/>
              </a:rPr>
              <a:t>positive and negative emotions are best conceptualized as …”</a:t>
            </a:r>
            <a:r>
              <a:rPr lang="en-JM" dirty="0">
                <a:solidFill>
                  <a:srgbClr val="626A6F"/>
                </a:solidFill>
                <a:latin typeface="Roboto Medium" panose="02000000000000000000" pitchFamily="2" charset="0"/>
                <a:ea typeface="Roboto Medium" panose="02000000000000000000" pitchFamily="2" charset="0"/>
                <a:cs typeface="Roboto Light"/>
              </a:rPr>
              <a:t>multicomponent</a:t>
            </a:r>
            <a:r>
              <a:rPr lang="en-JM" dirty="0">
                <a:solidFill>
                  <a:srgbClr val="626A6F"/>
                </a:solidFill>
                <a:latin typeface="Roboto Light"/>
                <a:ea typeface="Roboto Light"/>
                <a:cs typeface="Roboto Light"/>
              </a:rPr>
              <a:t> response tendencies— incorporating muscle tension, hormone release, cardiovascular changes, facial expression, attention, and cognition, among other changes— that unfold over a relatively short time span.”</a:t>
            </a:r>
          </a:p>
        </p:txBody>
      </p:sp>
      <p:sp>
        <p:nvSpPr>
          <p:cNvPr id="6" name="Oval 5">
            <a:extLst>
              <a:ext uri="{FF2B5EF4-FFF2-40B4-BE49-F238E27FC236}">
                <a16:creationId xmlns:a16="http://schemas.microsoft.com/office/drawing/2014/main" id="{645FB51A-D24F-B548-9D2E-8E3439A44BDF}"/>
              </a:ext>
            </a:extLst>
          </p:cNvPr>
          <p:cNvSpPr/>
          <p:nvPr/>
        </p:nvSpPr>
        <p:spPr>
          <a:xfrm>
            <a:off x="1014431" y="1608254"/>
            <a:ext cx="714338" cy="715412"/>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6858" tIns="3429" rIns="6858" bIns="3429" rtlCol="0" anchor="ctr"/>
          <a:lstStyle/>
          <a:p>
            <a:pPr algn="ctr"/>
            <a:endParaRPr lang="en-US" sz="1350" dirty="0"/>
          </a:p>
        </p:txBody>
      </p:sp>
      <p:sp>
        <p:nvSpPr>
          <p:cNvPr id="7" name="TextBox 6">
            <a:extLst>
              <a:ext uri="{FF2B5EF4-FFF2-40B4-BE49-F238E27FC236}">
                <a16:creationId xmlns:a16="http://schemas.microsoft.com/office/drawing/2014/main" id="{1554AF5F-DD73-8F44-9D29-EB1B4C7484A1}"/>
              </a:ext>
            </a:extLst>
          </p:cNvPr>
          <p:cNvSpPr txBox="1"/>
          <p:nvPr/>
        </p:nvSpPr>
        <p:spPr>
          <a:xfrm>
            <a:off x="1219200" y="1679263"/>
            <a:ext cx="508888" cy="1044887"/>
          </a:xfrm>
          <a:prstGeom prst="rect">
            <a:avLst/>
          </a:prstGeom>
          <a:noFill/>
        </p:spPr>
        <p:txBody>
          <a:bodyPr wrap="square" lIns="6080" tIns="3041" rIns="6080" bIns="3041" rtlCol="0">
            <a:spAutoFit/>
          </a:bodyPr>
          <a:lstStyle/>
          <a:p>
            <a:r>
              <a:rPr lang="en-US" sz="6750" dirty="0">
                <a:solidFill>
                  <a:schemeClr val="bg1"/>
                </a:solidFill>
                <a:latin typeface="Roboto Slab" pitchFamily="2" charset="0"/>
                <a:ea typeface="Roboto Slab" pitchFamily="2" charset="0"/>
                <a:cs typeface="Arial"/>
              </a:rPr>
              <a:t>”</a:t>
            </a:r>
          </a:p>
        </p:txBody>
      </p:sp>
    </p:spTree>
    <p:extLst>
      <p:ext uri="{BB962C8B-B14F-4D97-AF65-F5344CB8AC3E}">
        <p14:creationId xmlns:p14="http://schemas.microsoft.com/office/powerpoint/2010/main" val="8339481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1 – Introducing Emotions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Negative emotions</a:t>
            </a:r>
          </a:p>
        </p:txBody>
      </p:sp>
      <p:sp>
        <p:nvSpPr>
          <p:cNvPr id="4" name="Rectangle 3"/>
          <p:cNvSpPr/>
          <p:nvPr/>
        </p:nvSpPr>
        <p:spPr>
          <a:xfrm>
            <a:off x="914400" y="1809750"/>
            <a:ext cx="4876800" cy="3877985"/>
          </a:xfrm>
          <a:prstGeom prst="rect">
            <a:avLst/>
          </a:prstGeom>
        </p:spPr>
        <p:txBody>
          <a:bodyPr wrap="square">
            <a:spAutoFit/>
          </a:bodyPr>
          <a:lstStyle/>
          <a:p>
            <a:pPr marL="266700" indent="-266700">
              <a:lnSpc>
                <a:spcPct val="150000"/>
              </a:lnSpc>
              <a:buFont typeface="Wingdings" pitchFamily="2" charset="2"/>
              <a:buChar char="§"/>
            </a:pPr>
            <a:r>
              <a:rPr lang="nl-NL" dirty="0">
                <a:solidFill>
                  <a:srgbClr val="3C3F4D"/>
                </a:solidFill>
                <a:latin typeface="Roboto Light" panose="02000000000000000000" pitchFamily="2" charset="0"/>
                <a:ea typeface="Roboto Light" panose="02000000000000000000" pitchFamily="2" charset="0"/>
              </a:rPr>
              <a:t> e.g., </a:t>
            </a:r>
            <a:r>
              <a:rPr lang="nl-NL" dirty="0" err="1">
                <a:solidFill>
                  <a:srgbClr val="3C3F4D"/>
                </a:solidFill>
                <a:latin typeface="Roboto Light" panose="02000000000000000000" pitchFamily="2" charset="0"/>
                <a:ea typeface="Roboto Light" panose="02000000000000000000" pitchFamily="2" charset="0"/>
              </a:rPr>
              <a:t>fear</a:t>
            </a:r>
            <a:r>
              <a:rPr lang="nl-NL" dirty="0">
                <a:solidFill>
                  <a:srgbClr val="3C3F4D"/>
                </a:solidFill>
                <a:latin typeface="Roboto Light" panose="02000000000000000000" pitchFamily="2" charset="0"/>
                <a:ea typeface="Roboto Light" panose="02000000000000000000" pitchFamily="2" charset="0"/>
              </a:rPr>
              <a:t>, </a:t>
            </a:r>
            <a:r>
              <a:rPr lang="nl-NL" dirty="0" err="1">
                <a:solidFill>
                  <a:srgbClr val="3C3F4D"/>
                </a:solidFill>
                <a:latin typeface="Roboto Light" panose="02000000000000000000" pitchFamily="2" charset="0"/>
                <a:ea typeface="Roboto Light" panose="02000000000000000000" pitchFamily="2" charset="0"/>
              </a:rPr>
              <a:t>sadness</a:t>
            </a:r>
            <a:r>
              <a:rPr lang="nl-NL" dirty="0">
                <a:solidFill>
                  <a:srgbClr val="3C3F4D"/>
                </a:solidFill>
                <a:latin typeface="Roboto Light" panose="02000000000000000000" pitchFamily="2" charset="0"/>
                <a:ea typeface="Roboto Light" panose="02000000000000000000" pitchFamily="2" charset="0"/>
              </a:rPr>
              <a:t>, </a:t>
            </a:r>
            <a:r>
              <a:rPr lang="nl-NL" dirty="0" err="1">
                <a:solidFill>
                  <a:srgbClr val="3C3F4D"/>
                </a:solidFill>
                <a:latin typeface="Roboto Light" panose="02000000000000000000" pitchFamily="2" charset="0"/>
                <a:ea typeface="Roboto Light" panose="02000000000000000000" pitchFamily="2" charset="0"/>
              </a:rPr>
              <a:t>anger</a:t>
            </a:r>
            <a:r>
              <a:rPr lang="nl-NL" dirty="0">
                <a:solidFill>
                  <a:srgbClr val="3C3F4D"/>
                </a:solidFill>
                <a:latin typeface="Roboto Light" panose="02000000000000000000" pitchFamily="2" charset="0"/>
                <a:ea typeface="Roboto Light" panose="02000000000000000000" pitchFamily="2" charset="0"/>
              </a:rPr>
              <a:t>, </a:t>
            </a:r>
            <a:r>
              <a:rPr lang="nl-NL" dirty="0" err="1">
                <a:solidFill>
                  <a:srgbClr val="3C3F4D"/>
                </a:solidFill>
                <a:latin typeface="Roboto Light" panose="02000000000000000000" pitchFamily="2" charset="0"/>
                <a:ea typeface="Roboto Light" panose="02000000000000000000" pitchFamily="2" charset="0"/>
              </a:rPr>
              <a:t>guilt</a:t>
            </a:r>
            <a:r>
              <a:rPr lang="nl-NL" dirty="0">
                <a:solidFill>
                  <a:srgbClr val="3C3F4D"/>
                </a:solidFill>
                <a:latin typeface="Roboto Light" panose="02000000000000000000" pitchFamily="2" charset="0"/>
                <a:ea typeface="Roboto Light" panose="02000000000000000000" pitchFamily="2" charset="0"/>
              </a:rPr>
              <a:t>, </a:t>
            </a:r>
            <a:r>
              <a:rPr lang="nl-NL" dirty="0" err="1">
                <a:solidFill>
                  <a:srgbClr val="3C3F4D"/>
                </a:solidFill>
                <a:latin typeface="Roboto Light" panose="02000000000000000000" pitchFamily="2" charset="0"/>
                <a:ea typeface="Roboto Light" panose="02000000000000000000" pitchFamily="2" charset="0"/>
              </a:rPr>
              <a:t>shame</a:t>
            </a:r>
            <a:endParaRPr lang="nl-NL" dirty="0">
              <a:solidFill>
                <a:srgbClr val="3C3F4D"/>
              </a:solidFill>
              <a:latin typeface="Roboto Light" panose="02000000000000000000" pitchFamily="2" charset="0"/>
              <a:ea typeface="Roboto Light" panose="02000000000000000000" pitchFamily="2" charset="0"/>
            </a:endParaRPr>
          </a:p>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play a vital role in survival</a:t>
            </a:r>
          </a:p>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orient people toward threats, dangers, and other environmental problems</a:t>
            </a:r>
          </a:p>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e.g. fear narrows attention to how to escape the current threat</a:t>
            </a:r>
          </a:p>
          <a:p>
            <a:pPr marL="266700" indent="-266700">
              <a:lnSpc>
                <a:spcPct val="150000"/>
              </a:lnSpc>
              <a:buFont typeface="Wingdings" pitchFamily="2" charset="2"/>
              <a:buChar char="§"/>
            </a:pPr>
            <a:endParaRPr lang="nl-NL" dirty="0">
              <a:solidFill>
                <a:srgbClr val="3C3F4D"/>
              </a:solidFill>
              <a:latin typeface="Roboto Light" panose="02000000000000000000" pitchFamily="2" charset="0"/>
              <a:ea typeface="Roboto Light" panose="02000000000000000000" pitchFamily="2" charset="0"/>
            </a:endParaRPr>
          </a:p>
          <a:p>
            <a:pPr marL="266700" indent="-266700">
              <a:lnSpc>
                <a:spcPct val="150000"/>
              </a:lnSpc>
              <a:buFont typeface="Wingdings" pitchFamily="2" charset="2"/>
              <a:buChar char="§"/>
            </a:pPr>
            <a:endParaRPr lang="nl-NL" dirty="0">
              <a:solidFill>
                <a:srgbClr val="3C3F4D"/>
              </a:solidFill>
              <a:latin typeface="Roboto Light" panose="02000000000000000000" pitchFamily="2" charset="0"/>
              <a:ea typeface="Roboto Light" panose="02000000000000000000" pitchFamily="2" charset="0"/>
            </a:endParaRPr>
          </a:p>
          <a:p>
            <a:pPr>
              <a:lnSpc>
                <a:spcPct val="150000"/>
              </a:lnSpc>
              <a:buClr>
                <a:srgbClr val="3C3F4D"/>
              </a:buClr>
            </a:pPr>
            <a:endParaRPr lang="en-US" sz="2000" dirty="0">
              <a:solidFill>
                <a:schemeClr val="accent3"/>
              </a:solidFill>
              <a:latin typeface="Roboto Light"/>
              <a:cs typeface="Roboto Light"/>
            </a:endParaRPr>
          </a:p>
        </p:txBody>
      </p:sp>
      <p:pic>
        <p:nvPicPr>
          <p:cNvPr id="5" name="Picture Placeholder 14">
            <a:extLst>
              <a:ext uri="{FF2B5EF4-FFF2-40B4-BE49-F238E27FC236}">
                <a16:creationId xmlns:a16="http://schemas.microsoft.com/office/drawing/2014/main" id="{34B5FF7B-3303-D841-9F90-3E339D9CD3FF}"/>
              </a:ext>
            </a:extLst>
          </p:cNvPr>
          <p:cNvPicPr>
            <a:picLocks noChangeAspect="1"/>
          </p:cNvPicPr>
          <p:nvPr/>
        </p:nvPicPr>
        <p:blipFill rotWithShape="1">
          <a:blip r:embed="rId3">
            <a:extLst>
              <a:ext uri="{28A0092B-C50C-407E-A947-70E740481C1C}">
                <a14:useLocalDpi xmlns:a14="http://schemas.microsoft.com/office/drawing/2010/main" val="0"/>
              </a:ext>
            </a:extLst>
          </a:blip>
          <a:srcRect l="11290" t="565" r="46628" b="462"/>
          <a:stretch/>
        </p:blipFill>
        <p:spPr>
          <a:xfrm>
            <a:off x="6019800" y="0"/>
            <a:ext cx="3124200" cy="5143500"/>
          </a:xfrm>
          <a:prstGeom prst="rect">
            <a:avLst/>
          </a:prstGeom>
        </p:spPr>
      </p:pic>
    </p:spTree>
    <p:extLst>
      <p:ext uri="{BB962C8B-B14F-4D97-AF65-F5344CB8AC3E}">
        <p14:creationId xmlns:p14="http://schemas.microsoft.com/office/powerpoint/2010/main" val="488889603"/>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1 – Introducing Emotions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Negative emotions</a:t>
            </a:r>
          </a:p>
        </p:txBody>
      </p:sp>
      <p:sp>
        <p:nvSpPr>
          <p:cNvPr id="4" name="Rectangle 3"/>
          <p:cNvSpPr/>
          <p:nvPr/>
        </p:nvSpPr>
        <p:spPr>
          <a:xfrm>
            <a:off x="914400" y="1809750"/>
            <a:ext cx="7239000" cy="3323987"/>
          </a:xfrm>
          <a:prstGeom prst="rect">
            <a:avLst/>
          </a:prstGeom>
        </p:spPr>
        <p:txBody>
          <a:bodyPr wrap="square">
            <a:spAutoFit/>
          </a:bodyPr>
          <a:lstStyle/>
          <a:p>
            <a:pPr marL="266700" indent="-266700">
              <a:lnSpc>
                <a:spcPct val="150000"/>
              </a:lnSpc>
              <a:buFont typeface="Wingdings" pitchFamily="2" charset="2"/>
              <a:buChar char="§"/>
            </a:pPr>
            <a:r>
              <a:rPr lang="nl-NL" sz="2000" dirty="0" err="1">
                <a:solidFill>
                  <a:srgbClr val="3C3F4D"/>
                </a:solidFill>
                <a:latin typeface="Roboto Light" panose="02000000000000000000" pitchFamily="2" charset="0"/>
                <a:ea typeface="Roboto Light" panose="02000000000000000000" pitchFamily="2" charset="0"/>
              </a:rPr>
              <a:t>disproportionate</a:t>
            </a:r>
            <a:r>
              <a:rPr lang="nl-NL" sz="2000" dirty="0">
                <a:solidFill>
                  <a:srgbClr val="3C3F4D"/>
                </a:solidFill>
                <a:latin typeface="Roboto Light" panose="02000000000000000000" pitchFamily="2" charset="0"/>
                <a:ea typeface="Roboto Light" panose="02000000000000000000" pitchFamily="2" charset="0"/>
              </a:rPr>
              <a:t> </a:t>
            </a:r>
            <a:r>
              <a:rPr lang="nl-NL" sz="2000" dirty="0" err="1">
                <a:solidFill>
                  <a:srgbClr val="3C3F4D"/>
                </a:solidFill>
                <a:latin typeface="Roboto Light" panose="02000000000000000000" pitchFamily="2" charset="0"/>
                <a:ea typeface="Roboto Light" panose="02000000000000000000" pitchFamily="2" charset="0"/>
              </a:rPr>
              <a:t>amount</a:t>
            </a:r>
            <a:r>
              <a:rPr lang="nl-NL" sz="2000" dirty="0">
                <a:solidFill>
                  <a:srgbClr val="3C3F4D"/>
                </a:solidFill>
                <a:latin typeface="Roboto Light" panose="02000000000000000000" pitchFamily="2" charset="0"/>
                <a:ea typeface="Roboto Light" panose="02000000000000000000" pitchFamily="2" charset="0"/>
              </a:rPr>
              <a:t> of attention </a:t>
            </a:r>
            <a:r>
              <a:rPr lang="nl-NL" sz="2000" dirty="0" err="1">
                <a:solidFill>
                  <a:srgbClr val="3C3F4D"/>
                </a:solidFill>
                <a:latin typeface="Roboto Light" panose="02000000000000000000" pitchFamily="2" charset="0"/>
                <a:ea typeface="Roboto Light" panose="02000000000000000000" pitchFamily="2" charset="0"/>
              </a:rPr>
              <a:t>for</a:t>
            </a:r>
            <a:r>
              <a:rPr lang="nl-NL" sz="2000" dirty="0">
                <a:solidFill>
                  <a:srgbClr val="3C3F4D"/>
                </a:solidFill>
                <a:latin typeface="Roboto Light" panose="02000000000000000000" pitchFamily="2" charset="0"/>
                <a:ea typeface="Roboto Light" panose="02000000000000000000" pitchFamily="2" charset="0"/>
              </a:rPr>
              <a:t> </a:t>
            </a:r>
            <a:r>
              <a:rPr lang="nl-NL" sz="2000" dirty="0" err="1">
                <a:solidFill>
                  <a:srgbClr val="3C3F4D"/>
                </a:solidFill>
                <a:latin typeface="Roboto Light" panose="02000000000000000000" pitchFamily="2" charset="0"/>
                <a:ea typeface="Roboto Light" panose="02000000000000000000" pitchFamily="2" charset="0"/>
              </a:rPr>
              <a:t>negative</a:t>
            </a:r>
            <a:r>
              <a:rPr lang="nl-NL" sz="2000" dirty="0">
                <a:solidFill>
                  <a:srgbClr val="3C3F4D"/>
                </a:solidFill>
                <a:latin typeface="Roboto Light" panose="02000000000000000000" pitchFamily="2" charset="0"/>
                <a:ea typeface="Roboto Light" panose="02000000000000000000" pitchFamily="2" charset="0"/>
              </a:rPr>
              <a:t> </a:t>
            </a:r>
            <a:br>
              <a:rPr lang="nl-NL" sz="2000" dirty="0">
                <a:solidFill>
                  <a:srgbClr val="3C3F4D"/>
                </a:solidFill>
                <a:latin typeface="Roboto Light" panose="02000000000000000000" pitchFamily="2" charset="0"/>
                <a:ea typeface="Roboto Light" panose="02000000000000000000" pitchFamily="2" charset="0"/>
              </a:rPr>
            </a:br>
            <a:r>
              <a:rPr lang="nl-NL" sz="2000" dirty="0" err="1">
                <a:solidFill>
                  <a:srgbClr val="3C3F4D"/>
                </a:solidFill>
                <a:latin typeface="Roboto Light" panose="02000000000000000000" pitchFamily="2" charset="0"/>
                <a:ea typeface="Roboto Light" panose="02000000000000000000" pitchFamily="2" charset="0"/>
              </a:rPr>
              <a:t>emotions</a:t>
            </a:r>
            <a:r>
              <a:rPr lang="nl-NL" sz="2000" dirty="0">
                <a:solidFill>
                  <a:srgbClr val="3C3F4D"/>
                </a:solidFill>
                <a:latin typeface="Roboto Light" panose="02000000000000000000" pitchFamily="2" charset="0"/>
                <a:ea typeface="Roboto Light" panose="02000000000000000000" pitchFamily="2" charset="0"/>
              </a:rPr>
              <a:t> in </a:t>
            </a:r>
            <a:r>
              <a:rPr lang="nl-NL" sz="2000" dirty="0" err="1">
                <a:solidFill>
                  <a:srgbClr val="3C3F4D"/>
                </a:solidFill>
                <a:latin typeface="Roboto Light" panose="02000000000000000000" pitchFamily="2" charset="0"/>
                <a:ea typeface="Roboto Light" panose="02000000000000000000" pitchFamily="2" charset="0"/>
              </a:rPr>
              <a:t>science</a:t>
            </a:r>
            <a:endParaRPr lang="nl-NL" sz="2000" dirty="0">
              <a:solidFill>
                <a:srgbClr val="3C3F4D"/>
              </a:solidFill>
              <a:latin typeface="Roboto Light" panose="02000000000000000000" pitchFamily="2" charset="0"/>
              <a:ea typeface="Roboto Light" panose="02000000000000000000" pitchFamily="2" charset="0"/>
            </a:endParaRPr>
          </a:p>
          <a:p>
            <a:pPr marL="266700" indent="-266700">
              <a:lnSpc>
                <a:spcPct val="150000"/>
              </a:lnSpc>
              <a:buFont typeface="Wingdings" pitchFamily="2" charset="2"/>
              <a:buChar char="§"/>
            </a:pPr>
            <a:r>
              <a:rPr lang="nl-NL" sz="2000" dirty="0" err="1">
                <a:solidFill>
                  <a:srgbClr val="3C3F4D"/>
                </a:solidFill>
                <a:latin typeface="Roboto Light" panose="02000000000000000000" pitchFamily="2" charset="0"/>
                <a:ea typeface="Roboto Light" panose="02000000000000000000" pitchFamily="2" charset="0"/>
              </a:rPr>
              <a:t>role</a:t>
            </a:r>
            <a:r>
              <a:rPr lang="nl-NL" sz="2000" dirty="0">
                <a:solidFill>
                  <a:srgbClr val="3C3F4D"/>
                </a:solidFill>
                <a:latin typeface="Roboto Light" panose="02000000000000000000" pitchFamily="2" charset="0"/>
                <a:ea typeface="Roboto Light" panose="02000000000000000000" pitchFamily="2" charset="0"/>
              </a:rPr>
              <a:t> of </a:t>
            </a:r>
            <a:r>
              <a:rPr lang="nl-NL" sz="2000" dirty="0" err="1">
                <a:solidFill>
                  <a:srgbClr val="3C3F4D"/>
                </a:solidFill>
                <a:latin typeface="Roboto Light" panose="02000000000000000000" pitchFamily="2" charset="0"/>
                <a:ea typeface="Roboto Light" panose="02000000000000000000" pitchFamily="2" charset="0"/>
              </a:rPr>
              <a:t>negative</a:t>
            </a:r>
            <a:r>
              <a:rPr lang="nl-NL" sz="2000" dirty="0">
                <a:solidFill>
                  <a:srgbClr val="3C3F4D"/>
                </a:solidFill>
                <a:latin typeface="Roboto Light" panose="02000000000000000000" pitchFamily="2" charset="0"/>
                <a:ea typeface="Roboto Light" panose="02000000000000000000" pitchFamily="2" charset="0"/>
              </a:rPr>
              <a:t> </a:t>
            </a:r>
            <a:r>
              <a:rPr lang="nl-NL" sz="2000" dirty="0" err="1">
                <a:solidFill>
                  <a:srgbClr val="3C3F4D"/>
                </a:solidFill>
                <a:latin typeface="Roboto Light" panose="02000000000000000000" pitchFamily="2" charset="0"/>
                <a:ea typeface="Roboto Light" panose="02000000000000000000" pitchFamily="2" charset="0"/>
              </a:rPr>
              <a:t>emotions</a:t>
            </a:r>
            <a:r>
              <a:rPr lang="nl-NL" sz="2000" dirty="0">
                <a:solidFill>
                  <a:srgbClr val="3C3F4D"/>
                </a:solidFill>
                <a:latin typeface="Roboto Light" panose="02000000000000000000" pitchFamily="2" charset="0"/>
                <a:ea typeface="Roboto Light" panose="02000000000000000000" pitchFamily="2" charset="0"/>
              </a:rPr>
              <a:t> in </a:t>
            </a:r>
            <a:r>
              <a:rPr lang="nl-NL" sz="2000" dirty="0" err="1">
                <a:solidFill>
                  <a:srgbClr val="3C3F4D"/>
                </a:solidFill>
                <a:latin typeface="Roboto Light" panose="02000000000000000000" pitchFamily="2" charset="0"/>
                <a:ea typeface="Roboto Light" panose="02000000000000000000" pitchFamily="2" charset="0"/>
              </a:rPr>
              <a:t>disease</a:t>
            </a:r>
            <a:r>
              <a:rPr lang="nl-NL" sz="2000" dirty="0">
                <a:solidFill>
                  <a:srgbClr val="3C3F4D"/>
                </a:solidFill>
                <a:latin typeface="Roboto Light" panose="02000000000000000000" pitchFamily="2" charset="0"/>
                <a:ea typeface="Roboto Light" panose="02000000000000000000" pitchFamily="2" charset="0"/>
              </a:rPr>
              <a:t> </a:t>
            </a:r>
            <a:r>
              <a:rPr lang="nl-NL" sz="2000" dirty="0" err="1">
                <a:solidFill>
                  <a:srgbClr val="3C3F4D"/>
                </a:solidFill>
                <a:latin typeface="Roboto Light" panose="02000000000000000000" pitchFamily="2" charset="0"/>
                <a:ea typeface="Roboto Light" panose="02000000000000000000" pitchFamily="2" charset="0"/>
              </a:rPr>
              <a:t>and</a:t>
            </a:r>
            <a:r>
              <a:rPr lang="nl-NL" sz="2000" dirty="0">
                <a:solidFill>
                  <a:srgbClr val="3C3F4D"/>
                </a:solidFill>
                <a:latin typeface="Roboto Light" panose="02000000000000000000" pitchFamily="2" charset="0"/>
                <a:ea typeface="Roboto Light" panose="02000000000000000000" pitchFamily="2" charset="0"/>
              </a:rPr>
              <a:t> disorders</a:t>
            </a:r>
          </a:p>
          <a:p>
            <a:pPr marL="266700" indent="-266700">
              <a:lnSpc>
                <a:spcPct val="150000"/>
              </a:lnSpc>
              <a:buFont typeface="Wingdings" pitchFamily="2" charset="2"/>
              <a:buChar char="§"/>
            </a:pPr>
            <a:r>
              <a:rPr lang="nl-NL" sz="2000" dirty="0" err="1">
                <a:solidFill>
                  <a:srgbClr val="3C3F4D"/>
                </a:solidFill>
                <a:latin typeface="Roboto Light" panose="02000000000000000000" pitchFamily="2" charset="0"/>
                <a:ea typeface="Roboto Light" panose="02000000000000000000" pitchFamily="2" charset="0"/>
              </a:rPr>
              <a:t>consequences</a:t>
            </a:r>
            <a:r>
              <a:rPr lang="nl-NL" sz="2000" dirty="0">
                <a:solidFill>
                  <a:srgbClr val="3C3F4D"/>
                </a:solidFill>
                <a:latin typeface="Roboto Light" panose="02000000000000000000" pitchFamily="2" charset="0"/>
                <a:ea typeface="Roboto Light" panose="02000000000000000000" pitchFamily="2" charset="0"/>
              </a:rPr>
              <a:t> of </a:t>
            </a:r>
            <a:r>
              <a:rPr lang="nl-NL" sz="2000" dirty="0" err="1">
                <a:solidFill>
                  <a:srgbClr val="3C3F4D"/>
                </a:solidFill>
                <a:latin typeface="Roboto Light" panose="02000000000000000000" pitchFamily="2" charset="0"/>
                <a:ea typeface="Roboto Light" panose="02000000000000000000" pitchFamily="2" charset="0"/>
              </a:rPr>
              <a:t>negative</a:t>
            </a:r>
            <a:r>
              <a:rPr lang="nl-NL" sz="2000" dirty="0">
                <a:solidFill>
                  <a:srgbClr val="3C3F4D"/>
                </a:solidFill>
                <a:latin typeface="Roboto Light" panose="02000000000000000000" pitchFamily="2" charset="0"/>
                <a:ea typeface="Roboto Light" panose="02000000000000000000" pitchFamily="2" charset="0"/>
              </a:rPr>
              <a:t> </a:t>
            </a:r>
            <a:r>
              <a:rPr lang="nl-NL" sz="2000" dirty="0" err="1">
                <a:solidFill>
                  <a:srgbClr val="3C3F4D"/>
                </a:solidFill>
                <a:latin typeface="Roboto Light" panose="02000000000000000000" pitchFamily="2" charset="0"/>
                <a:ea typeface="Roboto Light" panose="02000000000000000000" pitchFamily="2" charset="0"/>
              </a:rPr>
              <a:t>emotions</a:t>
            </a:r>
            <a:r>
              <a:rPr lang="nl-NL" sz="2000" dirty="0">
                <a:solidFill>
                  <a:srgbClr val="3C3F4D"/>
                </a:solidFill>
                <a:latin typeface="Roboto Light" panose="02000000000000000000" pitchFamily="2" charset="0"/>
                <a:ea typeface="Roboto Light" panose="02000000000000000000" pitchFamily="2" charset="0"/>
              </a:rPr>
              <a:t>: </a:t>
            </a:r>
            <a:r>
              <a:rPr lang="en-US" sz="2000" dirty="0">
                <a:solidFill>
                  <a:srgbClr val="3C3F4D"/>
                </a:solidFill>
                <a:latin typeface="Roboto Light" panose="02000000000000000000" pitchFamily="2" charset="0"/>
                <a:ea typeface="Roboto Light" panose="02000000000000000000" pitchFamily="2" charset="0"/>
              </a:rPr>
              <a:t>phobias, anxiety </a:t>
            </a:r>
            <a:r>
              <a:rPr lang="nl-NL" sz="2000" dirty="0">
                <a:solidFill>
                  <a:srgbClr val="3C3F4D"/>
                </a:solidFill>
                <a:latin typeface="Roboto Light" panose="02000000000000000000" pitchFamily="2" charset="0"/>
                <a:ea typeface="Roboto Light" panose="02000000000000000000" pitchFamily="2" charset="0"/>
              </a:rPr>
              <a:t>disorders, </a:t>
            </a:r>
            <a:r>
              <a:rPr lang="nl-NL" sz="2000" dirty="0" err="1">
                <a:solidFill>
                  <a:srgbClr val="3C3F4D"/>
                </a:solidFill>
                <a:latin typeface="Roboto Light" panose="02000000000000000000" pitchFamily="2" charset="0"/>
                <a:ea typeface="Roboto Light" panose="02000000000000000000" pitchFamily="2" charset="0"/>
              </a:rPr>
              <a:t>aggression</a:t>
            </a:r>
            <a:r>
              <a:rPr lang="nl-NL" sz="2000" dirty="0">
                <a:solidFill>
                  <a:srgbClr val="3C3F4D"/>
                </a:solidFill>
                <a:latin typeface="Roboto Light" panose="02000000000000000000" pitchFamily="2" charset="0"/>
                <a:ea typeface="Roboto Light" panose="02000000000000000000" pitchFamily="2" charset="0"/>
              </a:rPr>
              <a:t> </a:t>
            </a:r>
            <a:r>
              <a:rPr lang="nl-NL" sz="2000" dirty="0" err="1">
                <a:solidFill>
                  <a:srgbClr val="3C3F4D"/>
                </a:solidFill>
                <a:latin typeface="Roboto Light" panose="02000000000000000000" pitchFamily="2" charset="0"/>
                <a:ea typeface="Roboto Light" panose="02000000000000000000" pitchFamily="2" charset="0"/>
              </a:rPr>
              <a:t>and</a:t>
            </a:r>
            <a:r>
              <a:rPr lang="nl-NL" sz="2000" dirty="0">
                <a:solidFill>
                  <a:srgbClr val="3C3F4D"/>
                </a:solidFill>
                <a:latin typeface="Roboto Light" panose="02000000000000000000" pitchFamily="2" charset="0"/>
                <a:ea typeface="Roboto Light" panose="02000000000000000000" pitchFamily="2" charset="0"/>
              </a:rPr>
              <a:t> </a:t>
            </a:r>
            <a:r>
              <a:rPr lang="nl-NL" sz="2000" dirty="0" err="1">
                <a:solidFill>
                  <a:srgbClr val="3C3F4D"/>
                </a:solidFill>
                <a:latin typeface="Roboto Light" panose="02000000000000000000" pitchFamily="2" charset="0"/>
                <a:ea typeface="Roboto Light" panose="02000000000000000000" pitchFamily="2" charset="0"/>
              </a:rPr>
              <a:t>violence</a:t>
            </a:r>
            <a:r>
              <a:rPr lang="nl-NL" sz="2000" dirty="0">
                <a:solidFill>
                  <a:srgbClr val="3C3F4D"/>
                </a:solidFill>
                <a:latin typeface="Roboto Light" panose="02000000000000000000" pitchFamily="2" charset="0"/>
                <a:ea typeface="Roboto Light" panose="02000000000000000000" pitchFamily="2" charset="0"/>
              </a:rPr>
              <a:t>, </a:t>
            </a:r>
            <a:r>
              <a:rPr lang="nl-NL" sz="2000" dirty="0" err="1">
                <a:solidFill>
                  <a:srgbClr val="3C3F4D"/>
                </a:solidFill>
                <a:latin typeface="Roboto Light" panose="02000000000000000000" pitchFamily="2" charset="0"/>
                <a:ea typeface="Roboto Light" panose="02000000000000000000" pitchFamily="2" charset="0"/>
              </a:rPr>
              <a:t>depression</a:t>
            </a:r>
            <a:r>
              <a:rPr lang="nl-NL" sz="2000" dirty="0">
                <a:solidFill>
                  <a:srgbClr val="3C3F4D"/>
                </a:solidFill>
                <a:latin typeface="Roboto Light" panose="02000000000000000000" pitchFamily="2" charset="0"/>
                <a:ea typeface="Roboto Light" panose="02000000000000000000" pitchFamily="2" charset="0"/>
              </a:rPr>
              <a:t> </a:t>
            </a:r>
            <a:r>
              <a:rPr lang="en-US" sz="2000" dirty="0">
                <a:solidFill>
                  <a:srgbClr val="3C3F4D"/>
                </a:solidFill>
                <a:latin typeface="Roboto Light" panose="02000000000000000000" pitchFamily="2" charset="0"/>
                <a:ea typeface="Roboto Light" panose="02000000000000000000" pitchFamily="2" charset="0"/>
              </a:rPr>
              <a:t>and suicide, etc.</a:t>
            </a:r>
          </a:p>
          <a:p>
            <a:pPr>
              <a:lnSpc>
                <a:spcPct val="150000"/>
              </a:lnSpc>
              <a:buClr>
                <a:srgbClr val="3C3F4D"/>
              </a:buClr>
            </a:pPr>
            <a:endParaRPr lang="en-US" sz="2000" dirty="0">
              <a:solidFill>
                <a:schemeClr val="accent3"/>
              </a:solidFill>
              <a:latin typeface="Roboto Light"/>
              <a:cs typeface="Roboto Light"/>
            </a:endParaRPr>
          </a:p>
        </p:txBody>
      </p:sp>
    </p:spTree>
    <p:extLst>
      <p:ext uri="{BB962C8B-B14F-4D97-AF65-F5344CB8AC3E}">
        <p14:creationId xmlns:p14="http://schemas.microsoft.com/office/powerpoint/2010/main" val="1823598471"/>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1 – Introducing Emotions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Positive emotions</a:t>
            </a:r>
          </a:p>
        </p:txBody>
      </p:sp>
      <p:sp>
        <p:nvSpPr>
          <p:cNvPr id="4" name="Rectangle 3"/>
          <p:cNvSpPr/>
          <p:nvPr/>
        </p:nvSpPr>
        <p:spPr>
          <a:xfrm>
            <a:off x="914400" y="1657350"/>
            <a:ext cx="4724400" cy="3300904"/>
          </a:xfrm>
          <a:prstGeom prst="rect">
            <a:avLst/>
          </a:prstGeom>
        </p:spPr>
        <p:txBody>
          <a:bodyPr wrap="square">
            <a:spAutoFit/>
          </a:bodyPr>
          <a:lstStyle/>
          <a:p>
            <a:pPr marL="266700" indent="-266700">
              <a:lnSpc>
                <a:spcPct val="150000"/>
              </a:lnSpc>
              <a:buClr>
                <a:schemeClr val="accent3"/>
              </a:buClr>
              <a:buFont typeface="Wingdings" pitchFamily="2" charset="2"/>
              <a:buChar char="§"/>
            </a:pPr>
            <a:r>
              <a:rPr lang="nl-NL" sz="1700" dirty="0" err="1">
                <a:solidFill>
                  <a:srgbClr val="3C3F4D"/>
                </a:solidFill>
                <a:latin typeface="Roboto Light" panose="02000000000000000000" pitchFamily="2" charset="0"/>
                <a:ea typeface="Roboto Light" panose="02000000000000000000" pitchFamily="2" charset="0"/>
              </a:rPr>
              <a:t>examples</a:t>
            </a:r>
            <a:r>
              <a:rPr lang="nl-NL" sz="1700" dirty="0">
                <a:solidFill>
                  <a:srgbClr val="3C3F4D"/>
                </a:solidFill>
                <a:latin typeface="Roboto Light" panose="02000000000000000000" pitchFamily="2" charset="0"/>
                <a:ea typeface="Roboto Light" panose="02000000000000000000" pitchFamily="2" charset="0"/>
              </a:rPr>
              <a:t>: </a:t>
            </a:r>
            <a:r>
              <a:rPr lang="nl-NL" sz="1700" dirty="0" err="1">
                <a:solidFill>
                  <a:srgbClr val="3C3F4D"/>
                </a:solidFill>
                <a:latin typeface="Roboto Light" panose="02000000000000000000" pitchFamily="2" charset="0"/>
                <a:ea typeface="Roboto Light" panose="02000000000000000000" pitchFamily="2" charset="0"/>
              </a:rPr>
              <a:t>feelings</a:t>
            </a:r>
            <a:r>
              <a:rPr lang="nl-NL" sz="1700" dirty="0">
                <a:solidFill>
                  <a:srgbClr val="3C3F4D"/>
                </a:solidFill>
                <a:latin typeface="Roboto Light" panose="02000000000000000000" pitchFamily="2" charset="0"/>
                <a:ea typeface="Roboto Light" panose="02000000000000000000" pitchFamily="2" charset="0"/>
              </a:rPr>
              <a:t> of </a:t>
            </a:r>
            <a:r>
              <a:rPr lang="nl-NL" sz="1700" dirty="0" err="1">
                <a:solidFill>
                  <a:srgbClr val="3C3F4D"/>
                </a:solidFill>
                <a:latin typeface="Roboto Light" panose="02000000000000000000" pitchFamily="2" charset="0"/>
                <a:ea typeface="Roboto Light" panose="02000000000000000000" pitchFamily="2" charset="0"/>
              </a:rPr>
              <a:t>joy</a:t>
            </a:r>
            <a:r>
              <a:rPr lang="nl-NL" sz="1700" dirty="0">
                <a:solidFill>
                  <a:srgbClr val="3C3F4D"/>
                </a:solidFill>
                <a:latin typeface="Roboto Light" panose="02000000000000000000" pitchFamily="2" charset="0"/>
                <a:ea typeface="Roboto Light" panose="02000000000000000000" pitchFamily="2" charset="0"/>
              </a:rPr>
              <a:t>, </a:t>
            </a:r>
            <a:r>
              <a:rPr lang="nl-NL" sz="1700" dirty="0" err="1">
                <a:solidFill>
                  <a:srgbClr val="3C3F4D"/>
                </a:solidFill>
                <a:latin typeface="Roboto Light" panose="02000000000000000000" pitchFamily="2" charset="0"/>
                <a:ea typeface="Roboto Light" panose="02000000000000000000" pitchFamily="2" charset="0"/>
              </a:rPr>
              <a:t>pride</a:t>
            </a:r>
            <a:r>
              <a:rPr lang="nl-NL" sz="1700" dirty="0">
                <a:solidFill>
                  <a:srgbClr val="3C3F4D"/>
                </a:solidFill>
                <a:latin typeface="Roboto Light" panose="02000000000000000000" pitchFamily="2" charset="0"/>
                <a:ea typeface="Roboto Light" panose="02000000000000000000" pitchFamily="2" charset="0"/>
              </a:rPr>
              <a:t>, </a:t>
            </a:r>
            <a:r>
              <a:rPr lang="nl-NL" sz="1700" dirty="0" err="1">
                <a:solidFill>
                  <a:srgbClr val="3C3F4D"/>
                </a:solidFill>
                <a:latin typeface="Roboto Light" panose="02000000000000000000" pitchFamily="2" charset="0"/>
                <a:ea typeface="Roboto Light" panose="02000000000000000000" pitchFamily="2" charset="0"/>
              </a:rPr>
              <a:t>curiosity</a:t>
            </a:r>
            <a:r>
              <a:rPr lang="nl-NL" sz="1700" dirty="0">
                <a:solidFill>
                  <a:srgbClr val="3C3F4D"/>
                </a:solidFill>
                <a:latin typeface="Roboto Light" panose="02000000000000000000" pitchFamily="2" charset="0"/>
                <a:ea typeface="Roboto Light" panose="02000000000000000000" pitchFamily="2" charset="0"/>
              </a:rPr>
              <a:t>, </a:t>
            </a:r>
            <a:r>
              <a:rPr lang="nl-NL" sz="1700" dirty="0" err="1">
                <a:solidFill>
                  <a:srgbClr val="3C3F4D"/>
                </a:solidFill>
                <a:latin typeface="Roboto Light" panose="02000000000000000000" pitchFamily="2" charset="0"/>
                <a:ea typeface="Roboto Light" panose="02000000000000000000" pitchFamily="2" charset="0"/>
              </a:rPr>
              <a:t>peacefulness</a:t>
            </a:r>
            <a:r>
              <a:rPr lang="nl-NL" sz="1700" dirty="0">
                <a:solidFill>
                  <a:srgbClr val="3C3F4D"/>
                </a:solidFill>
                <a:latin typeface="Roboto Light" panose="02000000000000000000" pitchFamily="2" charset="0"/>
                <a:ea typeface="Roboto Light" panose="02000000000000000000" pitchFamily="2" charset="0"/>
              </a:rPr>
              <a:t>, energy, </a:t>
            </a:r>
            <a:r>
              <a:rPr lang="nl-NL" sz="1700" dirty="0" err="1">
                <a:solidFill>
                  <a:srgbClr val="3C3F4D"/>
                </a:solidFill>
                <a:latin typeface="Roboto Light" panose="02000000000000000000" pitchFamily="2" charset="0"/>
                <a:ea typeface="Roboto Light" panose="02000000000000000000" pitchFamily="2" charset="0"/>
              </a:rPr>
              <a:t>affection</a:t>
            </a:r>
            <a:r>
              <a:rPr lang="nl-NL" sz="1700" dirty="0">
                <a:solidFill>
                  <a:srgbClr val="3C3F4D"/>
                </a:solidFill>
                <a:latin typeface="Roboto Light" panose="02000000000000000000" pitchFamily="2" charset="0"/>
                <a:ea typeface="Roboto Light" panose="02000000000000000000" pitchFamily="2" charset="0"/>
              </a:rPr>
              <a:t>, </a:t>
            </a:r>
            <a:r>
              <a:rPr lang="nl-NL" sz="1700" dirty="0" err="1">
                <a:solidFill>
                  <a:srgbClr val="3C3F4D"/>
                </a:solidFill>
                <a:latin typeface="Roboto Light" panose="02000000000000000000" pitchFamily="2" charset="0"/>
                <a:ea typeface="Roboto Light" panose="02000000000000000000" pitchFamily="2" charset="0"/>
              </a:rPr>
              <a:t>gratitude</a:t>
            </a:r>
            <a:endParaRPr lang="nl-NL" sz="1700" dirty="0">
              <a:solidFill>
                <a:srgbClr val="3C3F4D"/>
              </a:solidFill>
              <a:latin typeface="Roboto Light" panose="02000000000000000000" pitchFamily="2" charset="0"/>
              <a:ea typeface="Roboto Light" panose="02000000000000000000" pitchFamily="2" charset="0"/>
            </a:endParaRPr>
          </a:p>
          <a:p>
            <a:pPr marL="266700" indent="-266700">
              <a:lnSpc>
                <a:spcPct val="150000"/>
              </a:lnSpc>
              <a:buClr>
                <a:schemeClr val="accent3"/>
              </a:buClr>
              <a:buFont typeface="Wingdings" pitchFamily="2" charset="2"/>
              <a:buChar char="§"/>
            </a:pPr>
            <a:r>
              <a:rPr lang="nl-NL" sz="1700" dirty="0" err="1">
                <a:solidFill>
                  <a:srgbClr val="3C3F4D"/>
                </a:solidFill>
                <a:latin typeface="Roboto Light" panose="02000000000000000000" pitchFamily="2" charset="0"/>
                <a:ea typeface="Roboto Light" panose="02000000000000000000" pitchFamily="2" charset="0"/>
              </a:rPr>
              <a:t>signal</a:t>
            </a:r>
            <a:r>
              <a:rPr lang="nl-NL" sz="1700" dirty="0">
                <a:solidFill>
                  <a:srgbClr val="3C3F4D"/>
                </a:solidFill>
                <a:latin typeface="Roboto Light" panose="02000000000000000000" pitchFamily="2" charset="0"/>
                <a:ea typeface="Roboto Light" panose="02000000000000000000" pitchFamily="2" charset="0"/>
              </a:rPr>
              <a:t> </a:t>
            </a:r>
            <a:r>
              <a:rPr lang="nl-NL" sz="1700" dirty="0" err="1">
                <a:solidFill>
                  <a:srgbClr val="3C3F4D"/>
                </a:solidFill>
                <a:latin typeface="Roboto Light" panose="02000000000000000000" pitchFamily="2" charset="0"/>
                <a:ea typeface="Roboto Light" panose="02000000000000000000" pitchFamily="2" charset="0"/>
              </a:rPr>
              <a:t>optimal</a:t>
            </a:r>
            <a:r>
              <a:rPr lang="nl-NL" sz="1700" dirty="0">
                <a:solidFill>
                  <a:srgbClr val="3C3F4D"/>
                </a:solidFill>
                <a:latin typeface="Roboto Light" panose="02000000000000000000" pitchFamily="2" charset="0"/>
                <a:ea typeface="Roboto Light" panose="02000000000000000000" pitchFamily="2" charset="0"/>
              </a:rPr>
              <a:t> </a:t>
            </a:r>
            <a:r>
              <a:rPr lang="nl-NL" sz="1700" dirty="0" err="1">
                <a:solidFill>
                  <a:srgbClr val="3C3F4D"/>
                </a:solidFill>
                <a:latin typeface="Roboto Light" panose="02000000000000000000" pitchFamily="2" charset="0"/>
                <a:ea typeface="Roboto Light" panose="02000000000000000000" pitchFamily="2" charset="0"/>
              </a:rPr>
              <a:t>functioning</a:t>
            </a:r>
            <a:r>
              <a:rPr lang="nl-NL" sz="1700" dirty="0">
                <a:solidFill>
                  <a:srgbClr val="3C3F4D"/>
                </a:solidFill>
                <a:latin typeface="Roboto Light" panose="02000000000000000000" pitchFamily="2" charset="0"/>
                <a:ea typeface="Roboto Light" panose="02000000000000000000" pitchFamily="2" charset="0"/>
              </a:rPr>
              <a:t> </a:t>
            </a:r>
          </a:p>
          <a:p>
            <a:pPr marL="266700" indent="-266700">
              <a:lnSpc>
                <a:spcPct val="150000"/>
              </a:lnSpc>
              <a:buClr>
                <a:schemeClr val="accent3"/>
              </a:buClr>
              <a:buFont typeface="Wingdings" pitchFamily="2" charset="2"/>
              <a:buChar char="§"/>
            </a:pPr>
            <a:r>
              <a:rPr lang="nl-NL" sz="1700" dirty="0">
                <a:solidFill>
                  <a:srgbClr val="3C3F4D"/>
                </a:solidFill>
                <a:latin typeface="Roboto Light" panose="02000000000000000000" pitchFamily="2" charset="0"/>
                <a:ea typeface="Roboto Light" panose="02000000000000000000" pitchFamily="2" charset="0"/>
              </a:rPr>
              <a:t>happy </a:t>
            </a:r>
            <a:r>
              <a:rPr lang="nl-NL" sz="1700" dirty="0" err="1">
                <a:solidFill>
                  <a:srgbClr val="3C3F4D"/>
                </a:solidFill>
                <a:latin typeface="Roboto Light" panose="02000000000000000000" pitchFamily="2" charset="0"/>
                <a:ea typeface="Roboto Light" panose="02000000000000000000" pitchFamily="2" charset="0"/>
              </a:rPr>
              <a:t>people</a:t>
            </a:r>
            <a:r>
              <a:rPr lang="nl-NL" sz="1700" dirty="0">
                <a:solidFill>
                  <a:srgbClr val="3C3F4D"/>
                </a:solidFill>
                <a:latin typeface="Roboto Light" panose="02000000000000000000" pitchFamily="2" charset="0"/>
                <a:ea typeface="Roboto Light" panose="02000000000000000000" pitchFamily="2" charset="0"/>
              </a:rPr>
              <a:t> </a:t>
            </a:r>
            <a:r>
              <a:rPr lang="nl-NL" sz="1700" dirty="0" err="1">
                <a:solidFill>
                  <a:srgbClr val="3C3F4D"/>
                </a:solidFill>
                <a:latin typeface="Roboto Light" panose="02000000000000000000" pitchFamily="2" charset="0"/>
                <a:ea typeface="Roboto Light" panose="02000000000000000000" pitchFamily="2" charset="0"/>
              </a:rPr>
              <a:t>experience</a:t>
            </a:r>
            <a:r>
              <a:rPr lang="nl-NL" sz="1700" dirty="0">
                <a:solidFill>
                  <a:srgbClr val="3C3F4D"/>
                </a:solidFill>
                <a:latin typeface="Roboto Light" panose="02000000000000000000" pitchFamily="2" charset="0"/>
                <a:ea typeface="Roboto Light" panose="02000000000000000000" pitchFamily="2" charset="0"/>
              </a:rPr>
              <a:t> </a:t>
            </a:r>
            <a:r>
              <a:rPr lang="nl-NL" sz="1700" dirty="0" err="1">
                <a:solidFill>
                  <a:srgbClr val="3C3F4D"/>
                </a:solidFill>
                <a:latin typeface="Roboto Light" panose="02000000000000000000" pitchFamily="2" charset="0"/>
                <a:ea typeface="Roboto Light" panose="02000000000000000000" pitchFamily="2" charset="0"/>
              </a:rPr>
              <a:t>positive</a:t>
            </a:r>
            <a:r>
              <a:rPr lang="nl-NL" sz="1700" dirty="0">
                <a:solidFill>
                  <a:srgbClr val="3C3F4D"/>
                </a:solidFill>
                <a:latin typeface="Roboto Light" panose="02000000000000000000" pitchFamily="2" charset="0"/>
                <a:ea typeface="Roboto Light" panose="02000000000000000000" pitchFamily="2" charset="0"/>
              </a:rPr>
              <a:t> </a:t>
            </a:r>
            <a:r>
              <a:rPr lang="nl-NL" sz="1700" dirty="0" err="1">
                <a:solidFill>
                  <a:srgbClr val="3C3F4D"/>
                </a:solidFill>
                <a:latin typeface="Roboto Light" panose="02000000000000000000" pitchFamily="2" charset="0"/>
                <a:ea typeface="Roboto Light" panose="02000000000000000000" pitchFamily="2" charset="0"/>
              </a:rPr>
              <a:t>emotions</a:t>
            </a:r>
            <a:r>
              <a:rPr lang="nl-NL" sz="1700" dirty="0">
                <a:solidFill>
                  <a:srgbClr val="3C3F4D"/>
                </a:solidFill>
                <a:latin typeface="Roboto Light" panose="02000000000000000000" pitchFamily="2" charset="0"/>
                <a:ea typeface="Roboto Light" panose="02000000000000000000" pitchFamily="2" charset="0"/>
              </a:rPr>
              <a:t> </a:t>
            </a:r>
            <a:br>
              <a:rPr lang="nl-NL" sz="1700" dirty="0">
                <a:solidFill>
                  <a:srgbClr val="3C3F4D"/>
                </a:solidFill>
                <a:latin typeface="Roboto Light" panose="02000000000000000000" pitchFamily="2" charset="0"/>
                <a:ea typeface="Roboto Light" panose="02000000000000000000" pitchFamily="2" charset="0"/>
              </a:rPr>
            </a:br>
            <a:r>
              <a:rPr lang="nl-NL" sz="1700" dirty="0">
                <a:solidFill>
                  <a:srgbClr val="3C3F4D"/>
                </a:solidFill>
                <a:latin typeface="Roboto Light" panose="02000000000000000000" pitchFamily="2" charset="0"/>
                <a:ea typeface="Roboto Light" panose="02000000000000000000" pitchFamily="2" charset="0"/>
              </a:rPr>
              <a:t>more </a:t>
            </a:r>
            <a:r>
              <a:rPr lang="nl-NL" sz="1700" dirty="0" err="1">
                <a:solidFill>
                  <a:srgbClr val="3C3F4D"/>
                </a:solidFill>
                <a:latin typeface="Roboto Light" panose="02000000000000000000" pitchFamily="2" charset="0"/>
                <a:ea typeface="Roboto Light" panose="02000000000000000000" pitchFamily="2" charset="0"/>
              </a:rPr>
              <a:t>frequently</a:t>
            </a:r>
            <a:r>
              <a:rPr lang="nl-NL" sz="1700" dirty="0">
                <a:solidFill>
                  <a:srgbClr val="3C3F4D"/>
                </a:solidFill>
                <a:latin typeface="Roboto Light" panose="02000000000000000000" pitchFamily="2" charset="0"/>
                <a:ea typeface="Roboto Light" panose="02000000000000000000" pitchFamily="2" charset="0"/>
              </a:rPr>
              <a:t> </a:t>
            </a:r>
            <a:r>
              <a:rPr lang="nl-NL" sz="1700" dirty="0" err="1">
                <a:solidFill>
                  <a:srgbClr val="3C3F4D"/>
                </a:solidFill>
                <a:latin typeface="Roboto Light" panose="02000000000000000000" pitchFamily="2" charset="0"/>
                <a:ea typeface="Roboto Light" panose="02000000000000000000" pitchFamily="2" charset="0"/>
              </a:rPr>
              <a:t>than</a:t>
            </a:r>
            <a:r>
              <a:rPr lang="nl-NL" sz="1700" dirty="0">
                <a:solidFill>
                  <a:srgbClr val="3C3F4D"/>
                </a:solidFill>
                <a:latin typeface="Roboto Light" panose="02000000000000000000" pitchFamily="2" charset="0"/>
                <a:ea typeface="Roboto Light" panose="02000000000000000000" pitchFamily="2" charset="0"/>
              </a:rPr>
              <a:t> </a:t>
            </a:r>
            <a:r>
              <a:rPr lang="nl-NL" sz="1700" dirty="0" err="1">
                <a:solidFill>
                  <a:srgbClr val="3C3F4D"/>
                </a:solidFill>
                <a:latin typeface="Roboto Light" panose="02000000000000000000" pitchFamily="2" charset="0"/>
                <a:ea typeface="Roboto Light" panose="02000000000000000000" pitchFamily="2" charset="0"/>
              </a:rPr>
              <a:t>less</a:t>
            </a:r>
            <a:r>
              <a:rPr lang="nl-NL" sz="1700" dirty="0">
                <a:solidFill>
                  <a:srgbClr val="3C3F4D"/>
                </a:solidFill>
                <a:latin typeface="Roboto Light" panose="02000000000000000000" pitchFamily="2" charset="0"/>
                <a:ea typeface="Roboto Light" panose="02000000000000000000" pitchFamily="2" charset="0"/>
              </a:rPr>
              <a:t> happy </a:t>
            </a:r>
            <a:r>
              <a:rPr lang="nl-NL" sz="1700" dirty="0" err="1">
                <a:solidFill>
                  <a:srgbClr val="3C3F4D"/>
                </a:solidFill>
                <a:latin typeface="Roboto Light" panose="02000000000000000000" pitchFamily="2" charset="0"/>
                <a:ea typeface="Roboto Light" panose="02000000000000000000" pitchFamily="2" charset="0"/>
              </a:rPr>
              <a:t>people</a:t>
            </a:r>
            <a:endParaRPr lang="nl-NL" sz="1700" dirty="0">
              <a:solidFill>
                <a:srgbClr val="3C3F4D"/>
              </a:solidFill>
              <a:latin typeface="Roboto Light" panose="02000000000000000000" pitchFamily="2" charset="0"/>
              <a:ea typeface="Roboto Light" panose="02000000000000000000" pitchFamily="2" charset="0"/>
            </a:endParaRPr>
          </a:p>
          <a:p>
            <a:pPr marL="266700" indent="-266700">
              <a:lnSpc>
                <a:spcPct val="150000"/>
              </a:lnSpc>
              <a:buClr>
                <a:schemeClr val="accent3"/>
              </a:buClr>
              <a:buFont typeface="Wingdings" pitchFamily="2" charset="2"/>
              <a:buChar char="§"/>
            </a:pPr>
            <a:r>
              <a:rPr lang="nl-NL" sz="1700" dirty="0" err="1">
                <a:solidFill>
                  <a:srgbClr val="3C3F4D"/>
                </a:solidFill>
                <a:latin typeface="Roboto Light" panose="02000000000000000000" pitchFamily="2" charset="0"/>
                <a:ea typeface="Roboto Light" panose="02000000000000000000" pitchFamily="2" charset="0"/>
              </a:rPr>
              <a:t>depressed</a:t>
            </a:r>
            <a:r>
              <a:rPr lang="nl-NL" sz="1700" dirty="0">
                <a:solidFill>
                  <a:srgbClr val="3C3F4D"/>
                </a:solidFill>
                <a:latin typeface="Roboto Light" panose="02000000000000000000" pitchFamily="2" charset="0"/>
                <a:ea typeface="Roboto Light" panose="02000000000000000000" pitchFamily="2" charset="0"/>
              </a:rPr>
              <a:t> </a:t>
            </a:r>
            <a:r>
              <a:rPr lang="nl-NL" sz="1700" dirty="0" err="1">
                <a:solidFill>
                  <a:srgbClr val="3C3F4D"/>
                </a:solidFill>
                <a:latin typeface="Roboto Light" panose="02000000000000000000" pitchFamily="2" charset="0"/>
                <a:ea typeface="Roboto Light" panose="02000000000000000000" pitchFamily="2" charset="0"/>
              </a:rPr>
              <a:t>people</a:t>
            </a:r>
            <a:r>
              <a:rPr lang="nl-NL" sz="1700" dirty="0">
                <a:solidFill>
                  <a:srgbClr val="3C3F4D"/>
                </a:solidFill>
                <a:latin typeface="Roboto Light" panose="02000000000000000000" pitchFamily="2" charset="0"/>
                <a:ea typeface="Roboto Light" panose="02000000000000000000" pitchFamily="2" charset="0"/>
              </a:rPr>
              <a:t> </a:t>
            </a:r>
            <a:r>
              <a:rPr lang="nl-NL" sz="1700" dirty="0" err="1">
                <a:solidFill>
                  <a:srgbClr val="3C3F4D"/>
                </a:solidFill>
                <a:latin typeface="Roboto Light" panose="02000000000000000000" pitchFamily="2" charset="0"/>
                <a:ea typeface="Roboto Light" panose="02000000000000000000" pitchFamily="2" charset="0"/>
              </a:rPr>
              <a:t>experience</a:t>
            </a:r>
            <a:r>
              <a:rPr lang="nl-NL" sz="1700" dirty="0">
                <a:solidFill>
                  <a:srgbClr val="3C3F4D"/>
                </a:solidFill>
                <a:latin typeface="Roboto Light" panose="02000000000000000000" pitchFamily="2" charset="0"/>
                <a:ea typeface="Roboto Light" panose="02000000000000000000" pitchFamily="2" charset="0"/>
              </a:rPr>
              <a:t> a </a:t>
            </a:r>
            <a:r>
              <a:rPr lang="nl-NL" sz="1700" dirty="0" err="1">
                <a:solidFill>
                  <a:srgbClr val="3C3F4D"/>
                </a:solidFill>
                <a:latin typeface="Roboto Light" panose="02000000000000000000" pitchFamily="2" charset="0"/>
                <a:ea typeface="Roboto Light" panose="02000000000000000000" pitchFamily="2" charset="0"/>
              </a:rPr>
              <a:t>lack</a:t>
            </a:r>
            <a:r>
              <a:rPr lang="nl-NL" sz="1700" dirty="0">
                <a:solidFill>
                  <a:srgbClr val="3C3F4D"/>
                </a:solidFill>
                <a:latin typeface="Roboto Light" panose="02000000000000000000" pitchFamily="2" charset="0"/>
                <a:ea typeface="Roboto Light" panose="02000000000000000000" pitchFamily="2" charset="0"/>
              </a:rPr>
              <a:t> of </a:t>
            </a:r>
            <a:r>
              <a:rPr lang="nl-NL" sz="1700" dirty="0" err="1">
                <a:solidFill>
                  <a:srgbClr val="3C3F4D"/>
                </a:solidFill>
                <a:latin typeface="Roboto Light" panose="02000000000000000000" pitchFamily="2" charset="0"/>
                <a:ea typeface="Roboto Light" panose="02000000000000000000" pitchFamily="2" charset="0"/>
              </a:rPr>
              <a:t>joy</a:t>
            </a:r>
            <a:r>
              <a:rPr lang="nl-NL" sz="1700" dirty="0">
                <a:solidFill>
                  <a:srgbClr val="3C3F4D"/>
                </a:solidFill>
                <a:latin typeface="Roboto Light" panose="02000000000000000000" pitchFamily="2" charset="0"/>
                <a:ea typeface="Roboto Light" panose="02000000000000000000" pitchFamily="2" charset="0"/>
              </a:rPr>
              <a:t>, </a:t>
            </a:r>
            <a:br>
              <a:rPr lang="nl-NL" sz="1700" dirty="0">
                <a:solidFill>
                  <a:srgbClr val="3C3F4D"/>
                </a:solidFill>
                <a:latin typeface="Roboto Light" panose="02000000000000000000" pitchFamily="2" charset="0"/>
                <a:ea typeface="Roboto Light" panose="02000000000000000000" pitchFamily="2" charset="0"/>
              </a:rPr>
            </a:br>
            <a:r>
              <a:rPr lang="nl-NL" sz="1700" dirty="0" err="1">
                <a:solidFill>
                  <a:srgbClr val="3C3F4D"/>
                </a:solidFill>
                <a:latin typeface="Roboto Light" panose="02000000000000000000" pitchFamily="2" charset="0"/>
                <a:ea typeface="Roboto Light" panose="02000000000000000000" pitchFamily="2" charset="0"/>
              </a:rPr>
              <a:t>curiosity</a:t>
            </a:r>
            <a:r>
              <a:rPr lang="nl-NL" sz="1700" dirty="0">
                <a:solidFill>
                  <a:srgbClr val="3C3F4D"/>
                </a:solidFill>
                <a:latin typeface="Roboto Light" panose="02000000000000000000" pitchFamily="2" charset="0"/>
                <a:ea typeface="Roboto Light" panose="02000000000000000000" pitchFamily="2" charset="0"/>
              </a:rPr>
              <a:t>, </a:t>
            </a:r>
            <a:r>
              <a:rPr lang="nl-NL" sz="1700" dirty="0" err="1">
                <a:solidFill>
                  <a:srgbClr val="3C3F4D"/>
                </a:solidFill>
                <a:latin typeface="Roboto Light" panose="02000000000000000000" pitchFamily="2" charset="0"/>
                <a:ea typeface="Roboto Light" panose="02000000000000000000" pitchFamily="2" charset="0"/>
              </a:rPr>
              <a:t>contentment</a:t>
            </a:r>
            <a:r>
              <a:rPr lang="nl-NL" sz="1700" dirty="0">
                <a:solidFill>
                  <a:srgbClr val="3C3F4D"/>
                </a:solidFill>
                <a:latin typeface="Roboto Light" panose="02000000000000000000" pitchFamily="2" charset="0"/>
                <a:ea typeface="Roboto Light" panose="02000000000000000000" pitchFamily="2" charset="0"/>
              </a:rPr>
              <a:t>, </a:t>
            </a:r>
            <a:r>
              <a:rPr lang="nl-NL" sz="1700" dirty="0" err="1">
                <a:solidFill>
                  <a:srgbClr val="3C3F4D"/>
                </a:solidFill>
                <a:latin typeface="Roboto Light" panose="02000000000000000000" pitchFamily="2" charset="0"/>
                <a:ea typeface="Roboto Light" panose="02000000000000000000" pitchFamily="2" charset="0"/>
              </a:rPr>
              <a:t>enthusiasm</a:t>
            </a:r>
            <a:endParaRPr lang="nl-NL" sz="1700" dirty="0">
              <a:solidFill>
                <a:srgbClr val="3C3F4D"/>
              </a:solidFill>
              <a:latin typeface="Roboto Light" panose="02000000000000000000" pitchFamily="2" charset="0"/>
              <a:ea typeface="Roboto Light" panose="02000000000000000000" pitchFamily="2" charset="0"/>
            </a:endParaRPr>
          </a:p>
          <a:p>
            <a:pPr>
              <a:lnSpc>
                <a:spcPct val="150000"/>
              </a:lnSpc>
              <a:buClr>
                <a:srgbClr val="3C3F4D"/>
              </a:buClr>
            </a:pPr>
            <a:endParaRPr lang="en-US" sz="2000" dirty="0">
              <a:solidFill>
                <a:schemeClr val="accent3"/>
              </a:solidFill>
              <a:latin typeface="Roboto Light"/>
              <a:cs typeface="Roboto Light"/>
            </a:endParaRPr>
          </a:p>
        </p:txBody>
      </p:sp>
      <p:pic>
        <p:nvPicPr>
          <p:cNvPr id="6" name="Picture Placeholder 6">
            <a:extLst>
              <a:ext uri="{FF2B5EF4-FFF2-40B4-BE49-F238E27FC236}">
                <a16:creationId xmlns:a16="http://schemas.microsoft.com/office/drawing/2014/main" id="{6B903237-FA12-F149-82E6-BDA424E81EA6}"/>
              </a:ext>
            </a:extLst>
          </p:cNvPr>
          <p:cNvPicPr>
            <a:picLocks noChangeAspect="1"/>
          </p:cNvPicPr>
          <p:nvPr/>
        </p:nvPicPr>
        <p:blipFill rotWithShape="1">
          <a:blip r:embed="rId3">
            <a:extLst>
              <a:ext uri="{28A0092B-C50C-407E-A947-70E740481C1C}">
                <a14:useLocalDpi xmlns:a14="http://schemas.microsoft.com/office/drawing/2010/main" val="0"/>
              </a:ext>
            </a:extLst>
          </a:blip>
          <a:srcRect l="12444" r="45038"/>
          <a:stretch/>
        </p:blipFill>
        <p:spPr>
          <a:xfrm>
            <a:off x="6019800" y="-30201"/>
            <a:ext cx="3200400" cy="5268951"/>
          </a:xfrm>
          <a:prstGeom prst="rect">
            <a:avLst/>
          </a:prstGeom>
        </p:spPr>
      </p:pic>
    </p:spTree>
    <p:extLst>
      <p:ext uri="{BB962C8B-B14F-4D97-AF65-F5344CB8AC3E}">
        <p14:creationId xmlns:p14="http://schemas.microsoft.com/office/powerpoint/2010/main" val="2604318429"/>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1 – Introducing Emotions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Positive emotions ≠ negative emotions</a:t>
            </a:r>
          </a:p>
        </p:txBody>
      </p:sp>
      <p:sp>
        <p:nvSpPr>
          <p:cNvPr id="4" name="Rectangle 3"/>
          <p:cNvSpPr/>
          <p:nvPr/>
        </p:nvSpPr>
        <p:spPr>
          <a:xfrm>
            <a:off x="914400" y="1809750"/>
            <a:ext cx="6858000" cy="3040961"/>
          </a:xfrm>
          <a:prstGeom prst="rect">
            <a:avLst/>
          </a:prstGeom>
        </p:spPr>
        <p:txBody>
          <a:bodyPr wrap="square">
            <a:spAutoFit/>
          </a:bodyPr>
          <a:lstStyle/>
          <a:p>
            <a:pPr marL="342900" indent="-342900">
              <a:lnSpc>
                <a:spcPct val="150000"/>
              </a:lnSpc>
              <a:buClr>
                <a:srgbClr val="3C3F4D"/>
              </a:buClr>
              <a:buFont typeface="Wingdings" pitchFamily="2" charset="2"/>
              <a:buChar char="§"/>
            </a:pPr>
            <a:r>
              <a:rPr lang="en-JM" sz="2200" dirty="0">
                <a:solidFill>
                  <a:schemeClr val="accent3"/>
                </a:solidFill>
                <a:latin typeface="Roboto Light"/>
                <a:ea typeface="Roboto Light"/>
                <a:cs typeface="Roboto Light"/>
              </a:rPr>
              <a:t>positive and negative emotions serve a different function</a:t>
            </a:r>
          </a:p>
          <a:p>
            <a:pPr marL="342900" indent="-342900">
              <a:lnSpc>
                <a:spcPct val="150000"/>
              </a:lnSpc>
              <a:buClr>
                <a:srgbClr val="3C3F4D"/>
              </a:buClr>
              <a:buFont typeface="Wingdings" pitchFamily="2" charset="2"/>
              <a:buChar char="§"/>
            </a:pPr>
            <a:r>
              <a:rPr lang="en-JM" sz="2200" dirty="0">
                <a:solidFill>
                  <a:schemeClr val="accent3"/>
                </a:solidFill>
                <a:latin typeface="Roboto Light"/>
                <a:ea typeface="Roboto Light"/>
                <a:cs typeface="Roboto Light"/>
              </a:rPr>
              <a:t>the experience of positive emotions does not automatically imply the absence of negative emotions or vice versa</a:t>
            </a:r>
          </a:p>
          <a:p>
            <a:pPr>
              <a:lnSpc>
                <a:spcPct val="150000"/>
              </a:lnSpc>
              <a:buClr>
                <a:srgbClr val="3C3F4D"/>
              </a:buClr>
            </a:pPr>
            <a:endParaRPr lang="en-US" sz="2000" dirty="0">
              <a:solidFill>
                <a:schemeClr val="accent3"/>
              </a:solidFill>
              <a:latin typeface="Roboto Light"/>
              <a:cs typeface="Roboto Light"/>
            </a:endParaRPr>
          </a:p>
        </p:txBody>
      </p:sp>
    </p:spTree>
    <p:extLst>
      <p:ext uri="{BB962C8B-B14F-4D97-AF65-F5344CB8AC3E}">
        <p14:creationId xmlns:p14="http://schemas.microsoft.com/office/powerpoint/2010/main" val="1879534016"/>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1 – Introducing Emotions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Fredrickson, </a:t>
            </a:r>
            <a:r>
              <a:rPr lang="en-US" spc="0" dirty="0" err="1">
                <a:solidFill>
                  <a:schemeClr val="accent3"/>
                </a:solidFill>
                <a:latin typeface="Roboto Slab" pitchFamily="2" charset="0"/>
                <a:ea typeface="Roboto Slab" pitchFamily="2" charset="0"/>
              </a:rPr>
              <a:t>Tugade</a:t>
            </a:r>
            <a:r>
              <a:rPr lang="en-US" spc="0" dirty="0">
                <a:solidFill>
                  <a:schemeClr val="accent3"/>
                </a:solidFill>
                <a:latin typeface="Roboto Slab" pitchFamily="2" charset="0"/>
                <a:ea typeface="Roboto Slab" pitchFamily="2" charset="0"/>
              </a:rPr>
              <a:t>, Waugh &amp; Larkin (2003)</a:t>
            </a:r>
          </a:p>
        </p:txBody>
      </p:sp>
      <p:sp>
        <p:nvSpPr>
          <p:cNvPr id="4" name="Rectangle 3"/>
          <p:cNvSpPr/>
          <p:nvPr/>
        </p:nvSpPr>
        <p:spPr>
          <a:xfrm>
            <a:off x="990600" y="2038350"/>
            <a:ext cx="6400800" cy="1886799"/>
          </a:xfrm>
          <a:prstGeom prst="rect">
            <a:avLst/>
          </a:prstGeom>
        </p:spPr>
        <p:txBody>
          <a:bodyPr wrap="square">
            <a:spAutoFit/>
          </a:bodyPr>
          <a:lstStyle/>
          <a:p>
            <a:pPr>
              <a:lnSpc>
                <a:spcPct val="150000"/>
              </a:lnSpc>
              <a:buClr>
                <a:srgbClr val="3C3F4D"/>
              </a:buClr>
            </a:pPr>
            <a:r>
              <a:rPr lang="en-JM" sz="2000" dirty="0">
                <a:solidFill>
                  <a:schemeClr val="accent3"/>
                </a:solidFill>
                <a:latin typeface="Roboto Medium" panose="02000000000000000000" pitchFamily="2" charset="0"/>
                <a:ea typeface="Roboto Medium" panose="02000000000000000000" pitchFamily="2" charset="0"/>
                <a:cs typeface="Roboto Light"/>
              </a:rPr>
              <a:t>context: </a:t>
            </a:r>
            <a:r>
              <a:rPr lang="en-JM" sz="2000" dirty="0">
                <a:solidFill>
                  <a:schemeClr val="accent3"/>
                </a:solidFill>
                <a:latin typeface="Roboto Light" panose="02000000000000000000" pitchFamily="2" charset="0"/>
                <a:ea typeface="Roboto Light" panose="02000000000000000000" pitchFamily="2" charset="0"/>
                <a:cs typeface="Roboto Light"/>
              </a:rPr>
              <a:t>9/11 attacks</a:t>
            </a:r>
          </a:p>
          <a:p>
            <a:pPr>
              <a:lnSpc>
                <a:spcPct val="150000"/>
              </a:lnSpc>
              <a:buClr>
                <a:srgbClr val="3C3F4D"/>
              </a:buClr>
            </a:pPr>
            <a:r>
              <a:rPr lang="en-JM" sz="2000" dirty="0">
                <a:solidFill>
                  <a:schemeClr val="accent3"/>
                </a:solidFill>
                <a:latin typeface="Roboto Medium" panose="02000000000000000000" pitchFamily="2" charset="0"/>
                <a:ea typeface="Roboto Medium" panose="02000000000000000000" pitchFamily="2" charset="0"/>
                <a:cs typeface="Roboto Light"/>
              </a:rPr>
              <a:t>pre-crisis measure: </a:t>
            </a:r>
            <a:r>
              <a:rPr lang="en-JM" sz="2000" dirty="0">
                <a:solidFill>
                  <a:schemeClr val="accent3"/>
                </a:solidFill>
                <a:latin typeface="Roboto Light"/>
                <a:ea typeface="Roboto Light"/>
                <a:cs typeface="Roboto Light"/>
              </a:rPr>
              <a:t>trait resilience</a:t>
            </a:r>
          </a:p>
          <a:p>
            <a:pPr>
              <a:lnSpc>
                <a:spcPct val="150000"/>
              </a:lnSpc>
              <a:buClr>
                <a:srgbClr val="3C3F4D"/>
              </a:buClr>
            </a:pPr>
            <a:r>
              <a:rPr lang="en-JM" sz="2000" dirty="0">
                <a:solidFill>
                  <a:schemeClr val="accent3"/>
                </a:solidFill>
                <a:latin typeface="Roboto Medium" panose="02000000000000000000" pitchFamily="2" charset="0"/>
                <a:ea typeface="Roboto Medium" panose="02000000000000000000" pitchFamily="2" charset="0"/>
                <a:cs typeface="Roboto Light"/>
              </a:rPr>
              <a:t>post-crisis</a:t>
            </a:r>
            <a:r>
              <a:rPr lang="en-JM" sz="2000" dirty="0">
                <a:solidFill>
                  <a:schemeClr val="accent3"/>
                </a:solidFill>
                <a:latin typeface="Roboto Light"/>
                <a:ea typeface="Roboto Light"/>
                <a:cs typeface="Roboto Light"/>
              </a:rPr>
              <a:t> </a:t>
            </a:r>
            <a:r>
              <a:rPr lang="en-JM" sz="2000" dirty="0">
                <a:solidFill>
                  <a:schemeClr val="accent3"/>
                </a:solidFill>
                <a:latin typeface="Roboto Medium" panose="02000000000000000000" pitchFamily="2" charset="0"/>
                <a:ea typeface="Roboto Medium" panose="02000000000000000000" pitchFamily="2" charset="0"/>
                <a:cs typeface="Roboto Light"/>
              </a:rPr>
              <a:t>measures: </a:t>
            </a:r>
            <a:r>
              <a:rPr lang="en-JM" sz="2000" dirty="0">
                <a:solidFill>
                  <a:schemeClr val="accent3"/>
                </a:solidFill>
                <a:latin typeface="Roboto Light"/>
                <a:ea typeface="Roboto Light"/>
                <a:cs typeface="Roboto Light"/>
              </a:rPr>
              <a:t>positive and negative emotions, depressive symptoms</a:t>
            </a:r>
          </a:p>
        </p:txBody>
      </p:sp>
    </p:spTree>
    <p:extLst>
      <p:ext uri="{BB962C8B-B14F-4D97-AF65-F5344CB8AC3E}">
        <p14:creationId xmlns:p14="http://schemas.microsoft.com/office/powerpoint/2010/main" val="3160745023"/>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1 – Introducing Emotions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Fredrickson, </a:t>
            </a:r>
            <a:r>
              <a:rPr lang="en-US" spc="0" dirty="0" err="1">
                <a:solidFill>
                  <a:schemeClr val="accent3"/>
                </a:solidFill>
                <a:latin typeface="Roboto Slab" pitchFamily="2" charset="0"/>
                <a:ea typeface="Roboto Slab" pitchFamily="2" charset="0"/>
              </a:rPr>
              <a:t>Tugade</a:t>
            </a:r>
            <a:r>
              <a:rPr lang="en-US" spc="0" dirty="0">
                <a:solidFill>
                  <a:schemeClr val="accent3"/>
                </a:solidFill>
                <a:latin typeface="Roboto Slab" pitchFamily="2" charset="0"/>
                <a:ea typeface="Roboto Slab" pitchFamily="2" charset="0"/>
              </a:rPr>
              <a:t>, Waugh &amp; Larkin (2003)</a:t>
            </a:r>
          </a:p>
        </p:txBody>
      </p:sp>
      <p:sp>
        <p:nvSpPr>
          <p:cNvPr id="4" name="Rectangle 3"/>
          <p:cNvSpPr/>
          <p:nvPr/>
        </p:nvSpPr>
        <p:spPr>
          <a:xfrm>
            <a:off x="922506" y="1657350"/>
            <a:ext cx="6164094" cy="3924151"/>
          </a:xfrm>
          <a:prstGeom prst="rect">
            <a:avLst/>
          </a:prstGeom>
        </p:spPr>
        <p:txBody>
          <a:bodyPr wrap="square">
            <a:spAutoFit/>
          </a:bodyPr>
          <a:lstStyle/>
          <a:p>
            <a:pPr>
              <a:lnSpc>
                <a:spcPct val="150000"/>
              </a:lnSpc>
              <a:buClr>
                <a:srgbClr val="3C3F4D"/>
              </a:buClr>
            </a:pPr>
            <a:r>
              <a:rPr lang="en-JM" dirty="0">
                <a:solidFill>
                  <a:schemeClr val="accent3"/>
                </a:solidFill>
                <a:latin typeface="Roboto Medium" panose="02000000000000000000" pitchFamily="2" charset="0"/>
                <a:ea typeface="Roboto Medium" panose="02000000000000000000" pitchFamily="2" charset="0"/>
                <a:cs typeface="Roboto Light"/>
              </a:rPr>
              <a:t>all participants</a:t>
            </a:r>
            <a:r>
              <a:rPr lang="en-JM" dirty="0">
                <a:solidFill>
                  <a:schemeClr val="accent3"/>
                </a:solidFill>
                <a:latin typeface="Roboto Light"/>
                <a:ea typeface="Roboto Light"/>
                <a:cs typeface="Roboto Light"/>
              </a:rPr>
              <a:t>: comparable anger, fear, and sadness following the 9/11 attacks</a:t>
            </a:r>
          </a:p>
          <a:p>
            <a:pPr>
              <a:lnSpc>
                <a:spcPct val="150000"/>
              </a:lnSpc>
              <a:buClr>
                <a:srgbClr val="3C3F4D"/>
              </a:buClr>
            </a:pPr>
            <a:endParaRPr lang="en-JM" dirty="0">
              <a:solidFill>
                <a:schemeClr val="accent3"/>
              </a:solidFill>
              <a:latin typeface="Roboto Light"/>
              <a:ea typeface="Roboto Light"/>
              <a:cs typeface="Roboto Light"/>
            </a:endParaRPr>
          </a:p>
          <a:p>
            <a:pPr>
              <a:lnSpc>
                <a:spcPct val="150000"/>
              </a:lnSpc>
              <a:buClr>
                <a:srgbClr val="3C3F4D"/>
              </a:buClr>
            </a:pPr>
            <a:r>
              <a:rPr lang="en-JM" dirty="0">
                <a:solidFill>
                  <a:schemeClr val="accent3"/>
                </a:solidFill>
                <a:latin typeface="Roboto Medium" panose="02000000000000000000" pitchFamily="2" charset="0"/>
                <a:ea typeface="Roboto Medium" panose="02000000000000000000" pitchFamily="2" charset="0"/>
                <a:cs typeface="Roboto Light"/>
              </a:rPr>
              <a:t>resilient personalities</a:t>
            </a:r>
            <a:r>
              <a:rPr lang="en-JM" dirty="0">
                <a:solidFill>
                  <a:schemeClr val="accent3"/>
                </a:solidFill>
                <a:latin typeface="Roboto Light"/>
                <a:ea typeface="Roboto Light"/>
                <a:cs typeface="Roboto Light"/>
              </a:rPr>
              <a:t>: </a:t>
            </a:r>
          </a:p>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less depressive symptoms</a:t>
            </a:r>
          </a:p>
          <a:p>
            <a:pPr marL="342900" indent="-342900">
              <a:lnSpc>
                <a:spcPct val="150000"/>
              </a:lnSpc>
              <a:buClr>
                <a:srgbClr val="3C3F4D"/>
              </a:buClr>
              <a:buFont typeface="Wingdings" pitchFamily="2" charset="2"/>
              <a:buChar char="§"/>
            </a:pPr>
            <a:r>
              <a:rPr lang="en-JM" dirty="0">
                <a:solidFill>
                  <a:schemeClr val="accent3"/>
                </a:solidFill>
                <a:latin typeface="Roboto Light" panose="02000000000000000000" pitchFamily="2" charset="0"/>
                <a:ea typeface="Roboto Light" panose="02000000000000000000" pitchFamily="2" charset="0"/>
                <a:cs typeface="Roboto Light"/>
              </a:rPr>
              <a:t>experienced positive emotions more frequently since the attacks</a:t>
            </a:r>
          </a:p>
          <a:p>
            <a:pPr>
              <a:lnSpc>
                <a:spcPct val="150000"/>
              </a:lnSpc>
              <a:buClr>
                <a:srgbClr val="3C3F4D"/>
              </a:buClr>
            </a:pPr>
            <a:endParaRPr lang="en-JM" sz="2000" dirty="0">
              <a:solidFill>
                <a:schemeClr val="accent3"/>
              </a:solidFill>
              <a:latin typeface="Roboto Light" panose="02000000000000000000" pitchFamily="2" charset="0"/>
              <a:ea typeface="Roboto Light" panose="02000000000000000000" pitchFamily="2" charset="0"/>
              <a:cs typeface="Roboto Light"/>
            </a:endParaRPr>
          </a:p>
          <a:p>
            <a:pPr>
              <a:lnSpc>
                <a:spcPct val="150000"/>
              </a:lnSpc>
              <a:buClr>
                <a:srgbClr val="3C3F4D"/>
              </a:buClr>
            </a:pPr>
            <a:endParaRPr lang="en-JM" sz="2000" dirty="0">
              <a:solidFill>
                <a:schemeClr val="accent3"/>
              </a:solidFill>
              <a:latin typeface="Roboto Light" panose="02000000000000000000" pitchFamily="2" charset="0"/>
              <a:ea typeface="Roboto Light" panose="02000000000000000000" pitchFamily="2" charset="0"/>
              <a:cs typeface="Roboto Light"/>
            </a:endParaRPr>
          </a:p>
        </p:txBody>
      </p:sp>
    </p:spTree>
    <p:extLst>
      <p:ext uri="{BB962C8B-B14F-4D97-AF65-F5344CB8AC3E}">
        <p14:creationId xmlns:p14="http://schemas.microsoft.com/office/powerpoint/2010/main" val="56540604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theme/theme1.xml><?xml version="1.0" encoding="utf-8"?>
<a:theme xmlns:a="http://schemas.openxmlformats.org/drawingml/2006/main" name="Office Theme">
  <a:themeElements>
    <a:clrScheme name="Custom 27">
      <a:dk1>
        <a:srgbClr val="77303D"/>
      </a:dk1>
      <a:lt1>
        <a:srgbClr val="FFFFFF"/>
      </a:lt1>
      <a:dk2>
        <a:srgbClr val="A8AFB9"/>
      </a:dk2>
      <a:lt2>
        <a:srgbClr val="FFFFFF"/>
      </a:lt2>
      <a:accent1>
        <a:srgbClr val="704149"/>
      </a:accent1>
      <a:accent2>
        <a:srgbClr val="6C777C"/>
      </a:accent2>
      <a:accent3>
        <a:srgbClr val="3C3F4D"/>
      </a:accent3>
      <a:accent4>
        <a:srgbClr val="C1AF9E"/>
      </a:accent4>
      <a:accent5>
        <a:srgbClr val="4309A7"/>
      </a:accent5>
      <a:accent6>
        <a:srgbClr val="A5ADB6"/>
      </a:accent6>
      <a:hlink>
        <a:srgbClr val="0070C0"/>
      </a:hlink>
      <a:folHlink>
        <a:srgbClr val="16B0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127154</TotalTime>
  <Words>984</Words>
  <Application>Microsoft Macintosh PowerPoint</Application>
  <PresentationFormat>On-screen Show (16:9)</PresentationFormat>
  <Paragraphs>161</Paragraphs>
  <Slides>25</Slides>
  <Notes>24</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25</vt:i4>
      </vt:variant>
    </vt:vector>
  </HeadingPairs>
  <TitlesOfParts>
    <vt:vector size="37" baseType="lpstr">
      <vt:lpstr>Arial</vt:lpstr>
      <vt:lpstr>Calibri</vt:lpstr>
      <vt:lpstr>Mission Gothic Regular</vt:lpstr>
      <vt:lpstr>Nexa Bold</vt:lpstr>
      <vt:lpstr>Open Sans</vt:lpstr>
      <vt:lpstr>Roboto Light</vt:lpstr>
      <vt:lpstr>Roboto Medium</vt:lpstr>
      <vt:lpstr>Roboto Slab</vt:lpstr>
      <vt:lpstr>Roboto Slab Bold</vt:lpstr>
      <vt:lpstr>Wingdings</vt:lpstr>
      <vt:lpstr>Office Theme</vt:lpstr>
      <vt:lpstr>Custom Design</vt:lpstr>
      <vt:lpstr>PowerPoint Presentation</vt:lpstr>
      <vt:lpstr>Emotions</vt:lpstr>
      <vt:lpstr>Frederickson &amp; Cohn (2008, p. 778)</vt:lpstr>
      <vt:lpstr>Negative emotions</vt:lpstr>
      <vt:lpstr>Negative emotions</vt:lpstr>
      <vt:lpstr>Positive emotions</vt:lpstr>
      <vt:lpstr>Positive emotions ≠ negative emotions</vt:lpstr>
      <vt:lpstr>Fredrickson, Tugade, Waugh &amp; Larkin (2003)</vt:lpstr>
      <vt:lpstr>Fredrickson, Tugade, Waugh &amp; Larkin (2003)</vt:lpstr>
      <vt:lpstr>Frederickson &amp; Kurtz (2001, p.36)</vt:lpstr>
      <vt:lpstr>Broaden and Build Theory</vt:lpstr>
      <vt:lpstr>The broaden hypothesis</vt:lpstr>
      <vt:lpstr>Fredrickson &amp; Branigan (2005)</vt:lpstr>
      <vt:lpstr>Fredrickson &amp; Branigan (2005)</vt:lpstr>
      <vt:lpstr>Broaden and Build Theory</vt:lpstr>
      <vt:lpstr>Downward spirals</vt:lpstr>
      <vt:lpstr>Downward spirals</vt:lpstr>
      <vt:lpstr>Upward spirals</vt:lpstr>
      <vt:lpstr>Upward spirals</vt:lpstr>
      <vt:lpstr>Broaden and Build Theory</vt:lpstr>
      <vt:lpstr>Fredrickson, Mancuso, Branigan, &amp; Tugade (2000)</vt:lpstr>
      <vt:lpstr>Fredrickson, Mancuso, Branigan, &amp; Tugade (2000)</vt:lpstr>
      <vt:lpstr>Fredrickson, Mancuso, Branigan, &amp; Tugade (2000)</vt:lpstr>
      <vt:lpstr>Identifying emotions</vt:lpstr>
      <vt:lpstr>Thanks</vt:lpstr>
    </vt:vector>
  </TitlesOfParts>
  <Company>LIME</Company>
  <LinksUpToDate>false</LinksUpToDate>
  <SharedDoc>false</SharedDoc>
  <HyperlinksChanged>false</HyperlinksChanged>
  <AppVersion>16.0014</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adrienne.reynolds</dc:creator>
  <cp:lastModifiedBy>H.J.E.M. Alberts</cp:lastModifiedBy>
  <cp:revision>1776</cp:revision>
  <cp:lastPrinted>2018-03-19T20:00:55Z</cp:lastPrinted>
  <dcterms:created xsi:type="dcterms:W3CDTF">2013-04-14T18:18:29Z</dcterms:created>
  <dcterms:modified xsi:type="dcterms:W3CDTF">2019-04-05T07:24:35Z</dcterms:modified>
</cp:coreProperties>
</file>