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2" r:id="rId2"/>
  </p:sldMasterIdLst>
  <p:notesMasterIdLst>
    <p:notesMasterId r:id="rId21"/>
  </p:notesMasterIdLst>
  <p:handoutMasterIdLst>
    <p:handoutMasterId r:id="rId22"/>
  </p:handoutMasterIdLst>
  <p:sldIdLst>
    <p:sldId id="1135" r:id="rId3"/>
    <p:sldId id="1039" r:id="rId4"/>
    <p:sldId id="1016" r:id="rId5"/>
    <p:sldId id="1124" r:id="rId6"/>
    <p:sldId id="1041" r:id="rId7"/>
    <p:sldId id="1044" r:id="rId8"/>
    <p:sldId id="1042" r:id="rId9"/>
    <p:sldId id="1043" r:id="rId10"/>
    <p:sldId id="1038" r:id="rId11"/>
    <p:sldId id="1064" r:id="rId12"/>
    <p:sldId id="1052" r:id="rId13"/>
    <p:sldId id="1051" r:id="rId14"/>
    <p:sldId id="1053" r:id="rId15"/>
    <p:sldId id="1054" r:id="rId16"/>
    <p:sldId id="1055" r:id="rId17"/>
    <p:sldId id="1057" r:id="rId18"/>
    <p:sldId id="1058" r:id="rId19"/>
    <p:sldId id="974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7303D"/>
    <a:srgbClr val="E1E7E9"/>
    <a:srgbClr val="3C3F4D"/>
    <a:srgbClr val="7D829C"/>
    <a:srgbClr val="626A6F"/>
    <a:srgbClr val="6C777C"/>
    <a:srgbClr val="800000"/>
    <a:srgbClr val="A5A5A5"/>
    <a:srgbClr val="6111C5"/>
    <a:srgbClr val="0D6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54" autoAdjust="0"/>
    <p:restoredTop sz="65072" autoAdjust="0"/>
  </p:normalViewPr>
  <p:slideViewPr>
    <p:cSldViewPr snapToObjects="1">
      <p:cViewPr varScale="1">
        <p:scale>
          <a:sx n="100" d="100"/>
          <a:sy n="100" d="100"/>
        </p:scale>
        <p:origin x="1504" y="176"/>
      </p:cViewPr>
      <p:guideLst>
        <p:guide orient="horz" pos="15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150" d="100"/>
          <a:sy n="150" d="100"/>
        </p:scale>
        <p:origin x="3208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>
                <a:latin typeface="Roboto Light"/>
              </a:rPr>
              <a:t>4/2/19</a:t>
            </a:fld>
            <a:endParaRPr lang="en-US">
              <a:latin typeface="Roboto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>
                <a:latin typeface="Roboto Light"/>
              </a:rPr>
              <a:t>‹#›</a:t>
            </a:fld>
            <a:endParaRPr lang="en-US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96620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 Light"/>
              </a:defRPr>
            </a:lvl1pPr>
          </a:lstStyle>
          <a:p>
            <a:fld id="{7D7D0FC4-79A4-4CD6-9D21-6D2AFDDF42EC}" type="datetimeFigureOut">
              <a:rPr lang="en-JM" smtClean="0"/>
              <a:pPr/>
              <a:t>02/04/2019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 Light"/>
              </a:defRPr>
            </a:lvl1pPr>
          </a:lstStyle>
          <a:p>
            <a:fld id="{FEA829E4-7B8F-48ED-BCF8-1C0A3C644052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870379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650499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07074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14424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326901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11313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98509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545827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858152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75513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48986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158566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29032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46364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635923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5499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633014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803660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Picture Placeholder 28"/>
          <p:cNvSpPr>
            <a:spLocks noGrp="1" noChangeAspect="1"/>
          </p:cNvSpPr>
          <p:nvPr/>
        </p:nvSpPr>
        <p:spPr>
          <a:xfrm>
            <a:off x="636470" y="547619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JM" kern="1200"/>
          </a:p>
        </p:txBody>
      </p:sp>
      <p:sp>
        <p:nvSpPr>
          <p:cNvPr id="10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914400" y="1962150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6463272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9308C-D667-2A44-B75F-1C6E32E47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CD05E4-C04D-A74C-992C-F8FE1E53FB38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382256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5BFB92-F4CE-A546-B20B-8C67A7879415}"/>
              </a:ext>
            </a:extLst>
          </p:cNvPr>
          <p:cNvSpPr/>
          <p:nvPr userDrawn="1"/>
        </p:nvSpPr>
        <p:spPr>
          <a:xfrm>
            <a:off x="5029201" y="-114300"/>
            <a:ext cx="4199963" cy="5372100"/>
          </a:xfrm>
          <a:prstGeom prst="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7293E-48E7-6C47-8A51-ECE4170EDE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764020"/>
            <a:ext cx="5742707" cy="81457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A60BF-9AA9-F34B-84AD-B93044DE9E8B}"/>
              </a:ext>
            </a:extLst>
          </p:cNvPr>
          <p:cNvSpPr/>
          <p:nvPr userDrawn="1"/>
        </p:nvSpPr>
        <p:spPr>
          <a:xfrm rot="5400000">
            <a:off x="-114300" y="-1"/>
            <a:ext cx="5257800" cy="5029201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0113601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572005" y="1711279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90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0287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3716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071423" y="2152650"/>
            <a:ext cx="4081981" cy="876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287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716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609600" y="1728137"/>
            <a:ext cx="2626800" cy="1971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33400" y="378617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7511484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1151"/>
            <a:ext cx="4572000" cy="5143500"/>
          </a:xfrm>
        </p:spPr>
        <p:txBody>
          <a:bodyPr/>
          <a:lstStyle/>
          <a:p>
            <a:endParaRPr lang="en-JM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41524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825"/>
            </a:lvl2pPr>
            <a:lvl3pPr marL="685800" indent="0">
              <a:buFontTx/>
              <a:buNone/>
              <a:defRPr sz="825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endParaRPr lang="en-JM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638800" y="3108327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638800" y="3562353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733555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6858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0287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3716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953000" y="438150"/>
            <a:ext cx="3048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1665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809750"/>
            <a:ext cx="9144000" cy="333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389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581150"/>
            <a:ext cx="9144000" cy="35623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32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0"/>
            <a:ext cx="4343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553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38600" y="0"/>
            <a:ext cx="5105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4747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19800" y="0"/>
            <a:ext cx="31242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374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428753"/>
            <a:ext cx="80010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990600" y="1276350"/>
            <a:ext cx="396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98" r:id="rId2"/>
    <p:sldLayoutId id="2147483669" r:id="rId3"/>
    <p:sldLayoutId id="2147483654" r:id="rId4"/>
    <p:sldLayoutId id="2147483741" r:id="rId5"/>
    <p:sldLayoutId id="2147483746" r:id="rId6"/>
    <p:sldLayoutId id="2147483743" r:id="rId7"/>
    <p:sldLayoutId id="2147483747" r:id="rId8"/>
    <p:sldLayoutId id="2147483748" r:id="rId9"/>
    <p:sldLayoutId id="2147483744" r:id="rId10"/>
    <p:sldLayoutId id="2147483745" r:id="rId11"/>
  </p:sldLayoutIdLst>
  <p:transition spd="slow">
    <p:push dir="u"/>
  </p:transition>
  <p:hf hdr="0" dt="0"/>
  <p:txStyles>
    <p:titleStyle>
      <a:lvl1pPr algn="l" defTabSz="685800" rtl="0" eaLnBrk="1" latinLnBrk="0" hangingPunct="1">
        <a:spcBef>
          <a:spcPct val="0"/>
        </a:spcBef>
        <a:buNone/>
        <a:defRPr sz="2400" b="0" i="0" kern="1200" spc="-113"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45000">
                <a:schemeClr val="accent2"/>
              </a:gs>
              <a:gs pos="68000">
                <a:schemeClr val="accent3"/>
              </a:gs>
            </a:gsLst>
            <a:lin ang="0" scaled="1"/>
            <a:tileRect/>
          </a:gradFill>
          <a:latin typeface="Roboto Slab Bold"/>
          <a:ea typeface="Roboto Light"/>
          <a:cs typeface="Roboto Slab Bold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105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90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825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6731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B327CF9-DC29-3348-BC42-75C73E09244C}"/>
              </a:ext>
            </a:extLst>
          </p:cNvPr>
          <p:cNvSpPr/>
          <p:nvPr/>
        </p:nvSpPr>
        <p:spPr>
          <a:xfrm>
            <a:off x="1219200" y="29908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3CBD5A9-AA44-DB47-B562-A8B80B59373F}"/>
              </a:ext>
            </a:extLst>
          </p:cNvPr>
          <p:cNvSpPr txBox="1">
            <a:spLocks/>
          </p:cNvSpPr>
          <p:nvPr/>
        </p:nvSpPr>
        <p:spPr>
          <a:xfrm>
            <a:off x="1143000" y="1238250"/>
            <a:ext cx="3771900" cy="3238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Emotional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Beliefs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Sailboat metaphor</a:t>
            </a:r>
          </a:p>
        </p:txBody>
      </p:sp>
      <p:pic>
        <p:nvPicPr>
          <p:cNvPr id="4" name="Picture Placeholder 12">
            <a:extLst>
              <a:ext uri="{FF2B5EF4-FFF2-40B4-BE49-F238E27FC236}">
                <a16:creationId xmlns:a16="http://schemas.microsoft.com/office/drawing/2014/main" id="{66CFF0E9-CA72-DD40-BBCA-954E11A89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" r="2109"/>
          <a:stretch>
            <a:fillRect/>
          </a:stretch>
        </p:blipFill>
        <p:spPr>
          <a:xfrm>
            <a:off x="-21771" y="1557156"/>
            <a:ext cx="9296400" cy="362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4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malleability of emotions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D56FF6B-4878-614A-8A84-E2DF07B15E2D}"/>
              </a:ext>
            </a:extLst>
          </p:cNvPr>
          <p:cNvSpPr/>
          <p:nvPr/>
        </p:nvSpPr>
        <p:spPr>
          <a:xfrm>
            <a:off x="990600" y="1885950"/>
            <a:ext cx="2438400" cy="16002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sz="1600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“everyone can learn to regulate their emotions ”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475C21-8CA0-E14E-A8EE-49F64C38A3A5}"/>
              </a:ext>
            </a:extLst>
          </p:cNvPr>
          <p:cNvSpPr/>
          <p:nvPr/>
        </p:nvSpPr>
        <p:spPr>
          <a:xfrm>
            <a:off x="1295400" y="3181350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F2059F-F40A-FB45-9C86-4EB3B714D775}"/>
              </a:ext>
            </a:extLst>
          </p:cNvPr>
          <p:cNvSpPr/>
          <p:nvPr/>
        </p:nvSpPr>
        <p:spPr>
          <a:xfrm>
            <a:off x="1066800" y="3503543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C0699AC-1CAB-3C4E-A137-B51D4072755E}"/>
              </a:ext>
            </a:extLst>
          </p:cNvPr>
          <p:cNvSpPr/>
          <p:nvPr/>
        </p:nvSpPr>
        <p:spPr>
          <a:xfrm>
            <a:off x="855593" y="3716406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06FDA0-2608-0848-AB7F-535D77275F72}"/>
              </a:ext>
            </a:extLst>
          </p:cNvPr>
          <p:cNvSpPr/>
          <p:nvPr/>
        </p:nvSpPr>
        <p:spPr>
          <a:xfrm>
            <a:off x="3429000" y="2616062"/>
            <a:ext cx="3297306" cy="16002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sz="1600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“no matter how hard I try, I cannot really change my emotions</a:t>
            </a:r>
            <a:r>
              <a:rPr lang="en-JM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”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CD55C78-CB91-1C4D-93B3-12658B0F0CCC}"/>
              </a:ext>
            </a:extLst>
          </p:cNvPr>
          <p:cNvSpPr/>
          <p:nvPr/>
        </p:nvSpPr>
        <p:spPr>
          <a:xfrm>
            <a:off x="5077653" y="4099684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8D06696-8E8B-E641-8AC9-6BA6398E770E}"/>
              </a:ext>
            </a:extLst>
          </p:cNvPr>
          <p:cNvSpPr/>
          <p:nvPr/>
        </p:nvSpPr>
        <p:spPr>
          <a:xfrm>
            <a:off x="5372100" y="4332839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9A9F66-F081-3241-A344-88EAF7B7CBD2}"/>
              </a:ext>
            </a:extLst>
          </p:cNvPr>
          <p:cNvSpPr/>
          <p:nvPr/>
        </p:nvSpPr>
        <p:spPr>
          <a:xfrm>
            <a:off x="5683940" y="4558126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704798F-5CA8-3248-89CC-A5310B505EFD}"/>
              </a:ext>
            </a:extLst>
          </p:cNvPr>
          <p:cNvSpPr/>
          <p:nvPr/>
        </p:nvSpPr>
        <p:spPr>
          <a:xfrm>
            <a:off x="7013526" y="1250364"/>
            <a:ext cx="2291798" cy="1726302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“emotions cannot be changed”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48BC203-82EC-8F40-BFA8-422BF765EE63}"/>
              </a:ext>
            </a:extLst>
          </p:cNvPr>
          <p:cNvSpPr/>
          <p:nvPr/>
        </p:nvSpPr>
        <p:spPr>
          <a:xfrm>
            <a:off x="7484225" y="2746099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28910F-1B3E-1441-8023-E4936D3BCF31}"/>
              </a:ext>
            </a:extLst>
          </p:cNvPr>
          <p:cNvSpPr/>
          <p:nvPr/>
        </p:nvSpPr>
        <p:spPr>
          <a:xfrm>
            <a:off x="7255625" y="3068292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C484002-6D67-544C-A311-F5D1159147C8}"/>
              </a:ext>
            </a:extLst>
          </p:cNvPr>
          <p:cNvSpPr/>
          <p:nvPr/>
        </p:nvSpPr>
        <p:spPr>
          <a:xfrm>
            <a:off x="7044418" y="3281155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19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malleability of emotions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8911F30-DAFE-3243-B37D-DBB12B0A6178}"/>
              </a:ext>
            </a:extLst>
          </p:cNvPr>
          <p:cNvSpPr/>
          <p:nvPr/>
        </p:nvSpPr>
        <p:spPr>
          <a:xfrm>
            <a:off x="990600" y="2020661"/>
            <a:ext cx="6553200" cy="6096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few efforts at regulating emotions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C506ECF-8C66-4C42-BA78-978F3054CE48}"/>
              </a:ext>
            </a:extLst>
          </p:cNvPr>
          <p:cNvSpPr/>
          <p:nvPr/>
        </p:nvSpPr>
        <p:spPr>
          <a:xfrm>
            <a:off x="990600" y="2849336"/>
            <a:ext cx="6553200" cy="6096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no experience that emotions can be regulated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0A6D297-0DEE-8E45-B00D-5A56D01496F2}"/>
              </a:ext>
            </a:extLst>
          </p:cNvPr>
          <p:cNvSpPr/>
          <p:nvPr/>
        </p:nvSpPr>
        <p:spPr>
          <a:xfrm>
            <a:off x="1012371" y="3658961"/>
            <a:ext cx="6553200" cy="6096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no challenge of belief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C8E2F7D0-B554-494B-8C31-CFCAFCF74C2E}"/>
              </a:ext>
            </a:extLst>
          </p:cNvPr>
          <p:cNvSpPr/>
          <p:nvPr/>
        </p:nvSpPr>
        <p:spPr>
          <a:xfrm rot="10800000">
            <a:off x="4098471" y="2630261"/>
            <a:ext cx="381000" cy="3284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iangle 9">
            <a:extLst>
              <a:ext uri="{FF2B5EF4-FFF2-40B4-BE49-F238E27FC236}">
                <a16:creationId xmlns:a16="http://schemas.microsoft.com/office/drawing/2014/main" id="{B65AA4A6-41E2-4643-96EB-AEC3DAEBF48E}"/>
              </a:ext>
            </a:extLst>
          </p:cNvPr>
          <p:cNvSpPr/>
          <p:nvPr/>
        </p:nvSpPr>
        <p:spPr>
          <a:xfrm rot="10800000">
            <a:off x="4098471" y="3458936"/>
            <a:ext cx="381000" cy="3284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6DC3347-3B6C-7542-B1A7-C58471C40B7B}"/>
              </a:ext>
            </a:extLst>
          </p:cNvPr>
          <p:cNvSpPr/>
          <p:nvPr/>
        </p:nvSpPr>
        <p:spPr>
          <a:xfrm rot="16200000">
            <a:off x="7353300" y="2160556"/>
            <a:ext cx="381000" cy="3284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EEA915-3D27-A643-B996-0D552D5301C9}"/>
              </a:ext>
            </a:extLst>
          </p:cNvPr>
          <p:cNvCxnSpPr>
            <a:cxnSpLocks/>
          </p:cNvCxnSpPr>
          <p:nvPr/>
        </p:nvCxnSpPr>
        <p:spPr>
          <a:xfrm>
            <a:off x="7696200" y="2324780"/>
            <a:ext cx="457200" cy="0"/>
          </a:xfrm>
          <a:prstGeom prst="line">
            <a:avLst/>
          </a:prstGeom>
          <a:ln w="31750"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8F88C7-CA6F-9846-8C8A-8DD40D87B088}"/>
              </a:ext>
            </a:extLst>
          </p:cNvPr>
          <p:cNvCxnSpPr>
            <a:cxnSpLocks/>
          </p:cNvCxnSpPr>
          <p:nvPr/>
        </p:nvCxnSpPr>
        <p:spPr>
          <a:xfrm flipH="1">
            <a:off x="8135957" y="2316713"/>
            <a:ext cx="1893" cy="1660376"/>
          </a:xfrm>
          <a:prstGeom prst="line">
            <a:avLst/>
          </a:prstGeom>
          <a:ln w="31750"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B670E3-97B6-8248-99ED-9C93E681A2BA}"/>
              </a:ext>
            </a:extLst>
          </p:cNvPr>
          <p:cNvCxnSpPr>
            <a:cxnSpLocks/>
          </p:cNvCxnSpPr>
          <p:nvPr/>
        </p:nvCxnSpPr>
        <p:spPr>
          <a:xfrm>
            <a:off x="7571341" y="3963761"/>
            <a:ext cx="575632" cy="2311"/>
          </a:xfrm>
          <a:prstGeom prst="line">
            <a:avLst/>
          </a:prstGeom>
          <a:ln w="31750"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1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malleability of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1504950"/>
            <a:ext cx="693088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believing that emotions are </a:t>
            </a:r>
            <a:r>
              <a:rPr lang="en-JM" b="1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un</a:t>
            </a: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changeable is associated with: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lower levels of positive emotions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higher levels of negative emotions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decreased psychological wellbeing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lower perceived emotion regulation self-efficacy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higher levels of depression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6610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malleability of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1504950"/>
            <a:ext cx="6930887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believing that emotions are changeable is associated with: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active coping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less use of emotional suppression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greater use of emotional reappraisal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development of better social networks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8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Emotions Questionnaire</a:t>
            </a:r>
          </a:p>
        </p:txBody>
      </p:sp>
      <p:sp>
        <p:nvSpPr>
          <p:cNvPr id="4" name="Rectangle 3"/>
          <p:cNvSpPr/>
          <p:nvPr/>
        </p:nvSpPr>
        <p:spPr>
          <a:xfrm>
            <a:off x="925286" y="1733550"/>
            <a:ext cx="69308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Tamir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, John, Srivastava &amp; Gross, 2007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4 items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modified items from the Implicit Theories of Intelligence Scale (</a:t>
            </a:r>
            <a:r>
              <a:rPr lang="en-JM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Dweck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, 1999) 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higher scores on the questionnaire reflect greater belief that emotions are ‘malleable’ and under our control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718D4C8-9336-D648-AC96-9D43C5FE6D6D}"/>
              </a:ext>
            </a:extLst>
          </p:cNvPr>
          <p:cNvSpPr/>
          <p:nvPr/>
        </p:nvSpPr>
        <p:spPr>
          <a:xfrm>
            <a:off x="67056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77C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C344EC-65F4-BB4F-9CA6-4CA663C97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5771" y="494358"/>
            <a:ext cx="465700" cy="6102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A6EF6D-28F3-6E4A-BC3E-AFD4F529335A}"/>
              </a:ext>
            </a:extLst>
          </p:cNvPr>
          <p:cNvSpPr txBox="1"/>
          <p:nvPr/>
        </p:nvSpPr>
        <p:spPr>
          <a:xfrm>
            <a:off x="6888516" y="691441"/>
            <a:ext cx="453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C3F4D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19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B40D50-D1FF-8249-8CF0-0EEBB3F60380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D6C0BA-4238-704C-BC89-E7315FADE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7457" y="410385"/>
            <a:ext cx="416763" cy="77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3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Dealing with unhelpful beliefs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114550"/>
            <a:ext cx="57041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How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would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try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to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reduce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impact of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unhelpful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beliefs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about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? </a:t>
            </a:r>
            <a:endParaRPr lang="en-US" sz="22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A1ED046-9166-F44D-A96E-0940DDDCCE3F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EE8CC6-AB39-FC4C-A1D4-7ACF9E810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7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Dealing with unhelpful beliefs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1" y="1809750"/>
            <a:ext cx="68580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psycho-education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examine the long-term consequences assumptions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distancing from beliefs by observing them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teaching emotion regulation skills to challenge beliefs</a:t>
            </a:r>
          </a:p>
        </p:txBody>
      </p:sp>
    </p:spTree>
    <p:extLst>
      <p:ext uri="{BB962C8B-B14F-4D97-AF65-F5344CB8AC3E}">
        <p14:creationId xmlns:p14="http://schemas.microsoft.com/office/powerpoint/2010/main" val="300524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2F9D36-4C18-064D-AF54-84059594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04950"/>
            <a:ext cx="5715000" cy="857250"/>
          </a:xfrm>
        </p:spPr>
        <p:txBody>
          <a:bodyPr>
            <a:noAutofit/>
          </a:bodyPr>
          <a:lstStyle/>
          <a:p>
            <a:r>
              <a:rPr lang="en-US" sz="8000" spc="0">
                <a:solidFill>
                  <a:schemeClr val="bg1"/>
                </a:solidFill>
              </a:rPr>
              <a:t>Thanks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8DFCF8D-D73D-DA42-9140-355D1B5646CA}"/>
              </a:ext>
            </a:extLst>
          </p:cNvPr>
          <p:cNvSpPr/>
          <p:nvPr/>
        </p:nvSpPr>
        <p:spPr>
          <a:xfrm>
            <a:off x="1638300" y="27622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6B02000-1983-E64D-82AE-2B33CD3FBC64}"/>
              </a:ext>
            </a:extLst>
          </p:cNvPr>
          <p:cNvSpPr txBox="1">
            <a:spLocks/>
          </p:cNvSpPr>
          <p:nvPr/>
        </p:nvSpPr>
        <p:spPr>
          <a:xfrm>
            <a:off x="1581150" y="3051810"/>
            <a:ext cx="5048250" cy="2819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700">
                <a:solidFill>
                  <a:schemeClr val="bg1"/>
                </a:solidFill>
              </a:rPr>
              <a:t>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659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captain: Thoughts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76984-0E35-DD40-88ED-F5227F5D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61950"/>
            <a:ext cx="4279900" cy="4182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84AFCB-9619-474A-AC45-182FDE0A1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347" y="1543514"/>
            <a:ext cx="3001066" cy="300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Core question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9C5A823-9C06-7648-8CBA-6BE84C8A2A4A}"/>
              </a:ext>
            </a:extLst>
          </p:cNvPr>
          <p:cNvSpPr/>
          <p:nvPr/>
        </p:nvSpPr>
        <p:spPr>
          <a:xfrm>
            <a:off x="1295400" y="2114550"/>
            <a:ext cx="6320358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26A6F"/>
                </a:solidFill>
                <a:latin typeface="Roboto Light"/>
                <a:ea typeface="Roboto Light"/>
                <a:cs typeface="Roboto Light"/>
              </a:rPr>
              <a:t>“Which beliefs does the individual have regarding the experience and expression of emotions?”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B05F56D-F506-2049-B50E-0690202AD4A5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7BDADE-6F37-EB45-BBD1-EF60D7F5895A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224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>
            <a:normAutofit/>
          </a:bodyPr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114550"/>
            <a:ext cx="68580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Have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ever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experienced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how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your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own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beliefs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about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influenced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how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felt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?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How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did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these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beliefs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influence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your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2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feelings</a:t>
            </a:r>
            <a:r>
              <a:rPr lang="nl-NL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?</a:t>
            </a:r>
            <a:endParaRPr lang="en-US" sz="22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A1ED046-9166-F44D-A96E-0940DDDCCE3F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EE8CC6-AB39-FC4C-A1D4-7ACF9E810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2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unacceptability of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1" y="1885950"/>
            <a:ext cx="6248399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play a key role in the development and maintenance of clinical problems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associated with a poorer prognosis and treatment outcome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1913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unacceptability of emotions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D56FF6B-4878-614A-8A84-E2DF07B15E2D}"/>
              </a:ext>
            </a:extLst>
          </p:cNvPr>
          <p:cNvSpPr/>
          <p:nvPr/>
        </p:nvSpPr>
        <p:spPr>
          <a:xfrm>
            <a:off x="990600" y="1885950"/>
            <a:ext cx="2438400" cy="16002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“crying is a sign of weakness”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475C21-8CA0-E14E-A8EE-49F64C38A3A5}"/>
              </a:ext>
            </a:extLst>
          </p:cNvPr>
          <p:cNvSpPr/>
          <p:nvPr/>
        </p:nvSpPr>
        <p:spPr>
          <a:xfrm>
            <a:off x="1295400" y="3181350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F2059F-F40A-FB45-9C86-4EB3B714D775}"/>
              </a:ext>
            </a:extLst>
          </p:cNvPr>
          <p:cNvSpPr/>
          <p:nvPr/>
        </p:nvSpPr>
        <p:spPr>
          <a:xfrm>
            <a:off x="1066800" y="3503543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C0699AC-1CAB-3C4E-A137-B51D4072755E}"/>
              </a:ext>
            </a:extLst>
          </p:cNvPr>
          <p:cNvSpPr/>
          <p:nvPr/>
        </p:nvSpPr>
        <p:spPr>
          <a:xfrm>
            <a:off x="855593" y="3716406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06FDA0-2608-0848-AB7F-535D77275F72}"/>
              </a:ext>
            </a:extLst>
          </p:cNvPr>
          <p:cNvSpPr/>
          <p:nvPr/>
        </p:nvSpPr>
        <p:spPr>
          <a:xfrm>
            <a:off x="3429000" y="2616062"/>
            <a:ext cx="3297306" cy="16002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sz="1600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“feeling emotions at work is unprofessional</a:t>
            </a:r>
            <a:r>
              <a:rPr lang="en-JM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”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CD55C78-CB91-1C4D-93B3-12658B0F0CCC}"/>
              </a:ext>
            </a:extLst>
          </p:cNvPr>
          <p:cNvSpPr/>
          <p:nvPr/>
        </p:nvSpPr>
        <p:spPr>
          <a:xfrm>
            <a:off x="5077653" y="4099684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8D06696-8E8B-E641-8AC9-6BA6398E770E}"/>
              </a:ext>
            </a:extLst>
          </p:cNvPr>
          <p:cNvSpPr/>
          <p:nvPr/>
        </p:nvSpPr>
        <p:spPr>
          <a:xfrm>
            <a:off x="5372100" y="4332839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9A9F66-F081-3241-A344-88EAF7B7CBD2}"/>
              </a:ext>
            </a:extLst>
          </p:cNvPr>
          <p:cNvSpPr/>
          <p:nvPr/>
        </p:nvSpPr>
        <p:spPr>
          <a:xfrm>
            <a:off x="5683940" y="4558126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704798F-5CA8-3248-89CC-A5310B505EFD}"/>
              </a:ext>
            </a:extLst>
          </p:cNvPr>
          <p:cNvSpPr/>
          <p:nvPr/>
        </p:nvSpPr>
        <p:spPr>
          <a:xfrm>
            <a:off x="7092043" y="1200150"/>
            <a:ext cx="2291798" cy="1726302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JM" dirty="0">
                <a:solidFill>
                  <a:srgbClr val="3C3F4D"/>
                </a:solidFill>
                <a:latin typeface="Roboto Light"/>
                <a:ea typeface="Roboto Light"/>
                <a:cs typeface="Roboto Light"/>
              </a:rPr>
              <a:t>“never let others see what you feel”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48BC203-82EC-8F40-BFA8-422BF765EE63}"/>
              </a:ext>
            </a:extLst>
          </p:cNvPr>
          <p:cNvSpPr/>
          <p:nvPr/>
        </p:nvSpPr>
        <p:spPr>
          <a:xfrm>
            <a:off x="7484225" y="2746099"/>
            <a:ext cx="304800" cy="304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28910F-1B3E-1441-8023-E4936D3BCF31}"/>
              </a:ext>
            </a:extLst>
          </p:cNvPr>
          <p:cNvSpPr/>
          <p:nvPr/>
        </p:nvSpPr>
        <p:spPr>
          <a:xfrm>
            <a:off x="7255625" y="3068292"/>
            <a:ext cx="228600" cy="2286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C484002-6D67-544C-A311-F5D1159147C8}"/>
              </a:ext>
            </a:extLst>
          </p:cNvPr>
          <p:cNvSpPr/>
          <p:nvPr/>
        </p:nvSpPr>
        <p:spPr>
          <a:xfrm>
            <a:off x="7044418" y="3281155"/>
            <a:ext cx="135007" cy="135007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6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unacceptability of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7713" y="1581150"/>
            <a:ext cx="6324599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common in: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rgbClr val="77303D"/>
              </a:solidFill>
              <a:latin typeface="Roboto Slab" pitchFamily="2" charset="0"/>
              <a:ea typeface="Roboto Slab" pitchFamily="2" charset="0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depression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eating disorders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social phobia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post-traumatic stress disorder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borderline personality disorder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0605353F-4280-6B4D-972A-1BA656A455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3619" r="7143" b="27619"/>
          <a:stretch/>
        </p:blipFill>
        <p:spPr>
          <a:xfrm>
            <a:off x="5715000" y="1962150"/>
            <a:ext cx="2362200" cy="23622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259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Beliefs about the unacceptability of emotions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7713" y="1581150"/>
            <a:ext cx="632459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They are dysfunctional because: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they do not reflect the reality of human experience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they are often rigid, over-generalised and extreme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they prevent rather than facilitate goal attainment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their violation is associated with extreme and excessive emotions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27920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Beliefs (compass – thoughts)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Beliefs about Emotions Scale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1" y="1885950"/>
            <a:ext cx="632459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Rimes and </a:t>
            </a:r>
            <a:r>
              <a:rPr lang="en-US" dirty="0" err="1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Chalder</a:t>
            </a:r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(2010)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correlated with negative perfectionism, dysfunctional attitudes, self-sacrifice, depression, anxiety, and fatigue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sufficiently sensitive to detect a significant reduction in endorsement of unhelpful beliefs about emotions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8F993D2-CF5B-E44F-933A-6908AE08038A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369DC5-9CAD-1344-A5F8-9EDB1F360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457" y="410385"/>
            <a:ext cx="416763" cy="77398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E9D23246-D0BB-3242-9C4A-FB0212D8B7A6}"/>
              </a:ext>
            </a:extLst>
          </p:cNvPr>
          <p:cNvSpPr/>
          <p:nvPr/>
        </p:nvSpPr>
        <p:spPr>
          <a:xfrm>
            <a:off x="67056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77C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D5CAE3-FF8C-A644-9F91-31CFC7F7D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771" y="494358"/>
            <a:ext cx="465700" cy="6102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BB15F1-861C-544D-8AA2-35C5B7025389}"/>
              </a:ext>
            </a:extLst>
          </p:cNvPr>
          <p:cNvSpPr txBox="1"/>
          <p:nvPr/>
        </p:nvSpPr>
        <p:spPr>
          <a:xfrm>
            <a:off x="6888516" y="691441"/>
            <a:ext cx="453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C3F4D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13523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Custom 27">
      <a:dk1>
        <a:srgbClr val="77303D"/>
      </a:dk1>
      <a:lt1>
        <a:srgbClr val="FFFFFF"/>
      </a:lt1>
      <a:dk2>
        <a:srgbClr val="A8AFB9"/>
      </a:dk2>
      <a:lt2>
        <a:srgbClr val="FFFFFF"/>
      </a:lt2>
      <a:accent1>
        <a:srgbClr val="704149"/>
      </a:accent1>
      <a:accent2>
        <a:srgbClr val="6C777C"/>
      </a:accent2>
      <a:accent3>
        <a:srgbClr val="3C3F4D"/>
      </a:accent3>
      <a:accent4>
        <a:srgbClr val="C1AF9E"/>
      </a:accent4>
      <a:accent5>
        <a:srgbClr val="4309A7"/>
      </a:accent5>
      <a:accent6>
        <a:srgbClr val="A5ADB6"/>
      </a:accent6>
      <a:hlink>
        <a:srgbClr val="0070C0"/>
      </a:hlink>
      <a:folHlink>
        <a:srgbClr val="16B0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127147</TotalTime>
  <Words>546</Words>
  <Application>Microsoft Macintosh PowerPoint</Application>
  <PresentationFormat>On-screen Show (16:9)</PresentationFormat>
  <Paragraphs>112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Calibri</vt:lpstr>
      <vt:lpstr>Mission Gothic Regular</vt:lpstr>
      <vt:lpstr>Nexa Bold</vt:lpstr>
      <vt:lpstr>Open Sans</vt:lpstr>
      <vt:lpstr>Roboto Light</vt:lpstr>
      <vt:lpstr>Roboto Medium</vt:lpstr>
      <vt:lpstr>Roboto Slab</vt:lpstr>
      <vt:lpstr>Roboto Slab Bold</vt:lpstr>
      <vt:lpstr>Wingdings</vt:lpstr>
      <vt:lpstr>Office Theme</vt:lpstr>
      <vt:lpstr>Custom Design</vt:lpstr>
      <vt:lpstr>PowerPoint Presentation</vt:lpstr>
      <vt:lpstr>The captain: Thoughts</vt:lpstr>
      <vt:lpstr>Core question</vt:lpstr>
      <vt:lpstr>Beliefs about emotions</vt:lpstr>
      <vt:lpstr>Beliefs about the unacceptability of emotions</vt:lpstr>
      <vt:lpstr>Beliefs about the unacceptability of emotions</vt:lpstr>
      <vt:lpstr>Beliefs about the unacceptability of emotions</vt:lpstr>
      <vt:lpstr>Beliefs about the unacceptability of emotions</vt:lpstr>
      <vt:lpstr>The Beliefs about Emotions Scale</vt:lpstr>
      <vt:lpstr>Sailboat metaphor</vt:lpstr>
      <vt:lpstr>Beliefs about the malleability of emotions</vt:lpstr>
      <vt:lpstr>Beliefs about the malleability of emotions</vt:lpstr>
      <vt:lpstr>Beliefs about the malleability of emotions</vt:lpstr>
      <vt:lpstr>Beliefs about the malleability of emotions</vt:lpstr>
      <vt:lpstr>Beliefs about Emotions Questionnaire</vt:lpstr>
      <vt:lpstr>Dealing with unhelpful beliefs</vt:lpstr>
      <vt:lpstr>Dealing with unhelpful beliefs</vt:lpstr>
      <vt:lpstr>Thanks</vt:lpstr>
    </vt:vector>
  </TitlesOfParts>
  <Company>LIME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adrienne.reynolds</dc:creator>
  <cp:lastModifiedBy>H.J.E.M. Alberts</cp:lastModifiedBy>
  <cp:revision>1776</cp:revision>
  <cp:lastPrinted>2018-03-19T20:00:55Z</cp:lastPrinted>
  <dcterms:created xsi:type="dcterms:W3CDTF">2013-04-14T18:18:29Z</dcterms:created>
  <dcterms:modified xsi:type="dcterms:W3CDTF">2019-04-02T08:23:37Z</dcterms:modified>
</cp:coreProperties>
</file>