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42" r:id="rId2"/>
  </p:sldMasterIdLst>
  <p:notesMasterIdLst>
    <p:notesMasterId r:id="rId92"/>
  </p:notesMasterIdLst>
  <p:handoutMasterIdLst>
    <p:handoutMasterId r:id="rId93"/>
  </p:handoutMasterIdLst>
  <p:sldIdLst>
    <p:sldId id="843" r:id="rId3"/>
    <p:sldId id="869" r:id="rId4"/>
    <p:sldId id="848" r:id="rId5"/>
    <p:sldId id="1139" r:id="rId6"/>
    <p:sldId id="1136" r:id="rId7"/>
    <p:sldId id="1137" r:id="rId8"/>
    <p:sldId id="1138" r:id="rId9"/>
    <p:sldId id="1064" r:id="rId10"/>
    <p:sldId id="1140" r:id="rId11"/>
    <p:sldId id="1530" r:id="rId12"/>
    <p:sldId id="1144" r:id="rId13"/>
    <p:sldId id="1500" r:id="rId14"/>
    <p:sldId id="1145" r:id="rId15"/>
    <p:sldId id="1146" r:id="rId16"/>
    <p:sldId id="1147" r:id="rId17"/>
    <p:sldId id="1499" r:id="rId18"/>
    <p:sldId id="1528" r:id="rId19"/>
    <p:sldId id="1149" r:id="rId20"/>
    <p:sldId id="1497" r:id="rId21"/>
    <p:sldId id="1496" r:id="rId22"/>
    <p:sldId id="1495" r:id="rId23"/>
    <p:sldId id="1141" r:id="rId24"/>
    <p:sldId id="1531" r:id="rId25"/>
    <p:sldId id="1527" r:id="rId26"/>
    <p:sldId id="1142" r:id="rId27"/>
    <p:sldId id="1533" r:id="rId28"/>
    <p:sldId id="1535" r:id="rId29"/>
    <p:sldId id="1501" r:id="rId30"/>
    <p:sldId id="1508" r:id="rId31"/>
    <p:sldId id="1512" r:id="rId32"/>
    <p:sldId id="1504" r:id="rId33"/>
    <p:sldId id="1514" r:id="rId34"/>
    <p:sldId id="1511" r:id="rId35"/>
    <p:sldId id="1506" r:id="rId36"/>
    <p:sldId id="1510" r:id="rId37"/>
    <p:sldId id="1505" r:id="rId38"/>
    <p:sldId id="1515" r:id="rId39"/>
    <p:sldId id="1513" r:id="rId40"/>
    <p:sldId id="1517" r:id="rId41"/>
    <p:sldId id="1516" r:id="rId42"/>
    <p:sldId id="1518" r:id="rId43"/>
    <p:sldId id="1519" r:id="rId44"/>
    <p:sldId id="1521" r:id="rId45"/>
    <p:sldId id="1522" r:id="rId46"/>
    <p:sldId id="1524" r:id="rId47"/>
    <p:sldId id="1525" r:id="rId48"/>
    <p:sldId id="1536" r:id="rId49"/>
    <p:sldId id="1526" r:id="rId50"/>
    <p:sldId id="1537" r:id="rId51"/>
    <p:sldId id="1538" r:id="rId52"/>
    <p:sldId id="1540" r:id="rId53"/>
    <p:sldId id="1542" r:id="rId54"/>
    <p:sldId id="1543" r:id="rId55"/>
    <p:sldId id="1544" r:id="rId56"/>
    <p:sldId id="1545" r:id="rId57"/>
    <p:sldId id="1546" r:id="rId58"/>
    <p:sldId id="1547" r:id="rId59"/>
    <p:sldId id="1548" r:id="rId60"/>
    <p:sldId id="1150" r:id="rId61"/>
    <p:sldId id="1151" r:id="rId62"/>
    <p:sldId id="1152" r:id="rId63"/>
    <p:sldId id="1549" r:id="rId64"/>
    <p:sldId id="1550" r:id="rId65"/>
    <p:sldId id="1498" r:id="rId66"/>
    <p:sldId id="1551" r:id="rId67"/>
    <p:sldId id="1552" r:id="rId68"/>
    <p:sldId id="1553" r:id="rId69"/>
    <p:sldId id="1529" r:id="rId70"/>
    <p:sldId id="1554" r:id="rId71"/>
    <p:sldId id="1556" r:id="rId72"/>
    <p:sldId id="1558" r:id="rId73"/>
    <p:sldId id="1559" r:id="rId74"/>
    <p:sldId id="1560" r:id="rId75"/>
    <p:sldId id="1154" r:id="rId76"/>
    <p:sldId id="1160" r:id="rId77"/>
    <p:sldId id="1161" r:id="rId78"/>
    <p:sldId id="1162" r:id="rId79"/>
    <p:sldId id="1164" r:id="rId80"/>
    <p:sldId id="1165" r:id="rId81"/>
    <p:sldId id="1304" r:id="rId82"/>
    <p:sldId id="1159" r:id="rId83"/>
    <p:sldId id="1157" r:id="rId84"/>
    <p:sldId id="1303" r:id="rId85"/>
    <p:sldId id="1302" r:id="rId86"/>
    <p:sldId id="1158" r:id="rId87"/>
    <p:sldId id="1561" r:id="rId88"/>
    <p:sldId id="1562" r:id="rId89"/>
    <p:sldId id="1305" r:id="rId90"/>
    <p:sldId id="1563" r:id="rId9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96"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3C3F4D"/>
    <a:srgbClr val="77303D"/>
    <a:srgbClr val="E1E7E9"/>
    <a:srgbClr val="7D829C"/>
    <a:srgbClr val="626A6F"/>
    <a:srgbClr val="6C777C"/>
    <a:srgbClr val="800000"/>
    <a:srgbClr val="A5A5A5"/>
    <a:srgbClr val="6111C5"/>
    <a:srgbClr val="0D66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1" autoAdjust="0"/>
    <p:restoredTop sz="65072" autoAdjust="0"/>
  </p:normalViewPr>
  <p:slideViewPr>
    <p:cSldViewPr snapToObjects="1">
      <p:cViewPr varScale="1">
        <p:scale>
          <a:sx n="100" d="100"/>
          <a:sy n="100" d="100"/>
        </p:scale>
        <p:origin x="1856" y="184"/>
      </p:cViewPr>
      <p:guideLst>
        <p:guide orient="horz" pos="1596"/>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3" d="100"/>
        <a:sy n="63" d="100"/>
      </p:scale>
      <p:origin x="0" y="0"/>
    </p:cViewPr>
  </p:sorterViewPr>
  <p:notesViewPr>
    <p:cSldViewPr>
      <p:cViewPr varScale="1">
        <p:scale>
          <a:sx n="150" d="100"/>
          <a:sy n="150" d="100"/>
        </p:scale>
        <p:origin x="3208"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Roboto Light"/>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093954A-C201-EB40-9459-342C786798D2}" type="datetimeFigureOut">
              <a:rPr lang="en-US" smtClean="0">
                <a:latin typeface="Roboto Light"/>
              </a:rPr>
              <a:t>4/2/19</a:t>
            </a:fld>
            <a:endParaRPr lang="en-US">
              <a:latin typeface="Roboto Light"/>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Roboto Light"/>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52853C-6216-544B-82BE-E4DDDB9FF424}" type="slidenum">
              <a:rPr lang="en-US" smtClean="0">
                <a:latin typeface="Roboto Light"/>
              </a:rPr>
              <a:t>‹#›</a:t>
            </a:fld>
            <a:endParaRPr lang="en-US">
              <a:latin typeface="Roboto Light"/>
            </a:endParaRPr>
          </a:p>
        </p:txBody>
      </p:sp>
    </p:spTree>
    <p:extLst>
      <p:ext uri="{BB962C8B-B14F-4D97-AF65-F5344CB8AC3E}">
        <p14:creationId xmlns:p14="http://schemas.microsoft.com/office/powerpoint/2010/main" val="17896620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oboto Light"/>
              </a:defRPr>
            </a:lvl1pPr>
          </a:lstStyle>
          <a:p>
            <a:endParaRPr lang="en-JM"/>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oboto Light"/>
              </a:defRPr>
            </a:lvl1pPr>
          </a:lstStyle>
          <a:p>
            <a:fld id="{7D7D0FC4-79A4-4CD6-9D21-6D2AFDDF42EC}" type="datetimeFigureOut">
              <a:rPr lang="en-JM" smtClean="0"/>
              <a:pPr/>
              <a:t>02/04/2019</a:t>
            </a:fld>
            <a:endParaRPr lang="en-JM"/>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JM"/>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oboto Light"/>
              </a:defRPr>
            </a:lvl1pPr>
          </a:lstStyle>
          <a:p>
            <a:endParaRPr lang="en-JM"/>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oboto Light"/>
              </a:defRPr>
            </a:lvl1pPr>
          </a:lstStyle>
          <a:p>
            <a:fld id="{FEA829E4-7B8F-48ED-BCF8-1C0A3C644052}" type="slidenum">
              <a:rPr lang="en-JM" smtClean="0"/>
              <a:pPr/>
              <a:t>‹#›</a:t>
            </a:fld>
            <a:endParaRPr lang="en-JM"/>
          </a:p>
        </p:txBody>
      </p:sp>
    </p:spTree>
    <p:extLst>
      <p:ext uri="{BB962C8B-B14F-4D97-AF65-F5344CB8AC3E}">
        <p14:creationId xmlns:p14="http://schemas.microsoft.com/office/powerpoint/2010/main" val="48703792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Roboto Light"/>
        <a:ea typeface="+mn-ea"/>
        <a:cs typeface="+mn-cs"/>
      </a:defRPr>
    </a:lvl1pPr>
    <a:lvl2pPr marL="457200" algn="l" defTabSz="914400" rtl="0" eaLnBrk="1" latinLnBrk="0" hangingPunct="1">
      <a:defRPr sz="1200" kern="1200">
        <a:solidFill>
          <a:schemeClr val="tx1"/>
        </a:solidFill>
        <a:latin typeface="Roboto Light"/>
        <a:ea typeface="+mn-ea"/>
        <a:cs typeface="+mn-cs"/>
      </a:defRPr>
    </a:lvl2pPr>
    <a:lvl3pPr marL="914400" algn="l" defTabSz="914400" rtl="0" eaLnBrk="1" latinLnBrk="0" hangingPunct="1">
      <a:defRPr sz="1200" kern="1200">
        <a:solidFill>
          <a:schemeClr val="tx1"/>
        </a:solidFill>
        <a:latin typeface="Roboto Light"/>
        <a:ea typeface="+mn-ea"/>
        <a:cs typeface="+mn-cs"/>
      </a:defRPr>
    </a:lvl3pPr>
    <a:lvl4pPr marL="1371600" algn="l" defTabSz="914400" rtl="0" eaLnBrk="1" latinLnBrk="0" hangingPunct="1">
      <a:defRPr sz="1200" kern="1200">
        <a:solidFill>
          <a:schemeClr val="tx1"/>
        </a:solidFill>
        <a:latin typeface="Roboto Light"/>
        <a:ea typeface="+mn-ea"/>
        <a:cs typeface="+mn-cs"/>
      </a:defRPr>
    </a:lvl4pPr>
    <a:lvl5pPr marL="1828800" algn="l" defTabSz="914400" rtl="0" eaLnBrk="1" latinLnBrk="0" hangingPunct="1">
      <a:defRPr sz="1200" kern="1200">
        <a:solidFill>
          <a:schemeClr val="tx1"/>
        </a:solidFill>
        <a:latin typeface="Roboto Ligh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a:t>
            </a:fld>
            <a:endParaRPr lang="en-JM" dirty="0"/>
          </a:p>
        </p:txBody>
      </p:sp>
    </p:spTree>
    <p:extLst>
      <p:ext uri="{BB962C8B-B14F-4D97-AF65-F5344CB8AC3E}">
        <p14:creationId xmlns:p14="http://schemas.microsoft.com/office/powerpoint/2010/main" val="1376944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13</a:t>
            </a:fld>
            <a:endParaRPr lang="en-JM" dirty="0"/>
          </a:p>
        </p:txBody>
      </p:sp>
    </p:spTree>
    <p:extLst>
      <p:ext uri="{BB962C8B-B14F-4D97-AF65-F5344CB8AC3E}">
        <p14:creationId xmlns:p14="http://schemas.microsoft.com/office/powerpoint/2010/main" val="53946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14</a:t>
            </a:fld>
            <a:endParaRPr lang="en-JM" dirty="0"/>
          </a:p>
        </p:txBody>
      </p:sp>
    </p:spTree>
    <p:extLst>
      <p:ext uri="{BB962C8B-B14F-4D97-AF65-F5344CB8AC3E}">
        <p14:creationId xmlns:p14="http://schemas.microsoft.com/office/powerpoint/2010/main" val="2592604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15</a:t>
            </a:fld>
            <a:endParaRPr lang="en-JM" dirty="0"/>
          </a:p>
        </p:txBody>
      </p:sp>
    </p:spTree>
    <p:extLst>
      <p:ext uri="{BB962C8B-B14F-4D97-AF65-F5344CB8AC3E}">
        <p14:creationId xmlns:p14="http://schemas.microsoft.com/office/powerpoint/2010/main" val="4078373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16</a:t>
            </a:fld>
            <a:endParaRPr lang="en-JM" dirty="0"/>
          </a:p>
        </p:txBody>
      </p:sp>
    </p:spTree>
    <p:extLst>
      <p:ext uri="{BB962C8B-B14F-4D97-AF65-F5344CB8AC3E}">
        <p14:creationId xmlns:p14="http://schemas.microsoft.com/office/powerpoint/2010/main" val="3724754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17</a:t>
            </a:fld>
            <a:endParaRPr lang="en-JM" dirty="0"/>
          </a:p>
        </p:txBody>
      </p:sp>
    </p:spTree>
    <p:extLst>
      <p:ext uri="{BB962C8B-B14F-4D97-AF65-F5344CB8AC3E}">
        <p14:creationId xmlns:p14="http://schemas.microsoft.com/office/powerpoint/2010/main" val="2263070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18</a:t>
            </a:fld>
            <a:endParaRPr lang="en-JM" dirty="0"/>
          </a:p>
        </p:txBody>
      </p:sp>
    </p:spTree>
    <p:extLst>
      <p:ext uri="{BB962C8B-B14F-4D97-AF65-F5344CB8AC3E}">
        <p14:creationId xmlns:p14="http://schemas.microsoft.com/office/powerpoint/2010/main" val="561265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19</a:t>
            </a:fld>
            <a:endParaRPr lang="en-JM" dirty="0"/>
          </a:p>
        </p:txBody>
      </p:sp>
    </p:spTree>
    <p:extLst>
      <p:ext uri="{BB962C8B-B14F-4D97-AF65-F5344CB8AC3E}">
        <p14:creationId xmlns:p14="http://schemas.microsoft.com/office/powerpoint/2010/main" val="3797916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20</a:t>
            </a:fld>
            <a:endParaRPr lang="en-JM" dirty="0"/>
          </a:p>
        </p:txBody>
      </p:sp>
    </p:spTree>
    <p:extLst>
      <p:ext uri="{BB962C8B-B14F-4D97-AF65-F5344CB8AC3E}">
        <p14:creationId xmlns:p14="http://schemas.microsoft.com/office/powerpoint/2010/main" val="1499295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21</a:t>
            </a:fld>
            <a:endParaRPr lang="en-JM" dirty="0"/>
          </a:p>
        </p:txBody>
      </p:sp>
    </p:spTree>
    <p:extLst>
      <p:ext uri="{BB962C8B-B14F-4D97-AF65-F5344CB8AC3E}">
        <p14:creationId xmlns:p14="http://schemas.microsoft.com/office/powerpoint/2010/main" val="454519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22</a:t>
            </a:fld>
            <a:endParaRPr lang="en-JM" dirty="0"/>
          </a:p>
        </p:txBody>
      </p:sp>
    </p:spTree>
    <p:extLst>
      <p:ext uri="{BB962C8B-B14F-4D97-AF65-F5344CB8AC3E}">
        <p14:creationId xmlns:p14="http://schemas.microsoft.com/office/powerpoint/2010/main" val="546813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a:t>
            </a:fld>
            <a:endParaRPr lang="en-JM" dirty="0"/>
          </a:p>
        </p:txBody>
      </p:sp>
    </p:spTree>
    <p:extLst>
      <p:ext uri="{BB962C8B-B14F-4D97-AF65-F5344CB8AC3E}">
        <p14:creationId xmlns:p14="http://schemas.microsoft.com/office/powerpoint/2010/main" val="38261039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23</a:t>
            </a:fld>
            <a:endParaRPr lang="en-JM" dirty="0"/>
          </a:p>
        </p:txBody>
      </p:sp>
    </p:spTree>
    <p:extLst>
      <p:ext uri="{BB962C8B-B14F-4D97-AF65-F5344CB8AC3E}">
        <p14:creationId xmlns:p14="http://schemas.microsoft.com/office/powerpoint/2010/main" val="3942003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24</a:t>
            </a:fld>
            <a:endParaRPr lang="en-JM" dirty="0"/>
          </a:p>
        </p:txBody>
      </p:sp>
    </p:spTree>
    <p:extLst>
      <p:ext uri="{BB962C8B-B14F-4D97-AF65-F5344CB8AC3E}">
        <p14:creationId xmlns:p14="http://schemas.microsoft.com/office/powerpoint/2010/main" val="759627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25</a:t>
            </a:fld>
            <a:endParaRPr lang="en-JM" dirty="0"/>
          </a:p>
        </p:txBody>
      </p:sp>
    </p:spTree>
    <p:extLst>
      <p:ext uri="{BB962C8B-B14F-4D97-AF65-F5344CB8AC3E}">
        <p14:creationId xmlns:p14="http://schemas.microsoft.com/office/powerpoint/2010/main" val="3228166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27</a:t>
            </a:fld>
            <a:endParaRPr lang="en-JM" dirty="0"/>
          </a:p>
        </p:txBody>
      </p:sp>
    </p:spTree>
    <p:extLst>
      <p:ext uri="{BB962C8B-B14F-4D97-AF65-F5344CB8AC3E}">
        <p14:creationId xmlns:p14="http://schemas.microsoft.com/office/powerpoint/2010/main" val="2306082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28</a:t>
            </a:fld>
            <a:endParaRPr lang="en-JM" dirty="0"/>
          </a:p>
        </p:txBody>
      </p:sp>
    </p:spTree>
    <p:extLst>
      <p:ext uri="{BB962C8B-B14F-4D97-AF65-F5344CB8AC3E}">
        <p14:creationId xmlns:p14="http://schemas.microsoft.com/office/powerpoint/2010/main" val="29659196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29</a:t>
            </a:fld>
            <a:endParaRPr lang="en-JM" dirty="0"/>
          </a:p>
        </p:txBody>
      </p:sp>
    </p:spTree>
    <p:extLst>
      <p:ext uri="{BB962C8B-B14F-4D97-AF65-F5344CB8AC3E}">
        <p14:creationId xmlns:p14="http://schemas.microsoft.com/office/powerpoint/2010/main" val="135358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30</a:t>
            </a:fld>
            <a:endParaRPr lang="en-JM" dirty="0"/>
          </a:p>
        </p:txBody>
      </p:sp>
    </p:spTree>
    <p:extLst>
      <p:ext uri="{BB962C8B-B14F-4D97-AF65-F5344CB8AC3E}">
        <p14:creationId xmlns:p14="http://schemas.microsoft.com/office/powerpoint/2010/main" val="41437907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31</a:t>
            </a:fld>
            <a:endParaRPr lang="en-JM" dirty="0"/>
          </a:p>
        </p:txBody>
      </p:sp>
    </p:spTree>
    <p:extLst>
      <p:ext uri="{BB962C8B-B14F-4D97-AF65-F5344CB8AC3E}">
        <p14:creationId xmlns:p14="http://schemas.microsoft.com/office/powerpoint/2010/main" val="1360739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32</a:t>
            </a:fld>
            <a:endParaRPr lang="en-JM" dirty="0"/>
          </a:p>
        </p:txBody>
      </p:sp>
    </p:spTree>
    <p:extLst>
      <p:ext uri="{BB962C8B-B14F-4D97-AF65-F5344CB8AC3E}">
        <p14:creationId xmlns:p14="http://schemas.microsoft.com/office/powerpoint/2010/main" val="1006737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33</a:t>
            </a:fld>
            <a:endParaRPr lang="en-JM" dirty="0"/>
          </a:p>
        </p:txBody>
      </p:sp>
    </p:spTree>
    <p:extLst>
      <p:ext uri="{BB962C8B-B14F-4D97-AF65-F5344CB8AC3E}">
        <p14:creationId xmlns:p14="http://schemas.microsoft.com/office/powerpoint/2010/main" val="843018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a:t>
            </a:fld>
            <a:endParaRPr lang="en-JM" dirty="0"/>
          </a:p>
        </p:txBody>
      </p:sp>
    </p:spTree>
    <p:extLst>
      <p:ext uri="{BB962C8B-B14F-4D97-AF65-F5344CB8AC3E}">
        <p14:creationId xmlns:p14="http://schemas.microsoft.com/office/powerpoint/2010/main" val="6010623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34</a:t>
            </a:fld>
            <a:endParaRPr lang="en-JM" dirty="0"/>
          </a:p>
        </p:txBody>
      </p:sp>
    </p:spTree>
    <p:extLst>
      <p:ext uri="{BB962C8B-B14F-4D97-AF65-F5344CB8AC3E}">
        <p14:creationId xmlns:p14="http://schemas.microsoft.com/office/powerpoint/2010/main" val="37584300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35</a:t>
            </a:fld>
            <a:endParaRPr lang="en-JM" dirty="0"/>
          </a:p>
        </p:txBody>
      </p:sp>
    </p:spTree>
    <p:extLst>
      <p:ext uri="{BB962C8B-B14F-4D97-AF65-F5344CB8AC3E}">
        <p14:creationId xmlns:p14="http://schemas.microsoft.com/office/powerpoint/2010/main" val="909722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36</a:t>
            </a:fld>
            <a:endParaRPr lang="en-JM" dirty="0"/>
          </a:p>
        </p:txBody>
      </p:sp>
    </p:spTree>
    <p:extLst>
      <p:ext uri="{BB962C8B-B14F-4D97-AF65-F5344CB8AC3E}">
        <p14:creationId xmlns:p14="http://schemas.microsoft.com/office/powerpoint/2010/main" val="25005867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37</a:t>
            </a:fld>
            <a:endParaRPr lang="en-JM" dirty="0"/>
          </a:p>
        </p:txBody>
      </p:sp>
    </p:spTree>
    <p:extLst>
      <p:ext uri="{BB962C8B-B14F-4D97-AF65-F5344CB8AC3E}">
        <p14:creationId xmlns:p14="http://schemas.microsoft.com/office/powerpoint/2010/main" val="38529821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38</a:t>
            </a:fld>
            <a:endParaRPr lang="en-JM" dirty="0"/>
          </a:p>
        </p:txBody>
      </p:sp>
    </p:spTree>
    <p:extLst>
      <p:ext uri="{BB962C8B-B14F-4D97-AF65-F5344CB8AC3E}">
        <p14:creationId xmlns:p14="http://schemas.microsoft.com/office/powerpoint/2010/main" val="26970960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39</a:t>
            </a:fld>
            <a:endParaRPr lang="en-JM" dirty="0"/>
          </a:p>
        </p:txBody>
      </p:sp>
    </p:spTree>
    <p:extLst>
      <p:ext uri="{BB962C8B-B14F-4D97-AF65-F5344CB8AC3E}">
        <p14:creationId xmlns:p14="http://schemas.microsoft.com/office/powerpoint/2010/main" val="268480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40</a:t>
            </a:fld>
            <a:endParaRPr lang="en-JM" dirty="0"/>
          </a:p>
        </p:txBody>
      </p:sp>
    </p:spTree>
    <p:extLst>
      <p:ext uri="{BB962C8B-B14F-4D97-AF65-F5344CB8AC3E}">
        <p14:creationId xmlns:p14="http://schemas.microsoft.com/office/powerpoint/2010/main" val="8155125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41</a:t>
            </a:fld>
            <a:endParaRPr lang="en-JM" dirty="0"/>
          </a:p>
        </p:txBody>
      </p:sp>
    </p:spTree>
    <p:extLst>
      <p:ext uri="{BB962C8B-B14F-4D97-AF65-F5344CB8AC3E}">
        <p14:creationId xmlns:p14="http://schemas.microsoft.com/office/powerpoint/2010/main" val="17326377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42</a:t>
            </a:fld>
            <a:endParaRPr lang="en-JM" dirty="0"/>
          </a:p>
        </p:txBody>
      </p:sp>
    </p:spTree>
    <p:extLst>
      <p:ext uri="{BB962C8B-B14F-4D97-AF65-F5344CB8AC3E}">
        <p14:creationId xmlns:p14="http://schemas.microsoft.com/office/powerpoint/2010/main" val="21981835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43</a:t>
            </a:fld>
            <a:endParaRPr lang="en-JM" dirty="0"/>
          </a:p>
        </p:txBody>
      </p:sp>
    </p:spTree>
    <p:extLst>
      <p:ext uri="{BB962C8B-B14F-4D97-AF65-F5344CB8AC3E}">
        <p14:creationId xmlns:p14="http://schemas.microsoft.com/office/powerpoint/2010/main" val="3690542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a:t>
            </a:fld>
            <a:endParaRPr lang="en-JM" dirty="0"/>
          </a:p>
        </p:txBody>
      </p:sp>
    </p:spTree>
    <p:extLst>
      <p:ext uri="{BB962C8B-B14F-4D97-AF65-F5344CB8AC3E}">
        <p14:creationId xmlns:p14="http://schemas.microsoft.com/office/powerpoint/2010/main" val="39454072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44</a:t>
            </a:fld>
            <a:endParaRPr lang="en-JM" dirty="0"/>
          </a:p>
        </p:txBody>
      </p:sp>
    </p:spTree>
    <p:extLst>
      <p:ext uri="{BB962C8B-B14F-4D97-AF65-F5344CB8AC3E}">
        <p14:creationId xmlns:p14="http://schemas.microsoft.com/office/powerpoint/2010/main" val="787478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45</a:t>
            </a:fld>
            <a:endParaRPr lang="en-JM" dirty="0"/>
          </a:p>
        </p:txBody>
      </p:sp>
    </p:spTree>
    <p:extLst>
      <p:ext uri="{BB962C8B-B14F-4D97-AF65-F5344CB8AC3E}">
        <p14:creationId xmlns:p14="http://schemas.microsoft.com/office/powerpoint/2010/main" val="36111283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46</a:t>
            </a:fld>
            <a:endParaRPr lang="en-JM" dirty="0"/>
          </a:p>
        </p:txBody>
      </p:sp>
    </p:spTree>
    <p:extLst>
      <p:ext uri="{BB962C8B-B14F-4D97-AF65-F5344CB8AC3E}">
        <p14:creationId xmlns:p14="http://schemas.microsoft.com/office/powerpoint/2010/main" val="20848003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47</a:t>
            </a:fld>
            <a:endParaRPr lang="en-JM" dirty="0"/>
          </a:p>
        </p:txBody>
      </p:sp>
    </p:spTree>
    <p:extLst>
      <p:ext uri="{BB962C8B-B14F-4D97-AF65-F5344CB8AC3E}">
        <p14:creationId xmlns:p14="http://schemas.microsoft.com/office/powerpoint/2010/main" val="6852288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48</a:t>
            </a:fld>
            <a:endParaRPr lang="en-JM" dirty="0"/>
          </a:p>
        </p:txBody>
      </p:sp>
    </p:spTree>
    <p:extLst>
      <p:ext uri="{BB962C8B-B14F-4D97-AF65-F5344CB8AC3E}">
        <p14:creationId xmlns:p14="http://schemas.microsoft.com/office/powerpoint/2010/main" val="5704235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49</a:t>
            </a:fld>
            <a:endParaRPr lang="en-JM" dirty="0"/>
          </a:p>
        </p:txBody>
      </p:sp>
    </p:spTree>
    <p:extLst>
      <p:ext uri="{BB962C8B-B14F-4D97-AF65-F5344CB8AC3E}">
        <p14:creationId xmlns:p14="http://schemas.microsoft.com/office/powerpoint/2010/main" val="11316880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50</a:t>
            </a:fld>
            <a:endParaRPr lang="en-JM" dirty="0"/>
          </a:p>
        </p:txBody>
      </p:sp>
    </p:spTree>
    <p:extLst>
      <p:ext uri="{BB962C8B-B14F-4D97-AF65-F5344CB8AC3E}">
        <p14:creationId xmlns:p14="http://schemas.microsoft.com/office/powerpoint/2010/main" val="6472601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52</a:t>
            </a:fld>
            <a:endParaRPr lang="en-JM" dirty="0"/>
          </a:p>
        </p:txBody>
      </p:sp>
    </p:spTree>
    <p:extLst>
      <p:ext uri="{BB962C8B-B14F-4D97-AF65-F5344CB8AC3E}">
        <p14:creationId xmlns:p14="http://schemas.microsoft.com/office/powerpoint/2010/main" val="29187810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53</a:t>
            </a:fld>
            <a:endParaRPr lang="en-JM" dirty="0"/>
          </a:p>
        </p:txBody>
      </p:sp>
    </p:spTree>
    <p:extLst>
      <p:ext uri="{BB962C8B-B14F-4D97-AF65-F5344CB8AC3E}">
        <p14:creationId xmlns:p14="http://schemas.microsoft.com/office/powerpoint/2010/main" val="24431711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54</a:t>
            </a:fld>
            <a:endParaRPr lang="en-JM" dirty="0"/>
          </a:p>
        </p:txBody>
      </p:sp>
    </p:spTree>
    <p:extLst>
      <p:ext uri="{BB962C8B-B14F-4D97-AF65-F5344CB8AC3E}">
        <p14:creationId xmlns:p14="http://schemas.microsoft.com/office/powerpoint/2010/main" val="2673082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a:t>
            </a:fld>
            <a:endParaRPr lang="en-JM" dirty="0"/>
          </a:p>
        </p:txBody>
      </p:sp>
    </p:spTree>
    <p:extLst>
      <p:ext uri="{BB962C8B-B14F-4D97-AF65-F5344CB8AC3E}">
        <p14:creationId xmlns:p14="http://schemas.microsoft.com/office/powerpoint/2010/main" val="7348015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55</a:t>
            </a:fld>
            <a:endParaRPr lang="en-JM" dirty="0"/>
          </a:p>
        </p:txBody>
      </p:sp>
    </p:spTree>
    <p:extLst>
      <p:ext uri="{BB962C8B-B14F-4D97-AF65-F5344CB8AC3E}">
        <p14:creationId xmlns:p14="http://schemas.microsoft.com/office/powerpoint/2010/main" val="16967373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56</a:t>
            </a:fld>
            <a:endParaRPr lang="en-JM" dirty="0"/>
          </a:p>
        </p:txBody>
      </p:sp>
    </p:spTree>
    <p:extLst>
      <p:ext uri="{BB962C8B-B14F-4D97-AF65-F5344CB8AC3E}">
        <p14:creationId xmlns:p14="http://schemas.microsoft.com/office/powerpoint/2010/main" val="2300670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57</a:t>
            </a:fld>
            <a:endParaRPr lang="en-JM" dirty="0"/>
          </a:p>
        </p:txBody>
      </p:sp>
    </p:spTree>
    <p:extLst>
      <p:ext uri="{BB962C8B-B14F-4D97-AF65-F5344CB8AC3E}">
        <p14:creationId xmlns:p14="http://schemas.microsoft.com/office/powerpoint/2010/main" val="19419893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58</a:t>
            </a:fld>
            <a:endParaRPr lang="en-JM" dirty="0"/>
          </a:p>
        </p:txBody>
      </p:sp>
    </p:spTree>
    <p:extLst>
      <p:ext uri="{BB962C8B-B14F-4D97-AF65-F5344CB8AC3E}">
        <p14:creationId xmlns:p14="http://schemas.microsoft.com/office/powerpoint/2010/main" val="32007536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59</a:t>
            </a:fld>
            <a:endParaRPr lang="en-JM" dirty="0"/>
          </a:p>
        </p:txBody>
      </p:sp>
    </p:spTree>
    <p:extLst>
      <p:ext uri="{BB962C8B-B14F-4D97-AF65-F5344CB8AC3E}">
        <p14:creationId xmlns:p14="http://schemas.microsoft.com/office/powerpoint/2010/main" val="28131873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60</a:t>
            </a:fld>
            <a:endParaRPr lang="en-JM" dirty="0"/>
          </a:p>
        </p:txBody>
      </p:sp>
    </p:spTree>
    <p:extLst>
      <p:ext uri="{BB962C8B-B14F-4D97-AF65-F5344CB8AC3E}">
        <p14:creationId xmlns:p14="http://schemas.microsoft.com/office/powerpoint/2010/main" val="22847960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61</a:t>
            </a:fld>
            <a:endParaRPr lang="en-JM" dirty="0"/>
          </a:p>
        </p:txBody>
      </p:sp>
    </p:spTree>
    <p:extLst>
      <p:ext uri="{BB962C8B-B14F-4D97-AF65-F5344CB8AC3E}">
        <p14:creationId xmlns:p14="http://schemas.microsoft.com/office/powerpoint/2010/main" val="27332524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62</a:t>
            </a:fld>
            <a:endParaRPr lang="en-JM" dirty="0"/>
          </a:p>
        </p:txBody>
      </p:sp>
    </p:spTree>
    <p:extLst>
      <p:ext uri="{BB962C8B-B14F-4D97-AF65-F5344CB8AC3E}">
        <p14:creationId xmlns:p14="http://schemas.microsoft.com/office/powerpoint/2010/main" val="10022502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63</a:t>
            </a:fld>
            <a:endParaRPr lang="en-JM" dirty="0"/>
          </a:p>
        </p:txBody>
      </p:sp>
    </p:spTree>
    <p:extLst>
      <p:ext uri="{BB962C8B-B14F-4D97-AF65-F5344CB8AC3E}">
        <p14:creationId xmlns:p14="http://schemas.microsoft.com/office/powerpoint/2010/main" val="2257698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64</a:t>
            </a:fld>
            <a:endParaRPr lang="en-JM" dirty="0"/>
          </a:p>
        </p:txBody>
      </p:sp>
    </p:spTree>
    <p:extLst>
      <p:ext uri="{BB962C8B-B14F-4D97-AF65-F5344CB8AC3E}">
        <p14:creationId xmlns:p14="http://schemas.microsoft.com/office/powerpoint/2010/main" val="2318598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a:t>
            </a:fld>
            <a:endParaRPr lang="en-JM" dirty="0"/>
          </a:p>
        </p:txBody>
      </p:sp>
    </p:spTree>
    <p:extLst>
      <p:ext uri="{BB962C8B-B14F-4D97-AF65-F5344CB8AC3E}">
        <p14:creationId xmlns:p14="http://schemas.microsoft.com/office/powerpoint/2010/main" val="42070746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65</a:t>
            </a:fld>
            <a:endParaRPr lang="en-JM" dirty="0"/>
          </a:p>
        </p:txBody>
      </p:sp>
    </p:spTree>
    <p:extLst>
      <p:ext uri="{BB962C8B-B14F-4D97-AF65-F5344CB8AC3E}">
        <p14:creationId xmlns:p14="http://schemas.microsoft.com/office/powerpoint/2010/main" val="1411514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66</a:t>
            </a:fld>
            <a:endParaRPr lang="en-JM" dirty="0"/>
          </a:p>
        </p:txBody>
      </p:sp>
    </p:spTree>
    <p:extLst>
      <p:ext uri="{BB962C8B-B14F-4D97-AF65-F5344CB8AC3E}">
        <p14:creationId xmlns:p14="http://schemas.microsoft.com/office/powerpoint/2010/main" val="1792087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67</a:t>
            </a:fld>
            <a:endParaRPr lang="en-JM" dirty="0"/>
          </a:p>
        </p:txBody>
      </p:sp>
    </p:spTree>
    <p:extLst>
      <p:ext uri="{BB962C8B-B14F-4D97-AF65-F5344CB8AC3E}">
        <p14:creationId xmlns:p14="http://schemas.microsoft.com/office/powerpoint/2010/main" val="7553555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68</a:t>
            </a:fld>
            <a:endParaRPr lang="en-JM" dirty="0"/>
          </a:p>
        </p:txBody>
      </p:sp>
    </p:spTree>
    <p:extLst>
      <p:ext uri="{BB962C8B-B14F-4D97-AF65-F5344CB8AC3E}">
        <p14:creationId xmlns:p14="http://schemas.microsoft.com/office/powerpoint/2010/main" val="25702876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69</a:t>
            </a:fld>
            <a:endParaRPr lang="en-JM" dirty="0"/>
          </a:p>
        </p:txBody>
      </p:sp>
    </p:spTree>
    <p:extLst>
      <p:ext uri="{BB962C8B-B14F-4D97-AF65-F5344CB8AC3E}">
        <p14:creationId xmlns:p14="http://schemas.microsoft.com/office/powerpoint/2010/main" val="10475850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71</a:t>
            </a:fld>
            <a:endParaRPr lang="en-JM" dirty="0"/>
          </a:p>
        </p:txBody>
      </p:sp>
    </p:spTree>
    <p:extLst>
      <p:ext uri="{BB962C8B-B14F-4D97-AF65-F5344CB8AC3E}">
        <p14:creationId xmlns:p14="http://schemas.microsoft.com/office/powerpoint/2010/main" val="19389457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72</a:t>
            </a:fld>
            <a:endParaRPr lang="en-JM" dirty="0"/>
          </a:p>
        </p:txBody>
      </p:sp>
    </p:spTree>
    <p:extLst>
      <p:ext uri="{BB962C8B-B14F-4D97-AF65-F5344CB8AC3E}">
        <p14:creationId xmlns:p14="http://schemas.microsoft.com/office/powerpoint/2010/main" val="3445366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73</a:t>
            </a:fld>
            <a:endParaRPr lang="en-JM" dirty="0"/>
          </a:p>
        </p:txBody>
      </p:sp>
    </p:spTree>
    <p:extLst>
      <p:ext uri="{BB962C8B-B14F-4D97-AF65-F5344CB8AC3E}">
        <p14:creationId xmlns:p14="http://schemas.microsoft.com/office/powerpoint/2010/main" val="7020042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74</a:t>
            </a:fld>
            <a:endParaRPr lang="en-JM" dirty="0"/>
          </a:p>
        </p:txBody>
      </p:sp>
    </p:spTree>
    <p:extLst>
      <p:ext uri="{BB962C8B-B14F-4D97-AF65-F5344CB8AC3E}">
        <p14:creationId xmlns:p14="http://schemas.microsoft.com/office/powerpoint/2010/main" val="26654371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75</a:t>
            </a:fld>
            <a:endParaRPr lang="en-JM" dirty="0"/>
          </a:p>
        </p:txBody>
      </p:sp>
    </p:spTree>
    <p:extLst>
      <p:ext uri="{BB962C8B-B14F-4D97-AF65-F5344CB8AC3E}">
        <p14:creationId xmlns:p14="http://schemas.microsoft.com/office/powerpoint/2010/main" val="1542530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10</a:t>
            </a:fld>
            <a:endParaRPr lang="en-JM" dirty="0"/>
          </a:p>
        </p:txBody>
      </p:sp>
    </p:spTree>
    <p:extLst>
      <p:ext uri="{BB962C8B-B14F-4D97-AF65-F5344CB8AC3E}">
        <p14:creationId xmlns:p14="http://schemas.microsoft.com/office/powerpoint/2010/main" val="33564279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76</a:t>
            </a:fld>
            <a:endParaRPr lang="en-JM" dirty="0"/>
          </a:p>
        </p:txBody>
      </p:sp>
    </p:spTree>
    <p:extLst>
      <p:ext uri="{BB962C8B-B14F-4D97-AF65-F5344CB8AC3E}">
        <p14:creationId xmlns:p14="http://schemas.microsoft.com/office/powerpoint/2010/main" val="28734015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77</a:t>
            </a:fld>
            <a:endParaRPr lang="en-JM" dirty="0"/>
          </a:p>
        </p:txBody>
      </p:sp>
    </p:spTree>
    <p:extLst>
      <p:ext uri="{BB962C8B-B14F-4D97-AF65-F5344CB8AC3E}">
        <p14:creationId xmlns:p14="http://schemas.microsoft.com/office/powerpoint/2010/main" val="25664001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78</a:t>
            </a:fld>
            <a:endParaRPr lang="en-JM" dirty="0"/>
          </a:p>
        </p:txBody>
      </p:sp>
    </p:spTree>
    <p:extLst>
      <p:ext uri="{BB962C8B-B14F-4D97-AF65-F5344CB8AC3E}">
        <p14:creationId xmlns:p14="http://schemas.microsoft.com/office/powerpoint/2010/main" val="6771248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79</a:t>
            </a:fld>
            <a:endParaRPr lang="en-JM" dirty="0"/>
          </a:p>
        </p:txBody>
      </p:sp>
    </p:spTree>
    <p:extLst>
      <p:ext uri="{BB962C8B-B14F-4D97-AF65-F5344CB8AC3E}">
        <p14:creationId xmlns:p14="http://schemas.microsoft.com/office/powerpoint/2010/main" val="15832692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80</a:t>
            </a:fld>
            <a:endParaRPr lang="en-JM" dirty="0"/>
          </a:p>
        </p:txBody>
      </p:sp>
    </p:spTree>
    <p:extLst>
      <p:ext uri="{BB962C8B-B14F-4D97-AF65-F5344CB8AC3E}">
        <p14:creationId xmlns:p14="http://schemas.microsoft.com/office/powerpoint/2010/main" val="24163038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81</a:t>
            </a:fld>
            <a:endParaRPr lang="en-JM" dirty="0"/>
          </a:p>
        </p:txBody>
      </p:sp>
    </p:spTree>
    <p:extLst>
      <p:ext uri="{BB962C8B-B14F-4D97-AF65-F5344CB8AC3E}">
        <p14:creationId xmlns:p14="http://schemas.microsoft.com/office/powerpoint/2010/main" val="220106958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82</a:t>
            </a:fld>
            <a:endParaRPr lang="en-JM" dirty="0"/>
          </a:p>
        </p:txBody>
      </p:sp>
    </p:spTree>
    <p:extLst>
      <p:ext uri="{BB962C8B-B14F-4D97-AF65-F5344CB8AC3E}">
        <p14:creationId xmlns:p14="http://schemas.microsoft.com/office/powerpoint/2010/main" val="16638856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83</a:t>
            </a:fld>
            <a:endParaRPr lang="en-JM" dirty="0"/>
          </a:p>
        </p:txBody>
      </p:sp>
    </p:spTree>
    <p:extLst>
      <p:ext uri="{BB962C8B-B14F-4D97-AF65-F5344CB8AC3E}">
        <p14:creationId xmlns:p14="http://schemas.microsoft.com/office/powerpoint/2010/main" val="38034184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84</a:t>
            </a:fld>
            <a:endParaRPr lang="en-JM" dirty="0"/>
          </a:p>
        </p:txBody>
      </p:sp>
    </p:spTree>
    <p:extLst>
      <p:ext uri="{BB962C8B-B14F-4D97-AF65-F5344CB8AC3E}">
        <p14:creationId xmlns:p14="http://schemas.microsoft.com/office/powerpoint/2010/main" val="15786370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85</a:t>
            </a:fld>
            <a:endParaRPr lang="en-JM" dirty="0"/>
          </a:p>
        </p:txBody>
      </p:sp>
    </p:spTree>
    <p:extLst>
      <p:ext uri="{BB962C8B-B14F-4D97-AF65-F5344CB8AC3E}">
        <p14:creationId xmlns:p14="http://schemas.microsoft.com/office/powerpoint/2010/main" val="1032024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11</a:t>
            </a:fld>
            <a:endParaRPr lang="en-JM" dirty="0"/>
          </a:p>
        </p:txBody>
      </p:sp>
    </p:spTree>
    <p:extLst>
      <p:ext uri="{BB962C8B-B14F-4D97-AF65-F5344CB8AC3E}">
        <p14:creationId xmlns:p14="http://schemas.microsoft.com/office/powerpoint/2010/main" val="8524838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86</a:t>
            </a:fld>
            <a:endParaRPr lang="en-JM" dirty="0"/>
          </a:p>
        </p:txBody>
      </p:sp>
    </p:spTree>
    <p:extLst>
      <p:ext uri="{BB962C8B-B14F-4D97-AF65-F5344CB8AC3E}">
        <p14:creationId xmlns:p14="http://schemas.microsoft.com/office/powerpoint/2010/main" val="148711968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87</a:t>
            </a:fld>
            <a:endParaRPr lang="en-JM" dirty="0"/>
          </a:p>
        </p:txBody>
      </p:sp>
    </p:spTree>
    <p:extLst>
      <p:ext uri="{BB962C8B-B14F-4D97-AF65-F5344CB8AC3E}">
        <p14:creationId xmlns:p14="http://schemas.microsoft.com/office/powerpoint/2010/main" val="27762749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can we regulate our emotions if we are not aware of them?</a:t>
            </a:r>
          </a:p>
          <a:p>
            <a:r>
              <a:rPr lang="en-GB" dirty="0"/>
              <a:t>How can we read the emotions of other if we don’t understand how emotions affect us?</a:t>
            </a:r>
          </a:p>
          <a:p>
            <a:r>
              <a:rPr lang="en-GB" dirty="0"/>
              <a:t>How can we use our emotions to reach our goals if we are unable to read other people?</a:t>
            </a:r>
          </a:p>
          <a:p>
            <a:r>
              <a:rPr lang="en-GB" dirty="0"/>
              <a:t>How can we </a:t>
            </a:r>
            <a:r>
              <a:rPr lang="en-US" sz="1200" b="0" i="0" u="none" strike="noStrike" kern="1200" dirty="0">
                <a:solidFill>
                  <a:schemeClr val="tx1"/>
                </a:solidFill>
                <a:effectLst/>
                <a:latin typeface="Roboto Light"/>
                <a:ea typeface="+mn-ea"/>
                <a:cs typeface="+mn-cs"/>
              </a:rPr>
              <a:t>move closer to our goals when feelings of frustration and anger dominate the pursuit of these goals?</a:t>
            </a:r>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88</a:t>
            </a:fld>
            <a:endParaRPr lang="en-JM" dirty="0"/>
          </a:p>
        </p:txBody>
      </p:sp>
    </p:spTree>
    <p:extLst>
      <p:ext uri="{BB962C8B-B14F-4D97-AF65-F5344CB8AC3E}">
        <p14:creationId xmlns:p14="http://schemas.microsoft.com/office/powerpoint/2010/main" val="3310457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12</a:t>
            </a:fld>
            <a:endParaRPr lang="en-JM" dirty="0"/>
          </a:p>
        </p:txBody>
      </p:sp>
    </p:spTree>
    <p:extLst>
      <p:ext uri="{BB962C8B-B14F-4D97-AF65-F5344CB8AC3E}">
        <p14:creationId xmlns:p14="http://schemas.microsoft.com/office/powerpoint/2010/main" val="754451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9" name="Picture Placeholder 28"/>
          <p:cNvSpPr>
            <a:spLocks noGrp="1" noChangeAspect="1"/>
          </p:cNvSpPr>
          <p:nvPr/>
        </p:nvSpPr>
        <p:spPr>
          <a:xfrm>
            <a:off x="636470" y="547619"/>
            <a:ext cx="2133600" cy="2133600"/>
          </a:xfrm>
          <a:prstGeom prst="ellipse">
            <a:avLst/>
          </a:prstGeom>
          <a:ln w="76200" cap="sq">
            <a:noFill/>
            <a:miter lim="800000"/>
          </a:ln>
          <a:effectLst/>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JM" kern="1200"/>
          </a:p>
        </p:txBody>
      </p:sp>
      <p:sp>
        <p:nvSpPr>
          <p:cNvPr id="10" name="Picture Placeholder 28"/>
          <p:cNvSpPr>
            <a:spLocks noGrp="1" noChangeAspect="1"/>
          </p:cNvSpPr>
          <p:nvPr>
            <p:ph type="pic" sz="quarter" idx="52"/>
          </p:nvPr>
        </p:nvSpPr>
        <p:spPr>
          <a:xfrm>
            <a:off x="914400" y="1962150"/>
            <a:ext cx="2133600" cy="21336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a:p>
        </p:txBody>
      </p:sp>
    </p:spTree>
    <p:extLst>
      <p:ext uri="{BB962C8B-B14F-4D97-AF65-F5344CB8AC3E}">
        <p14:creationId xmlns:p14="http://schemas.microsoft.com/office/powerpoint/2010/main" val="3764632729"/>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9308C-D667-2A44-B75F-1C6E32E47579}"/>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C1CD05E4-C04D-A74C-992C-F8FE1E53FB38}"/>
              </a:ext>
            </a:extLst>
          </p:cNvPr>
          <p:cNvSpPr/>
          <p:nvPr userDrawn="1"/>
        </p:nvSpPr>
        <p:spPr>
          <a:xfrm>
            <a:off x="0" y="0"/>
            <a:ext cx="9144000" cy="5143500"/>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33822569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5BFB92-F4CE-A546-B20B-8C67A7879415}"/>
              </a:ext>
            </a:extLst>
          </p:cNvPr>
          <p:cNvSpPr/>
          <p:nvPr userDrawn="1"/>
        </p:nvSpPr>
        <p:spPr>
          <a:xfrm>
            <a:off x="5029201" y="-114300"/>
            <a:ext cx="4199963" cy="5372100"/>
          </a:xfrm>
          <a:prstGeom prst="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 name="Picture 2">
            <a:extLst>
              <a:ext uri="{FF2B5EF4-FFF2-40B4-BE49-F238E27FC236}">
                <a16:creationId xmlns:a16="http://schemas.microsoft.com/office/drawing/2014/main" id="{91C7293E-48E7-6C47-8A51-ECE4170EDE93}"/>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4724400" y="-1764020"/>
            <a:ext cx="5742707" cy="8145770"/>
          </a:xfrm>
          <a:prstGeom prst="rect">
            <a:avLst/>
          </a:prstGeom>
        </p:spPr>
      </p:pic>
      <p:sp>
        <p:nvSpPr>
          <p:cNvPr id="4" name="Rectangle 3">
            <a:extLst>
              <a:ext uri="{FF2B5EF4-FFF2-40B4-BE49-F238E27FC236}">
                <a16:creationId xmlns:a16="http://schemas.microsoft.com/office/drawing/2014/main" id="{7B5A60BF-9AA9-F34B-84AD-B93044DE9E8B}"/>
              </a:ext>
            </a:extLst>
          </p:cNvPr>
          <p:cNvSpPr/>
          <p:nvPr userDrawn="1"/>
        </p:nvSpPr>
        <p:spPr>
          <a:xfrm rot="5400000">
            <a:off x="-114300" y="-1"/>
            <a:ext cx="5257800" cy="5029201"/>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4011360182"/>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5BFB92-F4CE-A546-B20B-8C67A7879415}"/>
              </a:ext>
            </a:extLst>
          </p:cNvPr>
          <p:cNvSpPr/>
          <p:nvPr userDrawn="1"/>
        </p:nvSpPr>
        <p:spPr>
          <a:xfrm>
            <a:off x="5029201" y="-114300"/>
            <a:ext cx="4199963" cy="5372100"/>
          </a:xfrm>
          <a:prstGeom prst="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 name="Picture 2">
            <a:extLst>
              <a:ext uri="{FF2B5EF4-FFF2-40B4-BE49-F238E27FC236}">
                <a16:creationId xmlns:a16="http://schemas.microsoft.com/office/drawing/2014/main" id="{91C7293E-48E7-6C47-8A51-ECE4170EDE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24400" y="-1764020"/>
            <a:ext cx="5742707" cy="8145770"/>
          </a:xfrm>
          <a:prstGeom prst="rect">
            <a:avLst/>
          </a:prstGeom>
        </p:spPr>
      </p:pic>
      <p:sp>
        <p:nvSpPr>
          <p:cNvPr id="4" name="Rectangle 3">
            <a:extLst>
              <a:ext uri="{FF2B5EF4-FFF2-40B4-BE49-F238E27FC236}">
                <a16:creationId xmlns:a16="http://schemas.microsoft.com/office/drawing/2014/main" id="{7B5A60BF-9AA9-F34B-84AD-B93044DE9E8B}"/>
              </a:ext>
            </a:extLst>
          </p:cNvPr>
          <p:cNvSpPr/>
          <p:nvPr userDrawn="1"/>
        </p:nvSpPr>
        <p:spPr>
          <a:xfrm rot="5400000">
            <a:off x="-114300" y="-1"/>
            <a:ext cx="5257800" cy="5029201"/>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1033264896"/>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ext Placeholder 3"/>
          <p:cNvSpPr>
            <a:spLocks noGrp="1"/>
          </p:cNvSpPr>
          <p:nvPr>
            <p:ph type="body" sz="quarter" idx="60"/>
          </p:nvPr>
        </p:nvSpPr>
        <p:spPr>
          <a:xfrm>
            <a:off x="4572005" y="1711279"/>
            <a:ext cx="2919699" cy="304800"/>
          </a:xfrm>
        </p:spPr>
        <p:txBody>
          <a:bodyPr anchor="ctr">
            <a:noAutofit/>
          </a:bodyPr>
          <a:lstStyle>
            <a:lvl1pPr marL="0" indent="0" algn="l">
              <a:buFontTx/>
              <a:buNone/>
              <a:defRPr sz="900">
                <a:solidFill>
                  <a:schemeClr val="tx1"/>
                </a:solidFill>
                <a:latin typeface="Roboto Slab Bold"/>
                <a:ea typeface="Roboto Light"/>
                <a:cs typeface="Roboto Slab Bold"/>
              </a:defRPr>
            </a:lvl1pPr>
            <a:lvl2pPr marL="342900" indent="0">
              <a:buFontTx/>
              <a:buNone/>
              <a:defRPr sz="1050">
                <a:solidFill>
                  <a:schemeClr val="tx1">
                    <a:lumMod val="75000"/>
                    <a:lumOff val="25000"/>
                  </a:schemeClr>
                </a:solidFill>
                <a:latin typeface="Nexa Bold" pitchFamily="50" charset="0"/>
              </a:defRPr>
            </a:lvl2pPr>
            <a:lvl3pPr marL="685800" indent="0">
              <a:buFontTx/>
              <a:buNone/>
              <a:defRPr sz="900">
                <a:solidFill>
                  <a:schemeClr val="tx1">
                    <a:lumMod val="75000"/>
                    <a:lumOff val="25000"/>
                  </a:schemeClr>
                </a:solidFill>
                <a:latin typeface="Nexa Bold" pitchFamily="50" charset="0"/>
              </a:defRPr>
            </a:lvl3pPr>
            <a:lvl4pPr marL="1028700" indent="0">
              <a:buFontTx/>
              <a:buNone/>
              <a:defRPr sz="825">
                <a:solidFill>
                  <a:schemeClr val="tx1">
                    <a:lumMod val="75000"/>
                    <a:lumOff val="25000"/>
                  </a:schemeClr>
                </a:solidFill>
                <a:latin typeface="Nexa Bold" pitchFamily="50" charset="0"/>
              </a:defRPr>
            </a:lvl4pPr>
            <a:lvl5pPr marL="1371600" indent="0">
              <a:buFontTx/>
              <a:buNone/>
              <a:defRPr sz="825">
                <a:solidFill>
                  <a:schemeClr val="tx1">
                    <a:lumMod val="75000"/>
                    <a:lumOff val="25000"/>
                  </a:schemeClr>
                </a:solidFill>
                <a:latin typeface="Nexa Bold" pitchFamily="50" charset="0"/>
              </a:defRPr>
            </a:lvl5pPr>
          </a:lstStyle>
          <a:p>
            <a:pPr lvl="0"/>
            <a:endParaRPr lang="en-JM" dirty="0"/>
          </a:p>
        </p:txBody>
      </p:sp>
      <p:sp>
        <p:nvSpPr>
          <p:cNvPr id="12" name="Text Placeholder 7"/>
          <p:cNvSpPr>
            <a:spLocks noGrp="1"/>
          </p:cNvSpPr>
          <p:nvPr>
            <p:ph type="body" sz="quarter" idx="71"/>
          </p:nvPr>
        </p:nvSpPr>
        <p:spPr>
          <a:xfrm>
            <a:off x="4071423" y="2152650"/>
            <a:ext cx="4081981" cy="876300"/>
          </a:xfrm>
        </p:spPr>
        <p:txBody>
          <a:bodyPr>
            <a:noAutofit/>
          </a:bodyPr>
          <a:lstStyle>
            <a:lvl1pPr marL="0" indent="0" algn="l">
              <a:buFontTx/>
              <a:buNone/>
              <a:defRPr sz="750">
                <a:solidFill>
                  <a:schemeClr val="tx1">
                    <a:lumMod val="50000"/>
                    <a:lumOff val="50000"/>
                  </a:schemeClr>
                </a:solidFill>
                <a:latin typeface="Roboto Light"/>
                <a:cs typeface="Roboto Light"/>
              </a:defRPr>
            </a:lvl1pPr>
            <a:lvl2pPr marL="342900" indent="0">
              <a:buFontTx/>
              <a:buNone/>
              <a:defRPr sz="900">
                <a:solidFill>
                  <a:schemeClr val="tx1">
                    <a:lumMod val="75000"/>
                    <a:lumOff val="25000"/>
                  </a:schemeClr>
                </a:solidFill>
              </a:defRPr>
            </a:lvl2pPr>
            <a:lvl3pPr marL="685800" indent="0">
              <a:buFontTx/>
              <a:buNone/>
              <a:defRPr sz="900">
                <a:solidFill>
                  <a:schemeClr val="tx1">
                    <a:lumMod val="75000"/>
                    <a:lumOff val="25000"/>
                  </a:schemeClr>
                </a:solidFill>
              </a:defRPr>
            </a:lvl3pPr>
            <a:lvl4pPr marL="1028700" indent="0">
              <a:buFontTx/>
              <a:buNone/>
              <a:defRPr sz="900">
                <a:solidFill>
                  <a:schemeClr val="tx1">
                    <a:lumMod val="75000"/>
                    <a:lumOff val="25000"/>
                  </a:schemeClr>
                </a:solidFill>
              </a:defRPr>
            </a:lvl4pPr>
            <a:lvl5pPr marL="1371600" indent="0">
              <a:buFontTx/>
              <a:buNone/>
              <a:defRPr sz="900">
                <a:solidFill>
                  <a:schemeClr val="tx1">
                    <a:lumMod val="75000"/>
                    <a:lumOff val="25000"/>
                  </a:schemeClr>
                </a:solidFill>
              </a:defRPr>
            </a:lvl5pPr>
          </a:lstStyle>
          <a:p>
            <a:pPr lvl="0"/>
            <a:endParaRPr lang="en-JM" dirty="0"/>
          </a:p>
        </p:txBody>
      </p:sp>
      <p:sp>
        <p:nvSpPr>
          <p:cNvPr id="13" name="Picture Placeholder 28"/>
          <p:cNvSpPr>
            <a:spLocks noGrp="1"/>
          </p:cNvSpPr>
          <p:nvPr>
            <p:ph type="pic" sz="quarter" idx="50"/>
          </p:nvPr>
        </p:nvSpPr>
        <p:spPr>
          <a:xfrm>
            <a:off x="609600" y="1728137"/>
            <a:ext cx="2626800" cy="19710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a:p>
        </p:txBody>
      </p:sp>
      <p:sp>
        <p:nvSpPr>
          <p:cNvPr id="9"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15" name="Title Placeholder 1"/>
          <p:cNvSpPr>
            <a:spLocks noGrp="1"/>
          </p:cNvSpPr>
          <p:nvPr>
            <p:ph type="title"/>
          </p:nvPr>
        </p:nvSpPr>
        <p:spPr>
          <a:xfrm>
            <a:off x="533400" y="378617"/>
            <a:ext cx="7620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1075114847"/>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11151"/>
            <a:ext cx="4572000" cy="5143500"/>
          </a:xfrm>
        </p:spPr>
        <p:txBody>
          <a:bodyPr/>
          <a:lstStyle/>
          <a:p>
            <a:endParaRPr lang="en-JM"/>
          </a:p>
        </p:txBody>
      </p:sp>
      <p:sp>
        <p:nvSpPr>
          <p:cNvPr id="18" name="Text Placeholder 17"/>
          <p:cNvSpPr>
            <a:spLocks noGrp="1"/>
          </p:cNvSpPr>
          <p:nvPr>
            <p:ph type="body" sz="quarter" idx="15"/>
          </p:nvPr>
        </p:nvSpPr>
        <p:spPr>
          <a:xfrm>
            <a:off x="5029200" y="2041524"/>
            <a:ext cx="3505200" cy="990600"/>
          </a:xfrm>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sz="825"/>
            </a:lvl2pPr>
            <a:lvl3pPr marL="685800" indent="0">
              <a:buFontTx/>
              <a:buNone/>
              <a:defRPr sz="825"/>
            </a:lvl3pPr>
            <a:lvl4pPr marL="1028700" indent="0">
              <a:buFontTx/>
              <a:buNone/>
              <a:defRPr sz="825"/>
            </a:lvl4pPr>
            <a:lvl5pPr marL="1371600" indent="0">
              <a:buFontTx/>
              <a:buNone/>
              <a:defRPr sz="825"/>
            </a:lvl5pPr>
          </a:lstStyle>
          <a:p>
            <a:pPr lvl="0"/>
            <a:endParaRPr lang="en-JM" dirty="0"/>
          </a:p>
        </p:txBody>
      </p:sp>
      <p:sp>
        <p:nvSpPr>
          <p:cNvPr id="20" name="Content Placeholder 19"/>
          <p:cNvSpPr>
            <a:spLocks noGrp="1"/>
          </p:cNvSpPr>
          <p:nvPr>
            <p:ph sz="quarter" idx="16"/>
          </p:nvPr>
        </p:nvSpPr>
        <p:spPr>
          <a:xfrm>
            <a:off x="5638800" y="3108327"/>
            <a:ext cx="2438400" cy="307975"/>
          </a:xfrm>
          <a:prstGeom prst="rect">
            <a:avLst/>
          </a:prstGeom>
          <a:noFill/>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endParaRPr lang="en-JM" dirty="0"/>
          </a:p>
        </p:txBody>
      </p:sp>
      <p:sp>
        <p:nvSpPr>
          <p:cNvPr id="21" name="Content Placeholder 19"/>
          <p:cNvSpPr>
            <a:spLocks noGrp="1"/>
          </p:cNvSpPr>
          <p:nvPr>
            <p:ph sz="quarter" idx="17"/>
          </p:nvPr>
        </p:nvSpPr>
        <p:spPr>
          <a:xfrm>
            <a:off x="5638800" y="3562353"/>
            <a:ext cx="2438400" cy="465119"/>
          </a:xfrm>
          <a:prstGeom prst="rect">
            <a:avLst/>
          </a:prstGeom>
          <a:noFill/>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endParaRPr lang="en-JM" dirty="0"/>
          </a:p>
        </p:txBody>
      </p:sp>
      <p:sp>
        <p:nvSpPr>
          <p:cNvPr id="23" name="Text Placeholder 22"/>
          <p:cNvSpPr>
            <a:spLocks noGrp="1"/>
          </p:cNvSpPr>
          <p:nvPr>
            <p:ph type="body" sz="quarter" idx="18"/>
          </p:nvPr>
        </p:nvSpPr>
        <p:spPr>
          <a:xfrm>
            <a:off x="5029200" y="1733555"/>
            <a:ext cx="3505200" cy="357187"/>
          </a:xfrm>
        </p:spPr>
        <p:txBody>
          <a:bodyPr>
            <a:noAutofit/>
          </a:bodyPr>
          <a:lstStyle>
            <a:lvl1pPr marL="0" indent="0">
              <a:buFontTx/>
              <a:buNone/>
              <a:defRPr sz="1050">
                <a:solidFill>
                  <a:schemeClr val="tx1"/>
                </a:solidFill>
                <a:latin typeface="Roboto Slab Bold"/>
                <a:ea typeface="Roboto Light"/>
                <a:cs typeface="Roboto Slab Bold"/>
              </a:defRPr>
            </a:lvl1pPr>
            <a:lvl2pPr marL="342900" indent="0">
              <a:buFontTx/>
              <a:buNone/>
              <a:defRPr sz="975">
                <a:latin typeface="Open Sans" pitchFamily="34" charset="0"/>
                <a:ea typeface="Open Sans" pitchFamily="34" charset="0"/>
                <a:cs typeface="Open Sans" pitchFamily="34" charset="0"/>
              </a:defRPr>
            </a:lvl2pPr>
            <a:lvl3pPr marL="685800" indent="0">
              <a:buFontTx/>
              <a:buNone/>
              <a:defRPr sz="975">
                <a:latin typeface="Open Sans" pitchFamily="34" charset="0"/>
                <a:ea typeface="Open Sans" pitchFamily="34" charset="0"/>
                <a:cs typeface="Open Sans" pitchFamily="34" charset="0"/>
              </a:defRPr>
            </a:lvl3pPr>
            <a:lvl4pPr marL="1028700" indent="0">
              <a:buFontTx/>
              <a:buNone/>
              <a:defRPr sz="975">
                <a:latin typeface="Open Sans" pitchFamily="34" charset="0"/>
                <a:ea typeface="Open Sans" pitchFamily="34" charset="0"/>
                <a:cs typeface="Open Sans" pitchFamily="34" charset="0"/>
              </a:defRPr>
            </a:lvl4pPr>
            <a:lvl5pPr marL="1371600" indent="0">
              <a:buFontTx/>
              <a:buNone/>
              <a:defRPr sz="975">
                <a:latin typeface="Open Sans" pitchFamily="34" charset="0"/>
                <a:ea typeface="Open Sans" pitchFamily="34" charset="0"/>
                <a:cs typeface="Open Sans" pitchFamily="34" charset="0"/>
              </a:defRPr>
            </a:lvl5pPr>
          </a:lstStyle>
          <a:p>
            <a:pPr lvl="0"/>
            <a:endParaRPr lang="en-JM" dirty="0"/>
          </a:p>
        </p:txBody>
      </p:sp>
      <p:sp>
        <p:nvSpPr>
          <p:cNvPr id="9" name="Title Placeholder 1"/>
          <p:cNvSpPr>
            <a:spLocks noGrp="1"/>
          </p:cNvSpPr>
          <p:nvPr>
            <p:ph type="title"/>
          </p:nvPr>
        </p:nvSpPr>
        <p:spPr>
          <a:xfrm>
            <a:off x="4953000" y="438150"/>
            <a:ext cx="3048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1407023606"/>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7" name="Title Placeholder 1"/>
          <p:cNvSpPr>
            <a:spLocks noGrp="1"/>
          </p:cNvSpPr>
          <p:nvPr>
            <p:ph type="title"/>
          </p:nvPr>
        </p:nvSpPr>
        <p:spPr>
          <a:xfrm>
            <a:off x="533400" y="381000"/>
            <a:ext cx="7620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4016652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en-US" dirty="0"/>
          </a:p>
        </p:txBody>
      </p:sp>
      <p:sp>
        <p:nvSpPr>
          <p:cNvPr id="5" name="Picture Placeholder 4"/>
          <p:cNvSpPr>
            <a:spLocks noGrp="1"/>
          </p:cNvSpPr>
          <p:nvPr>
            <p:ph type="pic" sz="quarter" idx="10"/>
          </p:nvPr>
        </p:nvSpPr>
        <p:spPr>
          <a:xfrm>
            <a:off x="0" y="1809750"/>
            <a:ext cx="9144000" cy="3333750"/>
          </a:xfrm>
        </p:spPr>
        <p:txBody>
          <a:bodyPr/>
          <a:lstStyle/>
          <a:p>
            <a:endParaRPr lang="en-US"/>
          </a:p>
        </p:txBody>
      </p:sp>
    </p:spTree>
    <p:extLst>
      <p:ext uri="{BB962C8B-B14F-4D97-AF65-F5344CB8AC3E}">
        <p14:creationId xmlns:p14="http://schemas.microsoft.com/office/powerpoint/2010/main" val="56803893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en-US" dirty="0"/>
          </a:p>
        </p:txBody>
      </p:sp>
      <p:sp>
        <p:nvSpPr>
          <p:cNvPr id="5" name="Picture Placeholder 4"/>
          <p:cNvSpPr>
            <a:spLocks noGrp="1"/>
          </p:cNvSpPr>
          <p:nvPr>
            <p:ph type="pic" sz="quarter" idx="10"/>
          </p:nvPr>
        </p:nvSpPr>
        <p:spPr>
          <a:xfrm>
            <a:off x="0" y="1581150"/>
            <a:ext cx="9144000" cy="3562350"/>
          </a:xfrm>
        </p:spPr>
        <p:txBody>
          <a:bodyPr/>
          <a:lstStyle/>
          <a:p>
            <a:endParaRPr lang="en-US"/>
          </a:p>
        </p:txBody>
      </p:sp>
    </p:spTree>
    <p:extLst>
      <p:ext uri="{BB962C8B-B14F-4D97-AF65-F5344CB8AC3E}">
        <p14:creationId xmlns:p14="http://schemas.microsoft.com/office/powerpoint/2010/main" val="945333294"/>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800600" y="0"/>
            <a:ext cx="4343400" cy="5143500"/>
          </a:xfrm>
        </p:spPr>
        <p:txBody>
          <a:bodyPr/>
          <a:lstStyle/>
          <a:p>
            <a:endParaRPr lang="en-US"/>
          </a:p>
        </p:txBody>
      </p:sp>
    </p:spTree>
    <p:extLst>
      <p:ext uri="{BB962C8B-B14F-4D97-AF65-F5344CB8AC3E}">
        <p14:creationId xmlns:p14="http://schemas.microsoft.com/office/powerpoint/2010/main" val="338345539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8600" y="0"/>
            <a:ext cx="5105400" cy="5143500"/>
          </a:xfrm>
        </p:spPr>
        <p:txBody>
          <a:bodyPr/>
          <a:lstStyle/>
          <a:p>
            <a:endParaRPr lang="en-US"/>
          </a:p>
        </p:txBody>
      </p:sp>
    </p:spTree>
    <p:extLst>
      <p:ext uri="{BB962C8B-B14F-4D97-AF65-F5344CB8AC3E}">
        <p14:creationId xmlns:p14="http://schemas.microsoft.com/office/powerpoint/2010/main" val="2825447475"/>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019800" y="0"/>
            <a:ext cx="3124200" cy="5143500"/>
          </a:xfrm>
        </p:spPr>
        <p:txBody>
          <a:bodyPr/>
          <a:lstStyle/>
          <a:p>
            <a:endParaRPr lang="en-US"/>
          </a:p>
        </p:txBody>
      </p:sp>
    </p:spTree>
    <p:extLst>
      <p:ext uri="{BB962C8B-B14F-4D97-AF65-F5344CB8AC3E}">
        <p14:creationId xmlns:p14="http://schemas.microsoft.com/office/powerpoint/2010/main" val="237493740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3400" y="381000"/>
            <a:ext cx="7620000" cy="857250"/>
          </a:xfrm>
          <a:prstGeom prst="rect">
            <a:avLst/>
          </a:prstGeom>
        </p:spPr>
        <p:txBody>
          <a:bodyPr vert="horz" lIns="91440" tIns="45720" rIns="91440" bIns="45720" rtlCol="0" anchor="ctr">
            <a:normAutofit/>
          </a:bodyPr>
          <a:lstStyle/>
          <a:p>
            <a:endParaRPr lang="en-JM" dirty="0"/>
          </a:p>
        </p:txBody>
      </p:sp>
      <p:sp>
        <p:nvSpPr>
          <p:cNvPr id="3" name="Text Placeholder 2"/>
          <p:cNvSpPr>
            <a:spLocks noGrp="1"/>
          </p:cNvSpPr>
          <p:nvPr>
            <p:ph type="body" idx="1"/>
          </p:nvPr>
        </p:nvSpPr>
        <p:spPr>
          <a:xfrm>
            <a:off x="533400" y="1428753"/>
            <a:ext cx="8001000" cy="312419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cxnSp>
        <p:nvCxnSpPr>
          <p:cNvPr id="4" name="Straight Connector 3"/>
          <p:cNvCxnSpPr>
            <a:cxnSpLocks/>
          </p:cNvCxnSpPr>
          <p:nvPr userDrawn="1"/>
        </p:nvCxnSpPr>
        <p:spPr>
          <a:xfrm>
            <a:off x="990600" y="1276350"/>
            <a:ext cx="3960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3337512"/>
      </p:ext>
    </p:extLst>
  </p:cSld>
  <p:clrMap bg1="lt1" tx1="dk1" bg2="lt2" tx2="dk2" accent1="accent1" accent2="accent2" accent3="accent3" accent4="accent4" accent5="accent5" accent6="accent6" hlink="hlink" folHlink="folHlink"/>
  <p:sldLayoutIdLst>
    <p:sldLayoutId id="2147483726" r:id="rId1"/>
    <p:sldLayoutId id="2147483698" r:id="rId2"/>
    <p:sldLayoutId id="2147483669" r:id="rId3"/>
    <p:sldLayoutId id="2147483654" r:id="rId4"/>
    <p:sldLayoutId id="2147483741" r:id="rId5"/>
    <p:sldLayoutId id="2147483746" r:id="rId6"/>
    <p:sldLayoutId id="2147483743" r:id="rId7"/>
    <p:sldLayoutId id="2147483747" r:id="rId8"/>
    <p:sldLayoutId id="2147483748" r:id="rId9"/>
    <p:sldLayoutId id="2147483744" r:id="rId10"/>
    <p:sldLayoutId id="2147483745" r:id="rId11"/>
    <p:sldLayoutId id="2147483749" r:id="rId12"/>
  </p:sldLayoutIdLst>
  <p:transition spd="slow">
    <p:push dir="u"/>
  </p:transition>
  <p:hf hdr="0" dt="0"/>
  <p:txStyles>
    <p:titleStyle>
      <a:lvl1pPr algn="l" defTabSz="685800" rtl="0" eaLnBrk="1" latinLnBrk="0" hangingPunct="1">
        <a:spcBef>
          <a:spcPct val="0"/>
        </a:spcBef>
        <a:buNone/>
        <a:defRPr sz="2400" b="0" i="0" kern="1200" spc="-113">
          <a:gradFill flip="none" rotWithShape="1">
            <a:gsLst>
              <a:gs pos="0">
                <a:schemeClr val="accent1"/>
              </a:gs>
              <a:gs pos="100000">
                <a:schemeClr val="accent4"/>
              </a:gs>
              <a:gs pos="45000">
                <a:schemeClr val="accent2"/>
              </a:gs>
              <a:gs pos="68000">
                <a:schemeClr val="accent3"/>
              </a:gs>
            </a:gsLst>
            <a:lin ang="0" scaled="1"/>
            <a:tileRect/>
          </a:gradFill>
          <a:latin typeface="Roboto Slab Bold"/>
          <a:ea typeface="Roboto Light"/>
          <a:cs typeface="Roboto Slab Bold"/>
        </a:defRPr>
      </a:lvl1pPr>
    </p:titleStyle>
    <p:bodyStyle>
      <a:lvl1pPr marL="257175" indent="-257175" algn="l" defTabSz="685800" rtl="0" eaLnBrk="1" latinLnBrk="0" hangingPunct="1">
        <a:spcBef>
          <a:spcPct val="20000"/>
        </a:spcBef>
        <a:buClr>
          <a:srgbClr val="800000"/>
        </a:buClr>
        <a:buFont typeface="Wingdings" charset="2"/>
        <a:buChar char="§"/>
        <a:defRPr sz="1050" kern="1200">
          <a:solidFill>
            <a:schemeClr val="tx1">
              <a:lumMod val="50000"/>
              <a:lumOff val="50000"/>
            </a:schemeClr>
          </a:solidFill>
          <a:latin typeface="Roboto Light"/>
          <a:ea typeface="+mn-ea"/>
          <a:cs typeface="Roboto Light"/>
        </a:defRPr>
      </a:lvl1pPr>
      <a:lvl2pPr marL="557213" indent="-214313" algn="l" defTabSz="685800" rtl="0" eaLnBrk="1" latinLnBrk="0" hangingPunct="1">
        <a:spcBef>
          <a:spcPct val="20000"/>
        </a:spcBef>
        <a:buClr>
          <a:srgbClr val="800000"/>
        </a:buClr>
        <a:buFont typeface="Wingdings" charset="2"/>
        <a:buChar char="§"/>
        <a:defRPr sz="900" kern="1200">
          <a:solidFill>
            <a:schemeClr val="tx1">
              <a:lumMod val="50000"/>
              <a:lumOff val="50000"/>
            </a:schemeClr>
          </a:solidFill>
          <a:latin typeface="Roboto Light"/>
          <a:ea typeface="+mn-ea"/>
          <a:cs typeface="Roboto Light"/>
        </a:defRPr>
      </a:lvl2pPr>
      <a:lvl3pPr marL="857250" indent="-171450" algn="l" defTabSz="685800" rtl="0" eaLnBrk="1" latinLnBrk="0" hangingPunct="1">
        <a:spcBef>
          <a:spcPct val="20000"/>
        </a:spcBef>
        <a:buClr>
          <a:srgbClr val="800000"/>
        </a:buClr>
        <a:buFont typeface="Wingdings" charset="2"/>
        <a:buChar char="§"/>
        <a:defRPr sz="825" kern="1200">
          <a:solidFill>
            <a:schemeClr val="tx1">
              <a:lumMod val="50000"/>
              <a:lumOff val="50000"/>
            </a:schemeClr>
          </a:solidFill>
          <a:latin typeface="Roboto Light"/>
          <a:ea typeface="+mn-ea"/>
          <a:cs typeface="Roboto Light"/>
        </a:defRPr>
      </a:lvl3pPr>
      <a:lvl4pPr marL="12001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4pPr>
      <a:lvl5pPr marL="15430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673107"/>
      </p:ext>
    </p:extLst>
  </p:cSld>
  <p:clrMap bg1="lt1" tx1="dk1" bg2="lt2" tx2="dk2" accent1="accent1" accent2="accent2" accent3="accent3" accent4="accent4" accent5="accent5" accent6="accent6" hlink="hlink" folHlink="folHlink"/>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6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7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7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7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AB327CF9-DC29-3348-BC42-75C73E09244C}"/>
              </a:ext>
            </a:extLst>
          </p:cNvPr>
          <p:cNvSpPr/>
          <p:nvPr/>
        </p:nvSpPr>
        <p:spPr>
          <a:xfrm>
            <a:off x="1219200" y="27241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6" name="Text Placeholder 1">
            <a:extLst>
              <a:ext uri="{FF2B5EF4-FFF2-40B4-BE49-F238E27FC236}">
                <a16:creationId xmlns:a16="http://schemas.microsoft.com/office/drawing/2014/main" id="{A3CBD5A9-AA44-DB47-B562-A8B80B59373F}"/>
              </a:ext>
            </a:extLst>
          </p:cNvPr>
          <p:cNvSpPr txBox="1">
            <a:spLocks/>
          </p:cNvSpPr>
          <p:nvPr/>
        </p:nvSpPr>
        <p:spPr>
          <a:xfrm>
            <a:off x="1066800" y="1200150"/>
            <a:ext cx="3771900" cy="32385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bg1"/>
                </a:solidFill>
                <a:latin typeface="Roboto Medium" panose="02000000000000000000" pitchFamily="2" charset="0"/>
                <a:ea typeface="Roboto Medium" panose="02000000000000000000" pitchFamily="2" charset="0"/>
              </a:rPr>
              <a:t>Emotional Intelligence</a:t>
            </a:r>
          </a:p>
          <a:p>
            <a:pPr marL="0" indent="0">
              <a:buNone/>
            </a:pPr>
            <a:endParaRPr lang="en-US" sz="4000" dirty="0">
              <a:solidFill>
                <a:schemeClr val="bg1"/>
              </a:solidFill>
            </a:endParaRPr>
          </a:p>
        </p:txBody>
      </p:sp>
    </p:spTree>
    <p:extLst>
      <p:ext uri="{BB962C8B-B14F-4D97-AF65-F5344CB8AC3E}">
        <p14:creationId xmlns:p14="http://schemas.microsoft.com/office/powerpoint/2010/main" val="146161214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514350"/>
            <a:ext cx="5029200" cy="30480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Different skills</a:t>
            </a:r>
          </a:p>
        </p:txBody>
      </p:sp>
      <p:pic>
        <p:nvPicPr>
          <p:cNvPr id="6" name="Picture 5">
            <a:extLst>
              <a:ext uri="{FF2B5EF4-FFF2-40B4-BE49-F238E27FC236}">
                <a16:creationId xmlns:a16="http://schemas.microsoft.com/office/drawing/2014/main" id="{4AB214FE-4666-8C4A-B05E-6187C084D413}"/>
              </a:ext>
            </a:extLst>
          </p:cNvPr>
          <p:cNvPicPr>
            <a:picLocks noChangeAspect="1"/>
          </p:cNvPicPr>
          <p:nvPr/>
        </p:nvPicPr>
        <p:blipFill>
          <a:blip r:embed="rId3"/>
          <a:stretch>
            <a:fillRect/>
          </a:stretch>
        </p:blipFill>
        <p:spPr>
          <a:xfrm>
            <a:off x="3267075" y="1657350"/>
            <a:ext cx="2914650" cy="2914650"/>
          </a:xfrm>
          <a:prstGeom prst="rect">
            <a:avLst/>
          </a:prstGeom>
        </p:spPr>
      </p:pic>
      <p:grpSp>
        <p:nvGrpSpPr>
          <p:cNvPr id="11" name="Group 10">
            <a:extLst>
              <a:ext uri="{FF2B5EF4-FFF2-40B4-BE49-F238E27FC236}">
                <a16:creationId xmlns:a16="http://schemas.microsoft.com/office/drawing/2014/main" id="{4B863053-27F2-4944-8635-B750B0A576C7}"/>
              </a:ext>
            </a:extLst>
          </p:cNvPr>
          <p:cNvGrpSpPr/>
          <p:nvPr/>
        </p:nvGrpSpPr>
        <p:grpSpPr>
          <a:xfrm>
            <a:off x="1066800" y="1800225"/>
            <a:ext cx="2396218" cy="76200"/>
            <a:chOff x="965291" y="2457450"/>
            <a:chExt cx="2396218" cy="76200"/>
          </a:xfrm>
        </p:grpSpPr>
        <p:cxnSp>
          <p:nvCxnSpPr>
            <p:cNvPr id="8" name="Straight Connector 7">
              <a:extLst>
                <a:ext uri="{FF2B5EF4-FFF2-40B4-BE49-F238E27FC236}">
                  <a16:creationId xmlns:a16="http://schemas.microsoft.com/office/drawing/2014/main" id="{9229E525-AD42-C94E-8D65-DC7213B6B809}"/>
                </a:ext>
              </a:extLst>
            </p:cNvPr>
            <p:cNvCxnSpPr>
              <a:cxnSpLocks/>
            </p:cNvCxnSpPr>
            <p:nvPr/>
          </p:nvCxnSpPr>
          <p:spPr>
            <a:xfrm flipH="1" flipV="1">
              <a:off x="965291" y="2495549"/>
              <a:ext cx="2311309" cy="1"/>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B7C84878-E54C-6B47-B6E5-C38CCAEBBBCC}"/>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a:extLst>
              <a:ext uri="{FF2B5EF4-FFF2-40B4-BE49-F238E27FC236}">
                <a16:creationId xmlns:a16="http://schemas.microsoft.com/office/drawing/2014/main" id="{4E7F67D8-A828-7A41-A655-FA8B9A56A421}"/>
              </a:ext>
            </a:extLst>
          </p:cNvPr>
          <p:cNvSpPr txBox="1"/>
          <p:nvPr/>
        </p:nvSpPr>
        <p:spPr>
          <a:xfrm>
            <a:off x="985838" y="2026918"/>
            <a:ext cx="2133600" cy="830997"/>
          </a:xfrm>
          <a:prstGeom prst="rect">
            <a:avLst/>
          </a:prstGeom>
          <a:noFill/>
        </p:spPr>
        <p:txBody>
          <a:bodyPr wrap="square" rtlCol="0">
            <a:spAutoFit/>
          </a:bodyPr>
          <a:lstStyle/>
          <a:p>
            <a:r>
              <a:rPr lang="en-US" sz="1600" dirty="0">
                <a:solidFill>
                  <a:srgbClr val="3C3F4D"/>
                </a:solidFill>
                <a:latin typeface="Roboto Light" panose="02000000000000000000" pitchFamily="2" charset="0"/>
                <a:ea typeface="Roboto Light" panose="02000000000000000000" pitchFamily="2" charset="0"/>
              </a:rPr>
              <a:t>noticing and understanding emotions in oneself</a:t>
            </a:r>
          </a:p>
        </p:txBody>
      </p:sp>
    </p:spTree>
    <p:extLst>
      <p:ext uri="{BB962C8B-B14F-4D97-AF65-F5344CB8AC3E}">
        <p14:creationId xmlns:p14="http://schemas.microsoft.com/office/powerpoint/2010/main" val="107333244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Emotional awareness</a:t>
            </a:r>
          </a:p>
        </p:txBody>
      </p:sp>
      <p:sp>
        <p:nvSpPr>
          <p:cNvPr id="4" name="Rounded Rectangle 3">
            <a:extLst>
              <a:ext uri="{FF2B5EF4-FFF2-40B4-BE49-F238E27FC236}">
                <a16:creationId xmlns:a16="http://schemas.microsoft.com/office/drawing/2014/main" id="{E408C979-185E-F145-87E5-E0797C60DE0B}"/>
              </a:ext>
            </a:extLst>
          </p:cNvPr>
          <p:cNvSpPr/>
          <p:nvPr/>
        </p:nvSpPr>
        <p:spPr>
          <a:xfrm>
            <a:off x="4572000" y="1809750"/>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thoughts</a:t>
            </a:r>
          </a:p>
        </p:txBody>
      </p:sp>
      <p:sp>
        <p:nvSpPr>
          <p:cNvPr id="6" name="Rounded Rectangle 5">
            <a:extLst>
              <a:ext uri="{FF2B5EF4-FFF2-40B4-BE49-F238E27FC236}">
                <a16:creationId xmlns:a16="http://schemas.microsoft.com/office/drawing/2014/main" id="{A2558487-03D5-154C-A98B-D79731957CC8}"/>
              </a:ext>
            </a:extLst>
          </p:cNvPr>
          <p:cNvSpPr/>
          <p:nvPr/>
        </p:nvSpPr>
        <p:spPr>
          <a:xfrm>
            <a:off x="4572000" y="2472087"/>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bodily sensations</a:t>
            </a:r>
          </a:p>
        </p:txBody>
      </p:sp>
      <p:sp>
        <p:nvSpPr>
          <p:cNvPr id="7" name="Rounded Rectangle 6">
            <a:extLst>
              <a:ext uri="{FF2B5EF4-FFF2-40B4-BE49-F238E27FC236}">
                <a16:creationId xmlns:a16="http://schemas.microsoft.com/office/drawing/2014/main" id="{A053C364-1814-A04F-BC1D-30B1ED514DE2}"/>
              </a:ext>
            </a:extLst>
          </p:cNvPr>
          <p:cNvSpPr/>
          <p:nvPr/>
        </p:nvSpPr>
        <p:spPr>
          <a:xfrm>
            <a:off x="4572000" y="3134424"/>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action tendencies</a:t>
            </a:r>
          </a:p>
        </p:txBody>
      </p:sp>
      <p:sp>
        <p:nvSpPr>
          <p:cNvPr id="8" name="Rounded Rectangle 7">
            <a:extLst>
              <a:ext uri="{FF2B5EF4-FFF2-40B4-BE49-F238E27FC236}">
                <a16:creationId xmlns:a16="http://schemas.microsoft.com/office/drawing/2014/main" id="{86085C88-EC94-F944-B79D-2F0DC36CD030}"/>
              </a:ext>
            </a:extLst>
          </p:cNvPr>
          <p:cNvSpPr/>
          <p:nvPr/>
        </p:nvSpPr>
        <p:spPr>
          <a:xfrm>
            <a:off x="4572000" y="3796761"/>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intensity</a:t>
            </a:r>
          </a:p>
        </p:txBody>
      </p:sp>
      <p:sp>
        <p:nvSpPr>
          <p:cNvPr id="5" name="Triangle 4">
            <a:extLst>
              <a:ext uri="{FF2B5EF4-FFF2-40B4-BE49-F238E27FC236}">
                <a16:creationId xmlns:a16="http://schemas.microsoft.com/office/drawing/2014/main" id="{43C740C4-30AD-6D46-BBF1-A2F49E863318}"/>
              </a:ext>
            </a:extLst>
          </p:cNvPr>
          <p:cNvSpPr/>
          <p:nvPr/>
        </p:nvSpPr>
        <p:spPr>
          <a:xfrm rot="5400000">
            <a:off x="3620814" y="2980709"/>
            <a:ext cx="533400" cy="45982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D0979F00-5644-694C-B69C-CD76F1A22C03}"/>
              </a:ext>
            </a:extLst>
          </p:cNvPr>
          <p:cNvSpPr/>
          <p:nvPr/>
        </p:nvSpPr>
        <p:spPr>
          <a:xfrm>
            <a:off x="990600" y="2296224"/>
            <a:ext cx="2438400" cy="1828799"/>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Roboto Light" panose="02000000000000000000" pitchFamily="2" charset="0"/>
                <a:ea typeface="Roboto Light" panose="02000000000000000000" pitchFamily="2" charset="0"/>
              </a:rPr>
              <a:t>understand</a:t>
            </a:r>
          </a:p>
          <a:p>
            <a:pPr algn="ctr"/>
            <a:r>
              <a:rPr lang="en-US" dirty="0">
                <a:solidFill>
                  <a:schemeClr val="bg1"/>
                </a:solidFill>
                <a:latin typeface="Roboto Light" panose="02000000000000000000" pitchFamily="2" charset="0"/>
                <a:ea typeface="Roboto Light" panose="02000000000000000000" pitchFamily="2" charset="0"/>
              </a:rPr>
              <a:t>emotion</a:t>
            </a:r>
          </a:p>
        </p:txBody>
      </p:sp>
      <p:sp>
        <p:nvSpPr>
          <p:cNvPr id="9" name="TextBox 8">
            <a:extLst>
              <a:ext uri="{FF2B5EF4-FFF2-40B4-BE49-F238E27FC236}">
                <a16:creationId xmlns:a16="http://schemas.microsoft.com/office/drawing/2014/main" id="{5251CDD7-AF09-8F44-B472-D9205471FA76}"/>
              </a:ext>
            </a:extLst>
          </p:cNvPr>
          <p:cNvSpPr txBox="1"/>
          <p:nvPr/>
        </p:nvSpPr>
        <p:spPr>
          <a:xfrm>
            <a:off x="5450541" y="1267056"/>
            <a:ext cx="2362200" cy="369332"/>
          </a:xfrm>
          <a:prstGeom prst="rect">
            <a:avLst/>
          </a:prstGeom>
          <a:noFill/>
        </p:spPr>
        <p:txBody>
          <a:bodyPr wrap="square" rtlCol="0">
            <a:spAutoFit/>
          </a:bodyPr>
          <a:lstStyle/>
          <a:p>
            <a:r>
              <a:rPr lang="en-US" dirty="0">
                <a:solidFill>
                  <a:srgbClr val="3C3F4D"/>
                </a:solidFill>
                <a:latin typeface="Roboto" panose="02000000000000000000" pitchFamily="2" charset="0"/>
                <a:ea typeface="Roboto" panose="02000000000000000000" pitchFamily="2" charset="0"/>
              </a:rPr>
              <a:t>awareness of:</a:t>
            </a:r>
          </a:p>
        </p:txBody>
      </p:sp>
    </p:spTree>
    <p:extLst>
      <p:ext uri="{BB962C8B-B14F-4D97-AF65-F5344CB8AC3E}">
        <p14:creationId xmlns:p14="http://schemas.microsoft.com/office/powerpoint/2010/main" val="306061413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5" grpId="0" animBg="1"/>
      <p:bldP spid="11"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Awareness of thoughts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885950"/>
            <a:ext cx="5562600" cy="2348463"/>
          </a:xfrm>
          <a:prstGeom prst="rect">
            <a:avLst/>
          </a:prstGeom>
        </p:spPr>
        <p:txBody>
          <a:bodyPr wrap="square">
            <a:spAutoFit/>
          </a:bodyPr>
          <a:lstStyle/>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thoughts and emotion fused in nature</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thoughts </a:t>
            </a:r>
            <a:r>
              <a:rPr lang="en-JM" sz="2000" dirty="0">
                <a:solidFill>
                  <a:schemeClr val="accent3"/>
                </a:solidFill>
                <a:latin typeface="Roboto Light" panose="02000000000000000000" pitchFamily="2" charset="0"/>
                <a:ea typeface="Roboto Light" panose="02000000000000000000" pitchFamily="2" charset="0"/>
                <a:cs typeface="Roboto Light"/>
                <a:sym typeface="Wingdings" pitchFamily="2" charset="2"/>
              </a:rPr>
              <a:t> </a:t>
            </a:r>
            <a:r>
              <a:rPr lang="en-JM" sz="2000" dirty="0">
                <a:solidFill>
                  <a:schemeClr val="accent3"/>
                </a:solidFill>
                <a:latin typeface="Roboto Light" panose="02000000000000000000" pitchFamily="2" charset="0"/>
                <a:ea typeface="Roboto Light" panose="02000000000000000000" pitchFamily="2" charset="0"/>
                <a:cs typeface="Roboto Light"/>
              </a:rPr>
              <a:t>emotions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emotions </a:t>
            </a:r>
            <a:r>
              <a:rPr lang="en-JM" sz="2000" dirty="0">
                <a:solidFill>
                  <a:schemeClr val="accent3"/>
                </a:solidFill>
                <a:latin typeface="Roboto Light" panose="02000000000000000000" pitchFamily="2" charset="0"/>
                <a:ea typeface="Roboto Light" panose="02000000000000000000" pitchFamily="2" charset="0"/>
                <a:cs typeface="Roboto Light"/>
                <a:sym typeface="Wingdings" pitchFamily="2" charset="2"/>
              </a:rPr>
              <a:t> </a:t>
            </a:r>
            <a:r>
              <a:rPr lang="en-JM" sz="2000" dirty="0">
                <a:solidFill>
                  <a:schemeClr val="accent3"/>
                </a:solidFill>
                <a:latin typeface="Roboto Light" panose="02000000000000000000" pitchFamily="2" charset="0"/>
                <a:ea typeface="Roboto Light" panose="02000000000000000000" pitchFamily="2" charset="0"/>
                <a:cs typeface="Roboto Light"/>
              </a:rPr>
              <a:t>thoughts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e.g., “This is horrible”, “I can’t remember feeling this good”, etc.</a:t>
            </a:r>
          </a:p>
        </p:txBody>
      </p:sp>
    </p:spTree>
    <p:extLst>
      <p:ext uri="{BB962C8B-B14F-4D97-AF65-F5344CB8AC3E}">
        <p14:creationId xmlns:p14="http://schemas.microsoft.com/office/powerpoint/2010/main" val="145784593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Awareness of bodily sensations</a:t>
            </a:r>
          </a:p>
        </p:txBody>
      </p:sp>
      <p:sp>
        <p:nvSpPr>
          <p:cNvPr id="10" name="Rectangle 9">
            <a:extLst>
              <a:ext uri="{FF2B5EF4-FFF2-40B4-BE49-F238E27FC236}">
                <a16:creationId xmlns:a16="http://schemas.microsoft.com/office/drawing/2014/main" id="{83AAF83B-CA7A-AA45-A901-353D001836E6}"/>
              </a:ext>
            </a:extLst>
          </p:cNvPr>
          <p:cNvSpPr/>
          <p:nvPr/>
        </p:nvSpPr>
        <p:spPr>
          <a:xfrm>
            <a:off x="937591" y="2038350"/>
            <a:ext cx="6606209" cy="1615827"/>
          </a:xfrm>
          <a:prstGeom prst="rect">
            <a:avLst/>
          </a:prstGeom>
        </p:spPr>
        <p:txBody>
          <a:bodyPr wrap="square">
            <a:spAutoFit/>
          </a:bodyPr>
          <a:lstStyle/>
          <a:p>
            <a:pPr marL="285750" indent="-285750">
              <a:lnSpc>
                <a:spcPct val="150000"/>
              </a:lnSpc>
              <a:buClr>
                <a:srgbClr val="3C3F4D"/>
              </a:buClr>
              <a:buFont typeface="Wingdings" pitchFamily="2" charset="2"/>
              <a:buChar char="§"/>
            </a:pPr>
            <a:r>
              <a:rPr lang="en-JM" sz="2200" dirty="0">
                <a:solidFill>
                  <a:schemeClr val="accent3"/>
                </a:solidFill>
                <a:latin typeface="Roboto Light" panose="02000000000000000000" pitchFamily="2" charset="0"/>
                <a:ea typeface="Roboto Light" panose="02000000000000000000" pitchFamily="2" charset="0"/>
                <a:cs typeface="Roboto Light"/>
              </a:rPr>
              <a:t>e.g., tension, pain, increased heart rate, etc.</a:t>
            </a:r>
          </a:p>
          <a:p>
            <a:pPr marL="285750" indent="-285750">
              <a:lnSpc>
                <a:spcPct val="150000"/>
              </a:lnSpc>
              <a:buClr>
                <a:srgbClr val="3C3F4D"/>
              </a:buClr>
              <a:buFont typeface="Wingdings" pitchFamily="2" charset="2"/>
              <a:buChar char="§"/>
            </a:pPr>
            <a:r>
              <a:rPr lang="en-JM" sz="2200" dirty="0">
                <a:solidFill>
                  <a:schemeClr val="accent3"/>
                </a:solidFill>
                <a:latin typeface="Roboto Light" panose="02000000000000000000" pitchFamily="2" charset="0"/>
                <a:ea typeface="Roboto Light" panose="02000000000000000000" pitchFamily="2" charset="0"/>
                <a:cs typeface="Roboto Light"/>
              </a:rPr>
              <a:t>important for </a:t>
            </a:r>
            <a:r>
              <a:rPr lang="en-JM" sz="2200" dirty="0">
                <a:solidFill>
                  <a:schemeClr val="accent3"/>
                </a:solidFill>
                <a:latin typeface="Roboto Medium" panose="02000000000000000000" pitchFamily="2" charset="0"/>
                <a:ea typeface="Roboto Medium" panose="02000000000000000000" pitchFamily="2" charset="0"/>
                <a:cs typeface="Roboto Light"/>
              </a:rPr>
              <a:t>prevention</a:t>
            </a:r>
            <a:r>
              <a:rPr lang="en-JM" sz="2200" dirty="0">
                <a:solidFill>
                  <a:schemeClr val="accent3"/>
                </a:solidFill>
                <a:latin typeface="Roboto Light" panose="02000000000000000000" pitchFamily="2" charset="0"/>
                <a:ea typeface="Roboto Light" panose="02000000000000000000" pitchFamily="2" charset="0"/>
                <a:cs typeface="Roboto Light"/>
              </a:rPr>
              <a:t> of physical complaints</a:t>
            </a:r>
          </a:p>
          <a:p>
            <a:pPr marL="285750" indent="-285750">
              <a:lnSpc>
                <a:spcPct val="150000"/>
              </a:lnSpc>
              <a:buClr>
                <a:srgbClr val="3C3F4D"/>
              </a:buClr>
              <a:buFont typeface="Wingdings" pitchFamily="2" charset="2"/>
              <a:buChar char="§"/>
            </a:pPr>
            <a:r>
              <a:rPr lang="en-JM" sz="2200" dirty="0">
                <a:solidFill>
                  <a:schemeClr val="accent3"/>
                </a:solidFill>
                <a:latin typeface="Roboto Light" panose="02000000000000000000" pitchFamily="2" charset="0"/>
                <a:ea typeface="Roboto Light" panose="02000000000000000000" pitchFamily="2" charset="0"/>
                <a:cs typeface="Roboto Light"/>
              </a:rPr>
              <a:t>important for </a:t>
            </a:r>
            <a:r>
              <a:rPr lang="en-JM" sz="2200" dirty="0">
                <a:solidFill>
                  <a:schemeClr val="accent3"/>
                </a:solidFill>
                <a:latin typeface="Roboto Medium" panose="02000000000000000000" pitchFamily="2" charset="0"/>
                <a:ea typeface="Roboto Medium" panose="02000000000000000000" pitchFamily="2" charset="0"/>
                <a:cs typeface="Roboto Light"/>
              </a:rPr>
              <a:t>taking care of </a:t>
            </a:r>
            <a:r>
              <a:rPr lang="en-JM" sz="2200" dirty="0">
                <a:solidFill>
                  <a:schemeClr val="accent3"/>
                </a:solidFill>
                <a:latin typeface="Roboto Light" panose="02000000000000000000" pitchFamily="2" charset="0"/>
                <a:ea typeface="Roboto Light" panose="02000000000000000000" pitchFamily="2" charset="0"/>
                <a:cs typeface="Roboto Light"/>
              </a:rPr>
              <a:t>physical complaints</a:t>
            </a:r>
          </a:p>
        </p:txBody>
      </p:sp>
    </p:spTree>
    <p:extLst>
      <p:ext uri="{BB962C8B-B14F-4D97-AF65-F5344CB8AC3E}">
        <p14:creationId xmlns:p14="http://schemas.microsoft.com/office/powerpoint/2010/main" val="282072801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Awareness of action tendencies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733550"/>
            <a:ext cx="6858000" cy="2676823"/>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negative emotions are associated with urges to act:</a:t>
            </a:r>
            <a:br>
              <a:rPr lang="en-JM" dirty="0">
                <a:solidFill>
                  <a:srgbClr val="77303D"/>
                </a:solidFill>
                <a:latin typeface="Roboto Slab" pitchFamily="2" charset="0"/>
                <a:ea typeface="Roboto Slab" pitchFamily="2" charset="0"/>
                <a:cs typeface="Roboto Light"/>
              </a:rPr>
            </a:br>
            <a:endParaRPr lang="en-JM" dirty="0">
              <a:solidFill>
                <a:schemeClr val="accent3"/>
              </a:solidFill>
              <a:latin typeface="Roboto Light" panose="02000000000000000000" pitchFamily="2" charset="0"/>
              <a:ea typeface="Roboto Light" panose="02000000000000000000" pitchFamily="2" charset="0"/>
              <a:cs typeface="Roboto Light"/>
            </a:endParaRPr>
          </a:p>
          <a:p>
            <a:pPr marL="285750" indent="-28575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anger </a:t>
            </a:r>
            <a:r>
              <a:rPr lang="en-JM" sz="2000" dirty="0">
                <a:solidFill>
                  <a:schemeClr val="accent3"/>
                </a:solidFill>
                <a:latin typeface="Roboto Light"/>
                <a:ea typeface="Roboto Light"/>
                <a:cs typeface="Roboto Light"/>
                <a:sym typeface="Wingdings" pitchFamily="2" charset="2"/>
              </a:rPr>
              <a:t></a:t>
            </a:r>
            <a:r>
              <a:rPr lang="en-JM" sz="2000" dirty="0">
                <a:solidFill>
                  <a:schemeClr val="accent3"/>
                </a:solidFill>
                <a:latin typeface="Roboto Light"/>
                <a:ea typeface="Roboto Light"/>
                <a:cs typeface="Roboto Light"/>
              </a:rPr>
              <a:t> urge to attack</a:t>
            </a:r>
          </a:p>
          <a:p>
            <a:pPr marL="285750" indent="-28575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fear </a:t>
            </a:r>
            <a:r>
              <a:rPr lang="en-JM" sz="2000" dirty="0">
                <a:solidFill>
                  <a:schemeClr val="accent3"/>
                </a:solidFill>
                <a:latin typeface="Roboto Light"/>
                <a:ea typeface="Roboto Light"/>
                <a:cs typeface="Roboto Light"/>
                <a:sym typeface="Wingdings" pitchFamily="2" charset="2"/>
              </a:rPr>
              <a:t></a:t>
            </a:r>
            <a:r>
              <a:rPr lang="en-JM" sz="2000" dirty="0">
                <a:solidFill>
                  <a:schemeClr val="accent3"/>
                </a:solidFill>
                <a:latin typeface="Roboto Light"/>
                <a:ea typeface="Roboto Light"/>
                <a:cs typeface="Roboto Light"/>
              </a:rPr>
              <a:t> urge to avoid or escape</a:t>
            </a:r>
          </a:p>
          <a:p>
            <a:pPr marL="285750" indent="-28575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disgust </a:t>
            </a:r>
            <a:r>
              <a:rPr lang="en-JM" sz="2000" dirty="0">
                <a:solidFill>
                  <a:schemeClr val="accent3"/>
                </a:solidFill>
                <a:latin typeface="Roboto Light"/>
                <a:ea typeface="Roboto Light"/>
                <a:cs typeface="Roboto Light"/>
                <a:sym typeface="Wingdings" pitchFamily="2" charset="2"/>
              </a:rPr>
              <a:t></a:t>
            </a:r>
            <a:r>
              <a:rPr lang="en-JM" sz="2000" dirty="0">
                <a:solidFill>
                  <a:schemeClr val="accent3"/>
                </a:solidFill>
                <a:latin typeface="Roboto Light"/>
                <a:ea typeface="Roboto Light"/>
                <a:cs typeface="Roboto Light"/>
              </a:rPr>
              <a:t> urge to expel</a:t>
            </a:r>
          </a:p>
          <a:p>
            <a:pPr marL="285750" indent="-28575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387103436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Awareness of action tendencies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733550"/>
            <a:ext cx="6858000" cy="2255169"/>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positive emotions are associated with urges to act:</a:t>
            </a:r>
          </a:p>
          <a:p>
            <a:pPr>
              <a:lnSpc>
                <a:spcPct val="150000"/>
              </a:lnSpc>
              <a:buClr>
                <a:srgbClr val="3C3F4D"/>
              </a:buClr>
            </a:pPr>
            <a:endParaRPr lang="en-JM" dirty="0">
              <a:solidFill>
                <a:schemeClr val="accent3"/>
              </a:solidFill>
              <a:latin typeface="Roboto Light" panose="02000000000000000000" pitchFamily="2" charset="0"/>
              <a:ea typeface="Roboto Light" panose="02000000000000000000" pitchFamily="2" charset="0"/>
              <a:cs typeface="Roboto Light"/>
            </a:endParaRPr>
          </a:p>
          <a:p>
            <a:pPr marL="285750" indent="-285750">
              <a:lnSpc>
                <a:spcPct val="150000"/>
              </a:lnSpc>
              <a:buClr>
                <a:srgbClr val="3C3F4D"/>
              </a:buClr>
              <a:buFont typeface="Wingdings" pitchFamily="2" charset="2"/>
              <a:buChar char="§"/>
            </a:pPr>
            <a:r>
              <a:rPr lang="en-US" sz="2000" dirty="0">
                <a:solidFill>
                  <a:srgbClr val="3C3F4D"/>
                </a:solidFill>
                <a:latin typeface="Roboto Light" panose="02000000000000000000" pitchFamily="2" charset="0"/>
                <a:ea typeface="Roboto Light" panose="02000000000000000000" pitchFamily="2" charset="0"/>
              </a:rPr>
              <a:t>joy </a:t>
            </a:r>
            <a:r>
              <a:rPr lang="en-JM" sz="2000" dirty="0">
                <a:solidFill>
                  <a:srgbClr val="3C3F4D"/>
                </a:solidFill>
                <a:latin typeface="Roboto Light" panose="02000000000000000000" pitchFamily="2" charset="0"/>
                <a:ea typeface="Roboto Light" panose="02000000000000000000" pitchFamily="2" charset="0"/>
                <a:cs typeface="Roboto Light"/>
                <a:sym typeface="Wingdings" pitchFamily="2" charset="2"/>
              </a:rPr>
              <a:t></a:t>
            </a:r>
            <a:r>
              <a:rPr lang="en-US" sz="2000" dirty="0">
                <a:solidFill>
                  <a:srgbClr val="3C3F4D"/>
                </a:solidFill>
                <a:latin typeface="Roboto Light" panose="02000000000000000000" pitchFamily="2" charset="0"/>
                <a:ea typeface="Roboto Light" panose="02000000000000000000" pitchFamily="2" charset="0"/>
              </a:rPr>
              <a:t> connect with others</a:t>
            </a:r>
          </a:p>
          <a:p>
            <a:pPr marL="285750" indent="-285750">
              <a:lnSpc>
                <a:spcPct val="150000"/>
              </a:lnSpc>
              <a:buClr>
                <a:srgbClr val="3C3F4D"/>
              </a:buClr>
              <a:buFont typeface="Wingdings" pitchFamily="2" charset="2"/>
              <a:buChar char="§"/>
            </a:pPr>
            <a:r>
              <a:rPr lang="en-US" sz="2000" dirty="0">
                <a:solidFill>
                  <a:srgbClr val="3C3F4D"/>
                </a:solidFill>
                <a:latin typeface="Roboto Light" panose="02000000000000000000" pitchFamily="2" charset="0"/>
                <a:ea typeface="Roboto Light" panose="02000000000000000000" pitchFamily="2" charset="0"/>
              </a:rPr>
              <a:t>interest </a:t>
            </a:r>
            <a:r>
              <a:rPr lang="en-JM" sz="2000" dirty="0">
                <a:solidFill>
                  <a:srgbClr val="3C3F4D"/>
                </a:solidFill>
                <a:latin typeface="Roboto Light" panose="02000000000000000000" pitchFamily="2" charset="0"/>
                <a:ea typeface="Roboto Light" panose="02000000000000000000" pitchFamily="2" charset="0"/>
                <a:cs typeface="Roboto Light"/>
                <a:sym typeface="Wingdings" pitchFamily="2" charset="2"/>
              </a:rPr>
              <a:t></a:t>
            </a:r>
            <a:r>
              <a:rPr lang="en-US" sz="2000" dirty="0">
                <a:solidFill>
                  <a:srgbClr val="3C3F4D"/>
                </a:solidFill>
                <a:latin typeface="Roboto Light" panose="02000000000000000000" pitchFamily="2" charset="0"/>
                <a:ea typeface="Roboto Light" panose="02000000000000000000" pitchFamily="2" charset="0"/>
              </a:rPr>
              <a:t> attend</a:t>
            </a:r>
          </a:p>
          <a:p>
            <a:pPr marL="285750" indent="-285750">
              <a:lnSpc>
                <a:spcPct val="150000"/>
              </a:lnSpc>
              <a:buClr>
                <a:srgbClr val="3C3F4D"/>
              </a:buClr>
              <a:buFont typeface="Wingdings" pitchFamily="2" charset="2"/>
              <a:buChar char="§"/>
            </a:pPr>
            <a:r>
              <a:rPr lang="en-US" sz="2000" dirty="0">
                <a:solidFill>
                  <a:srgbClr val="3C3F4D"/>
                </a:solidFill>
                <a:latin typeface="Roboto Light" panose="02000000000000000000" pitchFamily="2" charset="0"/>
                <a:ea typeface="Roboto Light" panose="02000000000000000000" pitchFamily="2" charset="0"/>
              </a:rPr>
              <a:t>contentment </a:t>
            </a:r>
            <a:r>
              <a:rPr lang="en-JM" sz="2000" dirty="0">
                <a:solidFill>
                  <a:srgbClr val="3C3F4D"/>
                </a:solidFill>
                <a:latin typeface="Roboto Light" panose="02000000000000000000" pitchFamily="2" charset="0"/>
                <a:ea typeface="Roboto Light" panose="02000000000000000000" pitchFamily="2" charset="0"/>
                <a:cs typeface="Roboto Light"/>
                <a:sym typeface="Wingdings" pitchFamily="2" charset="2"/>
              </a:rPr>
              <a:t></a:t>
            </a:r>
            <a:r>
              <a:rPr lang="en-US" sz="2000" dirty="0">
                <a:solidFill>
                  <a:srgbClr val="3C3F4D"/>
                </a:solidFill>
                <a:latin typeface="Roboto Light" panose="02000000000000000000" pitchFamily="2" charset="0"/>
                <a:ea typeface="Roboto Light" panose="02000000000000000000" pitchFamily="2" charset="0"/>
              </a:rPr>
              <a:t> savor</a:t>
            </a:r>
            <a:endParaRPr lang="en-JM" sz="2000" dirty="0">
              <a:solidFill>
                <a:srgbClr val="3C3F4D"/>
              </a:solidFill>
              <a:latin typeface="Roboto Light" panose="02000000000000000000" pitchFamily="2" charset="0"/>
              <a:ea typeface="Roboto Light" panose="02000000000000000000" pitchFamily="2" charset="0"/>
              <a:cs typeface="Roboto Light"/>
            </a:endParaRPr>
          </a:p>
        </p:txBody>
      </p:sp>
    </p:spTree>
    <p:extLst>
      <p:ext uri="{BB962C8B-B14F-4D97-AF65-F5344CB8AC3E}">
        <p14:creationId xmlns:p14="http://schemas.microsoft.com/office/powerpoint/2010/main" val="402793556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Awareness of intensity</a:t>
            </a:r>
          </a:p>
        </p:txBody>
      </p:sp>
      <p:sp>
        <p:nvSpPr>
          <p:cNvPr id="5" name="Rounded Rectangle 4">
            <a:extLst>
              <a:ext uri="{FF2B5EF4-FFF2-40B4-BE49-F238E27FC236}">
                <a16:creationId xmlns:a16="http://schemas.microsoft.com/office/drawing/2014/main" id="{00D5276E-BAD8-CC4C-A9CC-073BAC1AE053}"/>
              </a:ext>
            </a:extLst>
          </p:cNvPr>
          <p:cNvSpPr/>
          <p:nvPr/>
        </p:nvSpPr>
        <p:spPr>
          <a:xfrm>
            <a:off x="950258" y="1657350"/>
            <a:ext cx="7431741" cy="533400"/>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Roboto" panose="02000000000000000000" pitchFamily="2" charset="0"/>
                <a:ea typeface="Roboto" panose="02000000000000000000" pitchFamily="2" charset="0"/>
              </a:rPr>
              <a:t>INTENSITY</a:t>
            </a:r>
          </a:p>
        </p:txBody>
      </p:sp>
      <p:sp>
        <p:nvSpPr>
          <p:cNvPr id="8" name="Rounded Rectangle 7">
            <a:extLst>
              <a:ext uri="{FF2B5EF4-FFF2-40B4-BE49-F238E27FC236}">
                <a16:creationId xmlns:a16="http://schemas.microsoft.com/office/drawing/2014/main" id="{D1ADBB81-4DA6-3144-961E-744ADEDB11FD}"/>
              </a:ext>
            </a:extLst>
          </p:cNvPr>
          <p:cNvSpPr/>
          <p:nvPr/>
        </p:nvSpPr>
        <p:spPr>
          <a:xfrm>
            <a:off x="914400" y="2343150"/>
            <a:ext cx="1219200" cy="22860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duration</a:t>
            </a:r>
          </a:p>
        </p:txBody>
      </p:sp>
      <p:sp>
        <p:nvSpPr>
          <p:cNvPr id="9" name="Rounded Rectangle 8">
            <a:extLst>
              <a:ext uri="{FF2B5EF4-FFF2-40B4-BE49-F238E27FC236}">
                <a16:creationId xmlns:a16="http://schemas.microsoft.com/office/drawing/2014/main" id="{0DAB73C6-0057-2B45-A5AD-DFD6FD2770EA}"/>
              </a:ext>
            </a:extLst>
          </p:cNvPr>
          <p:cNvSpPr/>
          <p:nvPr/>
        </p:nvSpPr>
        <p:spPr>
          <a:xfrm>
            <a:off x="2272553" y="2343150"/>
            <a:ext cx="1219200" cy="22860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bodily changes</a:t>
            </a:r>
          </a:p>
        </p:txBody>
      </p:sp>
      <p:sp>
        <p:nvSpPr>
          <p:cNvPr id="11" name="Rounded Rectangle 10">
            <a:extLst>
              <a:ext uri="{FF2B5EF4-FFF2-40B4-BE49-F238E27FC236}">
                <a16:creationId xmlns:a16="http://schemas.microsoft.com/office/drawing/2014/main" id="{67515A25-2709-D444-B549-14B1DD333D62}"/>
              </a:ext>
            </a:extLst>
          </p:cNvPr>
          <p:cNvSpPr/>
          <p:nvPr/>
        </p:nvSpPr>
        <p:spPr>
          <a:xfrm>
            <a:off x="3630706" y="2315135"/>
            <a:ext cx="1474694" cy="22860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re-experience</a:t>
            </a:r>
          </a:p>
        </p:txBody>
      </p:sp>
      <p:sp>
        <p:nvSpPr>
          <p:cNvPr id="12" name="Rounded Rectangle 11">
            <a:extLst>
              <a:ext uri="{FF2B5EF4-FFF2-40B4-BE49-F238E27FC236}">
                <a16:creationId xmlns:a16="http://schemas.microsoft.com/office/drawing/2014/main" id="{550BE632-66A6-3548-B0D3-4EF74AC4960B}"/>
              </a:ext>
            </a:extLst>
          </p:cNvPr>
          <p:cNvSpPr/>
          <p:nvPr/>
        </p:nvSpPr>
        <p:spPr>
          <a:xfrm>
            <a:off x="5253318" y="2343150"/>
            <a:ext cx="1452282" cy="22860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action</a:t>
            </a:r>
          </a:p>
          <a:p>
            <a:pPr algn="ctr"/>
            <a:r>
              <a:rPr lang="en-US" dirty="0">
                <a:solidFill>
                  <a:schemeClr val="accent3"/>
                </a:solidFill>
                <a:latin typeface="Roboto Light" panose="02000000000000000000" pitchFamily="2" charset="0"/>
                <a:ea typeface="Roboto Light" panose="02000000000000000000" pitchFamily="2" charset="0"/>
              </a:rPr>
              <a:t>tendencies</a:t>
            </a:r>
          </a:p>
        </p:txBody>
      </p:sp>
      <p:sp>
        <p:nvSpPr>
          <p:cNvPr id="13" name="Rounded Rectangle 12">
            <a:extLst>
              <a:ext uri="{FF2B5EF4-FFF2-40B4-BE49-F238E27FC236}">
                <a16:creationId xmlns:a16="http://schemas.microsoft.com/office/drawing/2014/main" id="{A1C724D3-A326-A740-9217-85AC4C4D8679}"/>
              </a:ext>
            </a:extLst>
          </p:cNvPr>
          <p:cNvSpPr/>
          <p:nvPr/>
        </p:nvSpPr>
        <p:spPr>
          <a:xfrm>
            <a:off x="6840071" y="2315135"/>
            <a:ext cx="1474694" cy="22860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belief</a:t>
            </a:r>
          </a:p>
          <a:p>
            <a:pPr algn="ctr"/>
            <a:r>
              <a:rPr lang="en-US" dirty="0">
                <a:solidFill>
                  <a:schemeClr val="accent3"/>
                </a:solidFill>
                <a:latin typeface="Roboto Light" panose="02000000000000000000" pitchFamily="2" charset="0"/>
                <a:ea typeface="Roboto Light" panose="02000000000000000000" pitchFamily="2" charset="0"/>
              </a:rPr>
              <a:t>change</a:t>
            </a:r>
          </a:p>
          <a:p>
            <a:pPr algn="ctr"/>
            <a:r>
              <a:rPr lang="en-US" dirty="0">
                <a:solidFill>
                  <a:schemeClr val="accent3"/>
                </a:solidFill>
                <a:latin typeface="Roboto Light" panose="02000000000000000000" pitchFamily="2" charset="0"/>
                <a:ea typeface="Roboto Light" panose="02000000000000000000" pitchFamily="2" charset="0"/>
              </a:rPr>
              <a:t>&amp; long-term</a:t>
            </a:r>
          </a:p>
          <a:p>
            <a:pPr algn="ctr"/>
            <a:r>
              <a:rPr lang="en-US" dirty="0">
                <a:solidFill>
                  <a:schemeClr val="accent3"/>
                </a:solidFill>
                <a:latin typeface="Roboto Light" panose="02000000000000000000" pitchFamily="2" charset="0"/>
                <a:ea typeface="Roboto Light" panose="02000000000000000000" pitchFamily="2" charset="0"/>
              </a:rPr>
              <a:t>behavior</a:t>
            </a:r>
          </a:p>
        </p:txBody>
      </p:sp>
    </p:spTree>
    <p:extLst>
      <p:ext uri="{BB962C8B-B14F-4D97-AF65-F5344CB8AC3E}">
        <p14:creationId xmlns:p14="http://schemas.microsoft.com/office/powerpoint/2010/main" val="80748321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Emotional awareness</a:t>
            </a:r>
          </a:p>
        </p:txBody>
      </p:sp>
      <p:sp>
        <p:nvSpPr>
          <p:cNvPr id="4" name="Rounded Rectangle 3">
            <a:extLst>
              <a:ext uri="{FF2B5EF4-FFF2-40B4-BE49-F238E27FC236}">
                <a16:creationId xmlns:a16="http://schemas.microsoft.com/office/drawing/2014/main" id="{E408C979-185E-F145-87E5-E0797C60DE0B}"/>
              </a:ext>
            </a:extLst>
          </p:cNvPr>
          <p:cNvSpPr/>
          <p:nvPr/>
        </p:nvSpPr>
        <p:spPr>
          <a:xfrm>
            <a:off x="1026459" y="1989929"/>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thoughts</a:t>
            </a:r>
          </a:p>
        </p:txBody>
      </p:sp>
      <p:sp>
        <p:nvSpPr>
          <p:cNvPr id="6" name="Rounded Rectangle 5">
            <a:extLst>
              <a:ext uri="{FF2B5EF4-FFF2-40B4-BE49-F238E27FC236}">
                <a16:creationId xmlns:a16="http://schemas.microsoft.com/office/drawing/2014/main" id="{A2558487-03D5-154C-A98B-D79731957CC8}"/>
              </a:ext>
            </a:extLst>
          </p:cNvPr>
          <p:cNvSpPr/>
          <p:nvPr/>
        </p:nvSpPr>
        <p:spPr>
          <a:xfrm>
            <a:off x="1026459" y="2652266"/>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bodily sensations</a:t>
            </a:r>
          </a:p>
        </p:txBody>
      </p:sp>
      <p:sp>
        <p:nvSpPr>
          <p:cNvPr id="7" name="Rounded Rectangle 6">
            <a:extLst>
              <a:ext uri="{FF2B5EF4-FFF2-40B4-BE49-F238E27FC236}">
                <a16:creationId xmlns:a16="http://schemas.microsoft.com/office/drawing/2014/main" id="{A053C364-1814-A04F-BC1D-30B1ED514DE2}"/>
              </a:ext>
            </a:extLst>
          </p:cNvPr>
          <p:cNvSpPr/>
          <p:nvPr/>
        </p:nvSpPr>
        <p:spPr>
          <a:xfrm>
            <a:off x="1026459" y="3314603"/>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action tendencies</a:t>
            </a:r>
          </a:p>
        </p:txBody>
      </p:sp>
      <p:sp>
        <p:nvSpPr>
          <p:cNvPr id="8" name="Rounded Rectangle 7">
            <a:extLst>
              <a:ext uri="{FF2B5EF4-FFF2-40B4-BE49-F238E27FC236}">
                <a16:creationId xmlns:a16="http://schemas.microsoft.com/office/drawing/2014/main" id="{86085C88-EC94-F944-B79D-2F0DC36CD030}"/>
              </a:ext>
            </a:extLst>
          </p:cNvPr>
          <p:cNvSpPr/>
          <p:nvPr/>
        </p:nvSpPr>
        <p:spPr>
          <a:xfrm>
            <a:off x="1026459" y="3976940"/>
            <a:ext cx="3276600" cy="60960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latin typeface="Roboto Light" panose="02000000000000000000" pitchFamily="2" charset="0"/>
                <a:ea typeface="Roboto Light" panose="02000000000000000000" pitchFamily="2" charset="0"/>
              </a:rPr>
              <a:t>intensity</a:t>
            </a:r>
          </a:p>
        </p:txBody>
      </p:sp>
      <p:sp>
        <p:nvSpPr>
          <p:cNvPr id="5" name="Triangle 4">
            <a:extLst>
              <a:ext uri="{FF2B5EF4-FFF2-40B4-BE49-F238E27FC236}">
                <a16:creationId xmlns:a16="http://schemas.microsoft.com/office/drawing/2014/main" id="{43C740C4-30AD-6D46-BBF1-A2F49E863318}"/>
              </a:ext>
            </a:extLst>
          </p:cNvPr>
          <p:cNvSpPr/>
          <p:nvPr/>
        </p:nvSpPr>
        <p:spPr>
          <a:xfrm rot="5400000">
            <a:off x="4457700" y="3031952"/>
            <a:ext cx="533400" cy="45982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D0979F00-5644-694C-B69C-CD76F1A22C03}"/>
              </a:ext>
            </a:extLst>
          </p:cNvPr>
          <p:cNvSpPr/>
          <p:nvPr/>
        </p:nvSpPr>
        <p:spPr>
          <a:xfrm>
            <a:off x="5257800" y="2294729"/>
            <a:ext cx="2438400" cy="1828799"/>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Roboto Light" panose="02000000000000000000" pitchFamily="2" charset="0"/>
                <a:ea typeface="Roboto Light" panose="02000000000000000000" pitchFamily="2" charset="0"/>
              </a:rPr>
              <a:t>Emotion differentiation</a:t>
            </a:r>
          </a:p>
        </p:txBody>
      </p:sp>
      <p:sp>
        <p:nvSpPr>
          <p:cNvPr id="9" name="TextBox 8">
            <a:extLst>
              <a:ext uri="{FF2B5EF4-FFF2-40B4-BE49-F238E27FC236}">
                <a16:creationId xmlns:a16="http://schemas.microsoft.com/office/drawing/2014/main" id="{5251CDD7-AF09-8F44-B472-D9205471FA76}"/>
              </a:ext>
            </a:extLst>
          </p:cNvPr>
          <p:cNvSpPr txBox="1"/>
          <p:nvPr/>
        </p:nvSpPr>
        <p:spPr>
          <a:xfrm>
            <a:off x="1905000" y="1447235"/>
            <a:ext cx="2362200" cy="369332"/>
          </a:xfrm>
          <a:prstGeom prst="rect">
            <a:avLst/>
          </a:prstGeom>
          <a:noFill/>
        </p:spPr>
        <p:txBody>
          <a:bodyPr wrap="square" rtlCol="0">
            <a:spAutoFit/>
          </a:bodyPr>
          <a:lstStyle/>
          <a:p>
            <a:r>
              <a:rPr lang="en-US" dirty="0">
                <a:solidFill>
                  <a:srgbClr val="3C3F4D"/>
                </a:solidFill>
                <a:latin typeface="Roboto" panose="02000000000000000000" pitchFamily="2" charset="0"/>
                <a:ea typeface="Roboto" panose="02000000000000000000" pitchFamily="2" charset="0"/>
              </a:rPr>
              <a:t>awareness of:</a:t>
            </a:r>
          </a:p>
        </p:txBody>
      </p:sp>
    </p:spTree>
    <p:extLst>
      <p:ext uri="{BB962C8B-B14F-4D97-AF65-F5344CB8AC3E}">
        <p14:creationId xmlns:p14="http://schemas.microsoft.com/office/powerpoint/2010/main" val="429483025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5" grpId="0" animBg="1"/>
      <p:bldP spid="11"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Emotion differentiation</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657350"/>
            <a:ext cx="6858000" cy="2953886"/>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people who can label emotional experiences with a high degree of specificity:</a:t>
            </a:r>
          </a:p>
          <a:p>
            <a:pPr marL="342900" indent="-342900">
              <a:lnSpc>
                <a:spcPct val="150000"/>
              </a:lnSpc>
              <a:buClr>
                <a:srgbClr val="3C3F4D"/>
              </a:buClr>
              <a:buFont typeface="Wingdings" pitchFamily="2" charset="2"/>
              <a:buChar char="§"/>
            </a:pPr>
            <a:r>
              <a:rPr lang="en-JM" dirty="0">
                <a:solidFill>
                  <a:srgbClr val="3C3F4D"/>
                </a:solidFill>
                <a:latin typeface="Roboto Light" panose="02000000000000000000" pitchFamily="2" charset="0"/>
                <a:ea typeface="Roboto Light" panose="02000000000000000000" pitchFamily="2" charset="0"/>
                <a:cs typeface="Roboto Light"/>
              </a:rPr>
              <a:t>regulate their emotions more effectively</a:t>
            </a:r>
          </a:p>
          <a:p>
            <a:pPr marL="342900" indent="-342900">
              <a:lnSpc>
                <a:spcPct val="150000"/>
              </a:lnSpc>
              <a:buClr>
                <a:srgbClr val="3C3F4D"/>
              </a:buClr>
              <a:buFont typeface="Wingdings" pitchFamily="2" charset="2"/>
              <a:buChar char="§"/>
            </a:pPr>
            <a:r>
              <a:rPr lang="en-JM" dirty="0">
                <a:solidFill>
                  <a:srgbClr val="3C3F4D"/>
                </a:solidFill>
                <a:latin typeface="Roboto Light" panose="02000000000000000000" pitchFamily="2" charset="0"/>
                <a:ea typeface="Roboto Light" panose="02000000000000000000" pitchFamily="2" charset="0"/>
                <a:cs typeface="Roboto Light"/>
              </a:rPr>
              <a:t>are less likely to drink excessively when stressed immediately prior to an upcoming drinking episode </a:t>
            </a:r>
          </a:p>
          <a:p>
            <a:pPr marL="342900" indent="-342900">
              <a:lnSpc>
                <a:spcPct val="150000"/>
              </a:lnSpc>
              <a:buClr>
                <a:srgbClr val="3C3F4D"/>
              </a:buClr>
              <a:buFont typeface="Wingdings" pitchFamily="2" charset="2"/>
              <a:buChar char="§"/>
            </a:pPr>
            <a:r>
              <a:rPr lang="en-JM" dirty="0">
                <a:solidFill>
                  <a:srgbClr val="3C3F4D"/>
                </a:solidFill>
                <a:latin typeface="Roboto Light" panose="02000000000000000000" pitchFamily="2" charset="0"/>
                <a:ea typeface="Roboto Light" panose="02000000000000000000" pitchFamily="2" charset="0"/>
                <a:cs typeface="Roboto Light"/>
              </a:rPr>
              <a:t>are less likely to react aggressively toward someone who has hurt them</a:t>
            </a:r>
          </a:p>
        </p:txBody>
      </p:sp>
    </p:spTree>
    <p:extLst>
      <p:ext uri="{BB962C8B-B14F-4D97-AF65-F5344CB8AC3E}">
        <p14:creationId xmlns:p14="http://schemas.microsoft.com/office/powerpoint/2010/main" val="349954421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Emotion meter</a:t>
            </a:r>
          </a:p>
        </p:txBody>
      </p:sp>
      <p:pic>
        <p:nvPicPr>
          <p:cNvPr id="5" name="Picture 4">
            <a:extLst>
              <a:ext uri="{FF2B5EF4-FFF2-40B4-BE49-F238E27FC236}">
                <a16:creationId xmlns:a16="http://schemas.microsoft.com/office/drawing/2014/main" id="{86B9E8ED-6532-C045-99C2-9980789E1043}"/>
              </a:ext>
            </a:extLst>
          </p:cNvPr>
          <p:cNvPicPr>
            <a:picLocks noChangeAspect="1"/>
          </p:cNvPicPr>
          <p:nvPr/>
        </p:nvPicPr>
        <p:blipFill>
          <a:blip r:embed="rId3"/>
          <a:stretch>
            <a:fillRect/>
          </a:stretch>
        </p:blipFill>
        <p:spPr>
          <a:xfrm>
            <a:off x="762000" y="1563307"/>
            <a:ext cx="5951589" cy="3580193"/>
          </a:xfrm>
          <a:prstGeom prst="rect">
            <a:avLst/>
          </a:prstGeom>
        </p:spPr>
      </p:pic>
    </p:spTree>
    <p:extLst>
      <p:ext uri="{BB962C8B-B14F-4D97-AF65-F5344CB8AC3E}">
        <p14:creationId xmlns:p14="http://schemas.microsoft.com/office/powerpoint/2010/main" val="61976681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Overview</a:t>
            </a:r>
          </a:p>
        </p:txBody>
      </p:sp>
      <p:sp>
        <p:nvSpPr>
          <p:cNvPr id="4" name="Rectangle 3"/>
          <p:cNvSpPr/>
          <p:nvPr/>
        </p:nvSpPr>
        <p:spPr>
          <a:xfrm>
            <a:off x="990600" y="1519431"/>
            <a:ext cx="6324600" cy="2769220"/>
          </a:xfrm>
          <a:prstGeom prst="rect">
            <a:avLst/>
          </a:prstGeom>
        </p:spPr>
        <p:txBody>
          <a:bodyPr wrap="square">
            <a:spAutoFit/>
          </a:bodyPr>
          <a:lstStyle/>
          <a:p>
            <a:pPr marL="285750" indent="-28575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Chapter 1: Defining Emotional Intelligence</a:t>
            </a:r>
          </a:p>
          <a:p>
            <a:pPr marL="285750" indent="-28575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Chapter 2: Understanding Emotions in Oneself</a:t>
            </a:r>
          </a:p>
          <a:p>
            <a:pPr marL="285750" indent="-28575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Chapter 3: Understanding Emotions in Others</a:t>
            </a:r>
          </a:p>
          <a:p>
            <a:pPr marL="285750" indent="-28575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Chapter 4: Regulating Emotions</a:t>
            </a:r>
          </a:p>
          <a:p>
            <a:pPr marL="285750" indent="-28575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Chapter 5: Using Emotions to Facilitate Performance</a:t>
            </a:r>
            <a:endParaRPr lang="en-JM" sz="1500" dirty="0">
              <a:solidFill>
                <a:schemeClr val="accent3"/>
              </a:solidFill>
              <a:latin typeface="Roboto Light"/>
              <a:ea typeface="Roboto Light"/>
              <a:cs typeface="Roboto Light"/>
            </a:endParaRPr>
          </a:p>
          <a:p>
            <a:pPr marL="285750" indent="-285750">
              <a:lnSpc>
                <a:spcPct val="150000"/>
              </a:lnSpc>
              <a:buClr>
                <a:srgbClr val="3C3F4D"/>
              </a:buClr>
              <a:buFont typeface="Wingdings"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78078310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Feeling Wheel</a:t>
            </a:r>
          </a:p>
        </p:txBody>
      </p:sp>
      <p:pic>
        <p:nvPicPr>
          <p:cNvPr id="6" name="Picture 5">
            <a:extLst>
              <a:ext uri="{FF2B5EF4-FFF2-40B4-BE49-F238E27FC236}">
                <a16:creationId xmlns:a16="http://schemas.microsoft.com/office/drawing/2014/main" id="{76D1B8F0-7CA5-A146-A3DE-6D0B352F1326}"/>
              </a:ext>
            </a:extLst>
          </p:cNvPr>
          <p:cNvPicPr>
            <a:picLocks noChangeAspect="1"/>
          </p:cNvPicPr>
          <p:nvPr/>
        </p:nvPicPr>
        <p:blipFill>
          <a:blip r:embed="rId3"/>
          <a:stretch>
            <a:fillRect/>
          </a:stretch>
        </p:blipFill>
        <p:spPr>
          <a:xfrm>
            <a:off x="4343400" y="495300"/>
            <a:ext cx="4419600" cy="4427354"/>
          </a:xfrm>
          <a:prstGeom prst="rect">
            <a:avLst/>
          </a:prstGeom>
        </p:spPr>
      </p:pic>
    </p:spTree>
    <p:extLst>
      <p:ext uri="{BB962C8B-B14F-4D97-AF65-F5344CB8AC3E}">
        <p14:creationId xmlns:p14="http://schemas.microsoft.com/office/powerpoint/2010/main" val="324680927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7150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Practical note</a:t>
            </a:r>
          </a:p>
        </p:txBody>
      </p:sp>
      <p:sp>
        <p:nvSpPr>
          <p:cNvPr id="5" name="Rounded Rectangle 4">
            <a:extLst>
              <a:ext uri="{FF2B5EF4-FFF2-40B4-BE49-F238E27FC236}">
                <a16:creationId xmlns:a16="http://schemas.microsoft.com/office/drawing/2014/main" id="{536B4408-F451-1044-A30C-723DF6088985}"/>
              </a:ext>
            </a:extLst>
          </p:cNvPr>
          <p:cNvSpPr/>
          <p:nvPr/>
        </p:nvSpPr>
        <p:spPr>
          <a:xfrm>
            <a:off x="936171" y="1657350"/>
            <a:ext cx="7162800" cy="29718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endParaRPr lang="en-JM" dirty="0">
              <a:solidFill>
                <a:srgbClr val="626A6F"/>
              </a:solidFill>
              <a:latin typeface="Roboto Light"/>
              <a:ea typeface="Roboto Light"/>
              <a:cs typeface="Roboto Light"/>
            </a:endParaRPr>
          </a:p>
          <a:p>
            <a:pPr>
              <a:lnSpc>
                <a:spcPct val="150000"/>
              </a:lnSpc>
            </a:pPr>
            <a:r>
              <a:rPr lang="en-JM" dirty="0">
                <a:solidFill>
                  <a:srgbClr val="626A6F"/>
                </a:solidFill>
                <a:latin typeface="Roboto Light"/>
                <a:ea typeface="Roboto Light"/>
                <a:cs typeface="Roboto Light"/>
              </a:rPr>
              <a:t>Helping clients </a:t>
            </a:r>
            <a:r>
              <a:rPr lang="en-JM" dirty="0">
                <a:solidFill>
                  <a:srgbClr val="626A6F"/>
                </a:solidFill>
                <a:latin typeface="Roboto Medium" panose="02000000000000000000" pitchFamily="2" charset="0"/>
                <a:ea typeface="Roboto Medium" panose="02000000000000000000" pitchFamily="2" charset="0"/>
                <a:cs typeface="Roboto Light"/>
              </a:rPr>
              <a:t>expand their emotional vocabulary </a:t>
            </a:r>
            <a:r>
              <a:rPr lang="en-JM" dirty="0">
                <a:solidFill>
                  <a:srgbClr val="626A6F"/>
                </a:solidFill>
                <a:latin typeface="Roboto Light"/>
                <a:ea typeface="Roboto Light"/>
                <a:cs typeface="Roboto Light"/>
              </a:rPr>
              <a:t>can be a valuable step toward increasing their emotion regulation skills and their ability to communicate about emotions. If clients lack the words that express what they are feeling, it will be more difficult for others to understand specifically what they are feeling. </a:t>
            </a:r>
            <a:br>
              <a:rPr lang="en-JM" dirty="0">
                <a:solidFill>
                  <a:srgbClr val="626A6F"/>
                </a:solidFill>
                <a:latin typeface="Roboto Light"/>
                <a:ea typeface="Roboto Light"/>
                <a:cs typeface="Roboto Light"/>
              </a:rPr>
            </a:br>
            <a:endParaRPr lang="en-JM" dirty="0">
              <a:solidFill>
                <a:srgbClr val="626A6F"/>
              </a:solidFill>
              <a:latin typeface="Roboto Light"/>
              <a:ea typeface="Roboto Light"/>
              <a:cs typeface="Roboto Light"/>
            </a:endParaRPr>
          </a:p>
        </p:txBody>
      </p:sp>
      <p:sp>
        <p:nvSpPr>
          <p:cNvPr id="6" name="Oval 5">
            <a:extLst>
              <a:ext uri="{FF2B5EF4-FFF2-40B4-BE49-F238E27FC236}">
                <a16:creationId xmlns:a16="http://schemas.microsoft.com/office/drawing/2014/main" id="{0D5C3CD3-EFC9-CD42-A2CF-322427E4A12B}"/>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B04E76B-DB08-874A-B68F-38E2083BD6C8}"/>
              </a:ext>
            </a:extLst>
          </p:cNvPr>
          <p:cNvPicPr>
            <a:picLocks noChangeAspect="1"/>
          </p:cNvPicPr>
          <p:nvPr/>
        </p:nvPicPr>
        <p:blipFill>
          <a:blip r:embed="rId3"/>
          <a:stretch>
            <a:fillRect/>
          </a:stretch>
        </p:blipFill>
        <p:spPr>
          <a:xfrm>
            <a:off x="7975168" y="384825"/>
            <a:ext cx="226111" cy="787740"/>
          </a:xfrm>
          <a:prstGeom prst="rect">
            <a:avLst/>
          </a:prstGeom>
        </p:spPr>
      </p:pic>
    </p:spTree>
    <p:extLst>
      <p:ext uri="{BB962C8B-B14F-4D97-AF65-F5344CB8AC3E}">
        <p14:creationId xmlns:p14="http://schemas.microsoft.com/office/powerpoint/2010/main" val="66601018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Barriers</a:t>
            </a:r>
          </a:p>
        </p:txBody>
      </p:sp>
      <p:sp>
        <p:nvSpPr>
          <p:cNvPr id="4" name="Rectangle 3"/>
          <p:cNvSpPr/>
          <p:nvPr/>
        </p:nvSpPr>
        <p:spPr>
          <a:xfrm>
            <a:off x="914400" y="1885950"/>
            <a:ext cx="5029200" cy="1886799"/>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believing that certain emotions are “unacceptable”</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emotional avoidance</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limited emotional vocabulary</a:t>
            </a:r>
          </a:p>
        </p:txBody>
      </p:sp>
    </p:spTree>
    <p:extLst>
      <p:ext uri="{BB962C8B-B14F-4D97-AF65-F5344CB8AC3E}">
        <p14:creationId xmlns:p14="http://schemas.microsoft.com/office/powerpoint/2010/main" val="99299394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Sailboat metaphor</a:t>
            </a:r>
          </a:p>
        </p:txBody>
      </p:sp>
      <p:pic>
        <p:nvPicPr>
          <p:cNvPr id="5" name="Picture Placeholder 4">
            <a:extLst>
              <a:ext uri="{FF2B5EF4-FFF2-40B4-BE49-F238E27FC236}">
                <a16:creationId xmlns:a16="http://schemas.microsoft.com/office/drawing/2014/main" id="{2DE9E536-389E-EB43-A948-65941866CB6E}"/>
              </a:ext>
            </a:extLst>
          </p:cNvPr>
          <p:cNvPicPr>
            <a:picLocks noChangeAspect="1"/>
          </p:cNvPicPr>
          <p:nvPr/>
        </p:nvPicPr>
        <p:blipFill>
          <a:blip r:embed="rId3">
            <a:extLst>
              <a:ext uri="{28A0092B-C50C-407E-A947-70E740481C1C}">
                <a14:useLocalDpi xmlns:a14="http://schemas.microsoft.com/office/drawing/2010/main" val="0"/>
              </a:ext>
            </a:extLst>
          </a:blip>
          <a:srcRect t="10262" b="10262"/>
          <a:stretch>
            <a:fillRect/>
          </a:stretch>
        </p:blipFill>
        <p:spPr>
          <a:xfrm>
            <a:off x="0" y="1581150"/>
            <a:ext cx="9144000" cy="3562350"/>
          </a:xfrm>
          <a:prstGeom prst="rect">
            <a:avLst/>
          </a:prstGeom>
        </p:spPr>
      </p:pic>
    </p:spTree>
    <p:extLst>
      <p:ext uri="{BB962C8B-B14F-4D97-AF65-F5344CB8AC3E}">
        <p14:creationId xmlns:p14="http://schemas.microsoft.com/office/powerpoint/2010/main" val="290650790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Building “emotional awareness” skills</a:t>
            </a:r>
          </a:p>
        </p:txBody>
      </p:sp>
      <p:sp>
        <p:nvSpPr>
          <p:cNvPr id="4" name="Rectangle 3"/>
          <p:cNvSpPr/>
          <p:nvPr/>
        </p:nvSpPr>
        <p:spPr>
          <a:xfrm>
            <a:off x="914400" y="1927096"/>
            <a:ext cx="5486400" cy="3184654"/>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approach rather than avoid emotions</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connect to the body</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observe thoughts</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observe action tendencies</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notice the intensity of emotions</a:t>
            </a:r>
          </a:p>
          <a:p>
            <a:pPr>
              <a:lnSpc>
                <a:spcPct val="150000"/>
              </a:lnSpc>
              <a:buClr>
                <a:srgbClr val="3C3F4D"/>
              </a:buClr>
            </a:pPr>
            <a:r>
              <a:rPr lang="en-JM" dirty="0">
                <a:solidFill>
                  <a:schemeClr val="accent3"/>
                </a:solidFill>
                <a:latin typeface="Roboto Light"/>
                <a:ea typeface="Roboto Light"/>
                <a:cs typeface="Roboto Light"/>
              </a:rPr>
              <a:t> </a:t>
            </a: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324482079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Oneself</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Summary</a:t>
            </a:r>
          </a:p>
        </p:txBody>
      </p:sp>
      <p:sp>
        <p:nvSpPr>
          <p:cNvPr id="4" name="Rectangle 3"/>
          <p:cNvSpPr/>
          <p:nvPr/>
        </p:nvSpPr>
        <p:spPr>
          <a:xfrm>
            <a:off x="914400" y="1581150"/>
            <a:ext cx="6477000" cy="3046155"/>
          </a:xfrm>
          <a:prstGeom prst="rect">
            <a:avLst/>
          </a:prstGeom>
        </p:spPr>
        <p:txBody>
          <a:bodyPr wrap="square">
            <a:spAutoFit/>
          </a:bodyPr>
          <a:lstStyle/>
          <a:p>
            <a:pPr>
              <a:lnSpc>
                <a:spcPct val="150000"/>
              </a:lnSpc>
              <a:buClr>
                <a:srgbClr val="3C3F4D"/>
              </a:buClr>
            </a:pPr>
            <a:r>
              <a:rPr lang="en-JM" dirty="0">
                <a:latin typeface="Roboto Slab" pitchFamily="2" charset="0"/>
                <a:ea typeface="Roboto Slab" pitchFamily="2" charset="0"/>
                <a:cs typeface="Roboto Light"/>
              </a:rPr>
              <a:t>A person who understands his emotions: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in contact with the physical sensations that accompany the emotion</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aware of the thoughts that accompany the emotion</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notices the course of action that the emotion tends to elicit</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aware of the intensity of the emotions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able to label the emotion accurately</a:t>
            </a:r>
          </a:p>
        </p:txBody>
      </p:sp>
    </p:spTree>
    <p:extLst>
      <p:ext uri="{BB962C8B-B14F-4D97-AF65-F5344CB8AC3E}">
        <p14:creationId xmlns:p14="http://schemas.microsoft.com/office/powerpoint/2010/main" val="79732776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11250" spc="0" dirty="0">
                <a:solidFill>
                  <a:schemeClr val="bg1"/>
                </a:solidFill>
              </a:rPr>
              <a:t>3</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6267450" cy="22479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Understanding Emotions in Others</a:t>
            </a:r>
          </a:p>
        </p:txBody>
      </p:sp>
    </p:spTree>
    <p:extLst>
      <p:ext uri="{BB962C8B-B14F-4D97-AF65-F5344CB8AC3E}">
        <p14:creationId xmlns:p14="http://schemas.microsoft.com/office/powerpoint/2010/main" val="363216214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Different skills</a:t>
            </a:r>
          </a:p>
        </p:txBody>
      </p:sp>
      <p:pic>
        <p:nvPicPr>
          <p:cNvPr id="6" name="Picture 5">
            <a:extLst>
              <a:ext uri="{FF2B5EF4-FFF2-40B4-BE49-F238E27FC236}">
                <a16:creationId xmlns:a16="http://schemas.microsoft.com/office/drawing/2014/main" id="{4AB214FE-4666-8C4A-B05E-6187C084D413}"/>
              </a:ext>
            </a:extLst>
          </p:cNvPr>
          <p:cNvPicPr>
            <a:picLocks noChangeAspect="1"/>
          </p:cNvPicPr>
          <p:nvPr/>
        </p:nvPicPr>
        <p:blipFill>
          <a:blip r:embed="rId3"/>
          <a:stretch>
            <a:fillRect/>
          </a:stretch>
        </p:blipFill>
        <p:spPr>
          <a:xfrm>
            <a:off x="3267075" y="1657350"/>
            <a:ext cx="2914650" cy="2914650"/>
          </a:xfrm>
          <a:prstGeom prst="rect">
            <a:avLst/>
          </a:prstGeom>
        </p:spPr>
      </p:pic>
      <p:grpSp>
        <p:nvGrpSpPr>
          <p:cNvPr id="11" name="Group 10">
            <a:extLst>
              <a:ext uri="{FF2B5EF4-FFF2-40B4-BE49-F238E27FC236}">
                <a16:creationId xmlns:a16="http://schemas.microsoft.com/office/drawing/2014/main" id="{4B863053-27F2-4944-8635-B750B0A576C7}"/>
              </a:ext>
            </a:extLst>
          </p:cNvPr>
          <p:cNvGrpSpPr/>
          <p:nvPr/>
        </p:nvGrpSpPr>
        <p:grpSpPr>
          <a:xfrm rot="10800000">
            <a:off x="5943600" y="1809750"/>
            <a:ext cx="2396218" cy="76200"/>
            <a:chOff x="965291" y="2457450"/>
            <a:chExt cx="2396218" cy="76200"/>
          </a:xfrm>
        </p:grpSpPr>
        <p:cxnSp>
          <p:nvCxnSpPr>
            <p:cNvPr id="8" name="Straight Connector 7">
              <a:extLst>
                <a:ext uri="{FF2B5EF4-FFF2-40B4-BE49-F238E27FC236}">
                  <a16:creationId xmlns:a16="http://schemas.microsoft.com/office/drawing/2014/main" id="{9229E525-AD42-C94E-8D65-DC7213B6B809}"/>
                </a:ext>
              </a:extLst>
            </p:cNvPr>
            <p:cNvCxnSpPr>
              <a:cxnSpLocks/>
            </p:cNvCxnSpPr>
            <p:nvPr/>
          </p:nvCxnSpPr>
          <p:spPr>
            <a:xfrm flipH="1" flipV="1">
              <a:off x="965291" y="2495549"/>
              <a:ext cx="2311309" cy="1"/>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B7C84878-E54C-6B47-B6E5-C38CCAEBBBCC}"/>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a:extLst>
              <a:ext uri="{FF2B5EF4-FFF2-40B4-BE49-F238E27FC236}">
                <a16:creationId xmlns:a16="http://schemas.microsoft.com/office/drawing/2014/main" id="{4E7F67D8-A828-7A41-A655-FA8B9A56A421}"/>
              </a:ext>
            </a:extLst>
          </p:cNvPr>
          <p:cNvSpPr txBox="1"/>
          <p:nvPr/>
        </p:nvSpPr>
        <p:spPr>
          <a:xfrm>
            <a:off x="6324600" y="1955778"/>
            <a:ext cx="2133600" cy="830997"/>
          </a:xfrm>
          <a:prstGeom prst="rect">
            <a:avLst/>
          </a:prstGeom>
          <a:noFill/>
        </p:spPr>
        <p:txBody>
          <a:bodyPr wrap="square" rtlCol="0">
            <a:spAutoFit/>
          </a:bodyPr>
          <a:lstStyle/>
          <a:p>
            <a:pPr algn="r"/>
            <a:r>
              <a:rPr lang="en-US" sz="1600" dirty="0">
                <a:solidFill>
                  <a:srgbClr val="3C3F4D"/>
                </a:solidFill>
                <a:latin typeface="Roboto Light" panose="02000000000000000000" pitchFamily="2" charset="0"/>
                <a:ea typeface="Roboto Light" panose="02000000000000000000" pitchFamily="2" charset="0"/>
              </a:rPr>
              <a:t>noticing and understanding emotions in others</a:t>
            </a:r>
          </a:p>
        </p:txBody>
      </p:sp>
    </p:spTree>
    <p:extLst>
      <p:ext uri="{BB962C8B-B14F-4D97-AF65-F5344CB8AC3E}">
        <p14:creationId xmlns:p14="http://schemas.microsoft.com/office/powerpoint/2010/main" val="1075946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Reading emotions</a:t>
            </a:r>
          </a:p>
        </p:txBody>
      </p:sp>
      <p:sp>
        <p:nvSpPr>
          <p:cNvPr id="10" name="Rectangle 9">
            <a:extLst>
              <a:ext uri="{FF2B5EF4-FFF2-40B4-BE49-F238E27FC236}">
                <a16:creationId xmlns:a16="http://schemas.microsoft.com/office/drawing/2014/main" id="{83AAF83B-CA7A-AA45-A901-353D001836E6}"/>
              </a:ext>
            </a:extLst>
          </p:cNvPr>
          <p:cNvSpPr/>
          <p:nvPr/>
        </p:nvSpPr>
        <p:spPr>
          <a:xfrm>
            <a:off x="939800" y="1871707"/>
            <a:ext cx="6756400" cy="3456459"/>
          </a:xfrm>
          <a:prstGeom prst="rect">
            <a:avLst/>
          </a:prstGeom>
        </p:spPr>
        <p:txBody>
          <a:bodyPr wrap="square">
            <a:spAutoFit/>
          </a:bodyPr>
          <a:lstStyle/>
          <a:p>
            <a:pPr>
              <a:lnSpc>
                <a:spcPct val="150000"/>
              </a:lnSpc>
              <a:buClr>
                <a:srgbClr val="3C3F4D"/>
              </a:buClr>
            </a:pPr>
            <a:r>
              <a:rPr lang="en-JM" sz="2200" dirty="0">
                <a:solidFill>
                  <a:srgbClr val="77303D"/>
                </a:solidFill>
                <a:latin typeface="Roboto Slab" pitchFamily="2" charset="0"/>
                <a:ea typeface="Roboto Slab" pitchFamily="2" charset="0"/>
                <a:cs typeface="Roboto Light"/>
              </a:rPr>
              <a:t>accurately deciphering emotional expressions:</a:t>
            </a:r>
          </a:p>
          <a:p>
            <a:pPr marL="285750" indent="-285750">
              <a:lnSpc>
                <a:spcPct val="150000"/>
              </a:lnSpc>
              <a:buClr>
                <a:srgbClr val="3C3F4D"/>
              </a:buClr>
              <a:buFont typeface="Wingdings" pitchFamily="2" charset="2"/>
              <a:buChar char="§"/>
            </a:pPr>
            <a:r>
              <a:rPr lang="en-JM" sz="2200" dirty="0">
                <a:solidFill>
                  <a:schemeClr val="accent3"/>
                </a:solidFill>
                <a:latin typeface="Roboto Light" panose="02000000000000000000" pitchFamily="2" charset="0"/>
                <a:ea typeface="Roboto Light" panose="02000000000000000000" pitchFamily="2" charset="0"/>
                <a:cs typeface="Roboto Light"/>
              </a:rPr>
              <a:t>helps one understand the intentions of others</a:t>
            </a:r>
          </a:p>
          <a:p>
            <a:pPr marL="285750" indent="-285750">
              <a:lnSpc>
                <a:spcPct val="150000"/>
              </a:lnSpc>
              <a:buClr>
                <a:srgbClr val="3C3F4D"/>
              </a:buClr>
              <a:buFont typeface="Wingdings" pitchFamily="2" charset="2"/>
              <a:buChar char="§"/>
            </a:pPr>
            <a:r>
              <a:rPr lang="en-JM" sz="2200" dirty="0">
                <a:solidFill>
                  <a:schemeClr val="accent3"/>
                </a:solidFill>
                <a:latin typeface="Roboto Light" panose="02000000000000000000" pitchFamily="2" charset="0"/>
                <a:ea typeface="Roboto Light" panose="02000000000000000000" pitchFamily="2" charset="0"/>
                <a:cs typeface="Roboto Light"/>
              </a:rPr>
              <a:t>facilitates appropriate responding </a:t>
            </a:r>
          </a:p>
          <a:p>
            <a:pPr marL="285750" indent="-285750">
              <a:lnSpc>
                <a:spcPct val="150000"/>
              </a:lnSpc>
              <a:buClr>
                <a:srgbClr val="3C3F4D"/>
              </a:buClr>
              <a:buFont typeface="Wingdings" pitchFamily="2" charset="2"/>
              <a:buChar char="§"/>
            </a:pPr>
            <a:r>
              <a:rPr lang="en-JM" sz="2200" dirty="0">
                <a:solidFill>
                  <a:schemeClr val="accent3"/>
                </a:solidFill>
                <a:latin typeface="Roboto Light" panose="02000000000000000000" pitchFamily="2" charset="0"/>
                <a:ea typeface="Roboto Light" panose="02000000000000000000" pitchFamily="2" charset="0"/>
                <a:cs typeface="Roboto Light"/>
              </a:rPr>
              <a:t>facilitates bonding</a:t>
            </a:r>
          </a:p>
          <a:p>
            <a:pPr>
              <a:lnSpc>
                <a:spcPct val="150000"/>
              </a:lnSpc>
              <a:buClr>
                <a:srgbClr val="3C3F4D"/>
              </a:buClr>
            </a:pPr>
            <a:endParaRPr lang="en-JM" sz="2000" dirty="0">
              <a:solidFill>
                <a:schemeClr val="accent3"/>
              </a:solidFill>
              <a:latin typeface="Roboto Light" panose="02000000000000000000" pitchFamily="2" charset="0"/>
              <a:ea typeface="Roboto Light" panose="02000000000000000000" pitchFamily="2" charset="0"/>
              <a:cs typeface="Roboto Light"/>
            </a:endParaRPr>
          </a:p>
          <a:p>
            <a:pPr marL="285750" indent="-285750">
              <a:lnSpc>
                <a:spcPct val="150000"/>
              </a:lnSpc>
              <a:buClr>
                <a:srgbClr val="3C3F4D"/>
              </a:buClr>
              <a:buFont typeface="Wingdings" pitchFamily="2" charset="2"/>
              <a:buChar char="§"/>
            </a:pPr>
            <a:endParaRPr lang="en-JM" sz="2000" dirty="0">
              <a:solidFill>
                <a:schemeClr val="accent3"/>
              </a:solidFill>
              <a:latin typeface="Roboto Light" panose="02000000000000000000" pitchFamily="2" charset="0"/>
              <a:ea typeface="Roboto Light" panose="02000000000000000000" pitchFamily="2" charset="0"/>
              <a:cs typeface="Roboto Light"/>
            </a:endParaRPr>
          </a:p>
          <a:p>
            <a:pPr marL="285750" indent="-285750">
              <a:lnSpc>
                <a:spcPct val="150000"/>
              </a:lnSpc>
              <a:buClr>
                <a:srgbClr val="3C3F4D"/>
              </a:buClr>
              <a:buFont typeface="Wingdings" pitchFamily="2" charset="2"/>
              <a:buChar char="§"/>
            </a:pP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spTree>
    <p:extLst>
      <p:ext uri="{BB962C8B-B14F-4D97-AF65-F5344CB8AC3E}">
        <p14:creationId xmlns:p14="http://schemas.microsoft.com/office/powerpoint/2010/main" val="426302092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Universal expression</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581150"/>
            <a:ext cx="7696200" cy="2810128"/>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people:</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show universal facial expressions of seven emotions (anger, contempt, disgust, fear, joy, sadness, and surprise)</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are consistent in their expressions of different emotions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are able to recognize emotions in others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are better able to recognise emotions of ingroup members</a:t>
            </a:r>
          </a:p>
        </p:txBody>
      </p:sp>
    </p:spTree>
    <p:extLst>
      <p:ext uri="{BB962C8B-B14F-4D97-AF65-F5344CB8AC3E}">
        <p14:creationId xmlns:p14="http://schemas.microsoft.com/office/powerpoint/2010/main" val="318426914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11250" spc="0" dirty="0">
                <a:solidFill>
                  <a:schemeClr val="bg1"/>
                </a:solidFill>
              </a:rPr>
              <a:t>1</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0482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Defining Emotional Intelligence</a:t>
            </a:r>
          </a:p>
        </p:txBody>
      </p:sp>
    </p:spTree>
    <p:extLst>
      <p:ext uri="{BB962C8B-B14F-4D97-AF65-F5344CB8AC3E}">
        <p14:creationId xmlns:p14="http://schemas.microsoft.com/office/powerpoint/2010/main" val="41111664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Reading emotions</a:t>
            </a:r>
          </a:p>
        </p:txBody>
      </p:sp>
      <p:pic>
        <p:nvPicPr>
          <p:cNvPr id="6" name="Picture 5">
            <a:extLst>
              <a:ext uri="{FF2B5EF4-FFF2-40B4-BE49-F238E27FC236}">
                <a16:creationId xmlns:a16="http://schemas.microsoft.com/office/drawing/2014/main" id="{9AC7A832-E90C-9541-A183-BEA68C5579FF}"/>
              </a:ext>
            </a:extLst>
          </p:cNvPr>
          <p:cNvPicPr>
            <a:picLocks noChangeAspect="1"/>
          </p:cNvPicPr>
          <p:nvPr/>
        </p:nvPicPr>
        <p:blipFill>
          <a:blip r:embed="rId3"/>
          <a:stretch>
            <a:fillRect/>
          </a:stretch>
        </p:blipFill>
        <p:spPr>
          <a:xfrm>
            <a:off x="3429000" y="-400050"/>
            <a:ext cx="5943600" cy="5728252"/>
          </a:xfrm>
          <a:prstGeom prst="rect">
            <a:avLst/>
          </a:prstGeom>
        </p:spPr>
      </p:pic>
    </p:spTree>
    <p:extLst>
      <p:ext uri="{BB962C8B-B14F-4D97-AF65-F5344CB8AC3E}">
        <p14:creationId xmlns:p14="http://schemas.microsoft.com/office/powerpoint/2010/main" val="178979708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face</a:t>
            </a:r>
          </a:p>
        </p:txBody>
      </p:sp>
      <p:sp>
        <p:nvSpPr>
          <p:cNvPr id="11" name="Rounded Rectangle 10">
            <a:extLst>
              <a:ext uri="{FF2B5EF4-FFF2-40B4-BE49-F238E27FC236}">
                <a16:creationId xmlns:a16="http://schemas.microsoft.com/office/drawing/2014/main" id="{4CDB0ACD-365B-1F4C-B4D1-C911D50D9754}"/>
              </a:ext>
            </a:extLst>
          </p:cNvPr>
          <p:cNvSpPr/>
          <p:nvPr/>
        </p:nvSpPr>
        <p:spPr>
          <a:xfrm>
            <a:off x="914400" y="1809750"/>
            <a:ext cx="7010400" cy="21336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C777C"/>
                </a:solidFill>
                <a:latin typeface="Roboto Light"/>
                <a:ea typeface="Roboto Light"/>
                <a:cs typeface="Roboto Light"/>
              </a:rPr>
              <a:t>“The face is a dynamic canvas on which people display their emotional states and from which they decode the emotional states of others.”</a:t>
            </a:r>
          </a:p>
        </p:txBody>
      </p:sp>
    </p:spTree>
    <p:extLst>
      <p:ext uri="{BB962C8B-B14F-4D97-AF65-F5344CB8AC3E}">
        <p14:creationId xmlns:p14="http://schemas.microsoft.com/office/powerpoint/2010/main" val="31141754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Macro expressions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657350"/>
            <a:ext cx="4724400" cy="3733458"/>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longer, voluntary facial expression</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last 0.5 - 4 seconds</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easy to fake</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easy to detect</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occur when people are alone or with family and close friends</a:t>
            </a:r>
          </a:p>
          <a:p>
            <a:pPr>
              <a:lnSpc>
                <a:spcPct val="150000"/>
              </a:lnSpc>
              <a:buClr>
                <a:srgbClr val="3C3F4D"/>
              </a:buClr>
            </a:pP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5" name="Picture Placeholder 3">
            <a:extLst>
              <a:ext uri="{FF2B5EF4-FFF2-40B4-BE49-F238E27FC236}">
                <a16:creationId xmlns:a16="http://schemas.microsoft.com/office/drawing/2014/main" id="{B3A6369A-8016-1642-80F1-03D1DEE86CC4}"/>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20334670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Micro expressions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657350"/>
            <a:ext cx="4724400" cy="3271793"/>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brief, involuntary facial expression</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last 1/15 - 1/25 of a second</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difficult to fake</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difficult to detect</a:t>
            </a:r>
          </a:p>
          <a:p>
            <a:pPr marL="342900" indent="-34290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can be signs of emotional concealment</a:t>
            </a: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6" name="Picture Placeholder 3">
            <a:extLst>
              <a:ext uri="{FF2B5EF4-FFF2-40B4-BE49-F238E27FC236}">
                <a16:creationId xmlns:a16="http://schemas.microsoft.com/office/drawing/2014/main" id="{154845CF-1A6F-7F40-A425-9A75E1EF53E2}"/>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362879249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surprise</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581150"/>
            <a:ext cx="5181600" cy="3871957"/>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eyebrows are raised and curved</a:t>
            </a:r>
          </a:p>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skin below the brow is stretched</a:t>
            </a:r>
          </a:p>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horizontal wrinkles across the forehead</a:t>
            </a:r>
          </a:p>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eyelids are opened, white of the eye showing above and below</a:t>
            </a:r>
          </a:p>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jaw drops open and teeth are parted </a:t>
            </a:r>
          </a:p>
          <a:p>
            <a:pPr marL="342900" indent="-342900">
              <a:lnSpc>
                <a:spcPct val="150000"/>
              </a:lnSpc>
              <a:buClr>
                <a:srgbClr val="3C3F4D"/>
              </a:buClr>
              <a:buFont typeface="Wingdings" pitchFamily="2" charset="2"/>
              <a:buChar char="§"/>
            </a:pPr>
            <a:r>
              <a:rPr lang="en-JM" dirty="0">
                <a:solidFill>
                  <a:schemeClr val="accent3"/>
                </a:solidFill>
                <a:latin typeface="Roboto Light" panose="02000000000000000000" pitchFamily="2" charset="0"/>
                <a:ea typeface="Roboto Light" panose="02000000000000000000" pitchFamily="2" charset="0"/>
                <a:cs typeface="Roboto Light"/>
              </a:rPr>
              <a:t>no tension or stretching of the mouth</a:t>
            </a:r>
          </a:p>
          <a:p>
            <a:pPr>
              <a:lnSpc>
                <a:spcPct val="150000"/>
              </a:lnSpc>
              <a:buClr>
                <a:srgbClr val="3C3F4D"/>
              </a:buClr>
            </a:pP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8" name="Picture Placeholder 7">
            <a:extLst>
              <a:ext uri="{FF2B5EF4-FFF2-40B4-BE49-F238E27FC236}">
                <a16:creationId xmlns:a16="http://schemas.microsoft.com/office/drawing/2014/main" id="{5B4DD7BD-8A52-D349-9300-C544275FDF05}"/>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346277842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anger</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581150"/>
            <a:ext cx="4572000" cy="3641125"/>
          </a:xfrm>
          <a:prstGeom prst="rect">
            <a:avLst/>
          </a:prstGeom>
        </p:spPr>
        <p:txBody>
          <a:bodyPr wrap="square">
            <a:spAutoFit/>
          </a:bodyPr>
          <a:lstStyle/>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eyebrows are lowered and drawn together</a:t>
            </a:r>
          </a:p>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vertical lines appear between the eyebrows</a:t>
            </a:r>
          </a:p>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lower lid is tensed</a:t>
            </a:r>
          </a:p>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eyes are in hard stare or bulging</a:t>
            </a:r>
          </a:p>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lips can be pressed firmly together, with corners down</a:t>
            </a:r>
          </a:p>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flared nostrils</a:t>
            </a:r>
          </a:p>
          <a:p>
            <a:pPr marL="285750" indent="-285750">
              <a:lnSpc>
                <a:spcPct val="150000"/>
              </a:lnSpc>
              <a:buClr>
                <a:srgbClr val="3C3F4D"/>
              </a:buClr>
              <a:buFont typeface="Wingdings" pitchFamily="2" charset="2"/>
              <a:buChar char="§"/>
            </a:pPr>
            <a:r>
              <a:rPr lang="en-JM" sz="1700" dirty="0">
                <a:solidFill>
                  <a:schemeClr val="accent3"/>
                </a:solidFill>
                <a:latin typeface="Roboto Light" panose="02000000000000000000" pitchFamily="2" charset="0"/>
                <a:ea typeface="Roboto Light" panose="02000000000000000000" pitchFamily="2" charset="0"/>
                <a:cs typeface="Roboto Light"/>
              </a:rPr>
              <a:t>lower jaw juts out</a:t>
            </a: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6" name="Picture Placeholder 11">
            <a:extLst>
              <a:ext uri="{FF2B5EF4-FFF2-40B4-BE49-F238E27FC236}">
                <a16:creationId xmlns:a16="http://schemas.microsoft.com/office/drawing/2014/main" id="{0F1619B6-F054-C145-8E02-7A9109354BF8}"/>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359792596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Reading emotions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581150"/>
            <a:ext cx="6858000" cy="3271793"/>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difficulties in facial emotion recognition have been associated with:</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depression</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schizophrenia</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autism </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borderline personality disorders</a:t>
            </a: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spTree>
    <p:extLst>
      <p:ext uri="{BB962C8B-B14F-4D97-AF65-F5344CB8AC3E}">
        <p14:creationId xmlns:p14="http://schemas.microsoft.com/office/powerpoint/2010/main" val="169178581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body</a:t>
            </a:r>
          </a:p>
        </p:txBody>
      </p:sp>
      <p:sp>
        <p:nvSpPr>
          <p:cNvPr id="11" name="Rounded Rectangle 10">
            <a:extLst>
              <a:ext uri="{FF2B5EF4-FFF2-40B4-BE49-F238E27FC236}">
                <a16:creationId xmlns:a16="http://schemas.microsoft.com/office/drawing/2014/main" id="{4CDB0ACD-365B-1F4C-B4D1-C911D50D9754}"/>
              </a:ext>
            </a:extLst>
          </p:cNvPr>
          <p:cNvSpPr/>
          <p:nvPr/>
        </p:nvSpPr>
        <p:spPr>
          <a:xfrm>
            <a:off x="914400" y="1809750"/>
            <a:ext cx="7010400" cy="21336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C777C"/>
                </a:solidFill>
                <a:latin typeface="Roboto Light"/>
                <a:ea typeface="Roboto Light"/>
                <a:cs typeface="Roboto Light"/>
              </a:rPr>
              <a:t>“Numerous emotions, including pride, shame, anger, fear, and disgust can be accurately deciphered from nonverbal bodily displays.”</a:t>
            </a:r>
          </a:p>
        </p:txBody>
      </p:sp>
    </p:spTree>
    <p:extLst>
      <p:ext uri="{BB962C8B-B14F-4D97-AF65-F5344CB8AC3E}">
        <p14:creationId xmlns:p14="http://schemas.microsoft.com/office/powerpoint/2010/main" val="365003304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Body: bodily displays</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581150"/>
            <a:ext cx="5943600" cy="3733458"/>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bodily expression of emotions:</a:t>
            </a:r>
          </a:p>
          <a:p>
            <a:pPr>
              <a:lnSpc>
                <a:spcPct val="150000"/>
              </a:lnSpc>
              <a:buClr>
                <a:srgbClr val="3C3F4D"/>
              </a:buClr>
            </a:pPr>
            <a:endParaRPr lang="en-JM" sz="2000" dirty="0">
              <a:solidFill>
                <a:srgbClr val="77303D"/>
              </a:solidFill>
              <a:latin typeface="Roboto Slab" pitchFamily="2" charset="0"/>
              <a:ea typeface="Roboto Slab" pitchFamily="2" charset="0"/>
              <a:cs typeface="Roboto Light"/>
            </a:endParaRP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generalizes across race and disparate cultures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can be reliably recognized by young children </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can be spontaneously displayed by the blind</a:t>
            </a:r>
          </a:p>
          <a:p>
            <a:pPr>
              <a:lnSpc>
                <a:spcPct val="150000"/>
              </a:lnSpc>
              <a:buClr>
                <a:srgbClr val="3C3F4D"/>
              </a:buClr>
            </a:pPr>
            <a:br>
              <a:rPr lang="en-JM" sz="2000" dirty="0">
                <a:solidFill>
                  <a:schemeClr val="accent3"/>
                </a:solidFill>
                <a:latin typeface="Roboto Light" panose="02000000000000000000" pitchFamily="2" charset="0"/>
                <a:ea typeface="Roboto Light" panose="02000000000000000000" pitchFamily="2" charset="0"/>
                <a:cs typeface="Roboto Light"/>
              </a:rPr>
            </a:b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spTree>
    <p:extLst>
      <p:ext uri="{BB962C8B-B14F-4D97-AF65-F5344CB8AC3E}">
        <p14:creationId xmlns:p14="http://schemas.microsoft.com/office/powerpoint/2010/main" val="164549635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pride</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657350"/>
            <a:ext cx="4038600" cy="2810128"/>
          </a:xfrm>
          <a:prstGeom prst="rect">
            <a:avLst/>
          </a:prstGeom>
        </p:spPr>
        <p:txBody>
          <a:bodyPr wrap="square">
            <a:spAutoFit/>
          </a:bodyPr>
          <a:lstStyle/>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head tilted up</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chest expanded</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shoulders back</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symmetrical upwards arm movements </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erect posture</a:t>
            </a:r>
          </a:p>
        </p:txBody>
      </p:sp>
      <p:pic>
        <p:nvPicPr>
          <p:cNvPr id="6" name="Picture Placeholder 3">
            <a:extLst>
              <a:ext uri="{FF2B5EF4-FFF2-40B4-BE49-F238E27FC236}">
                <a16:creationId xmlns:a16="http://schemas.microsoft.com/office/drawing/2014/main" id="{36F9D0E2-329A-3746-BF66-B5B3A434675D}"/>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117967036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Defining Emotional Intelligence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What is EI?</a:t>
            </a:r>
          </a:p>
        </p:txBody>
      </p:sp>
      <p:sp>
        <p:nvSpPr>
          <p:cNvPr id="5" name="Rounded Rectangle 4">
            <a:extLst>
              <a:ext uri="{FF2B5EF4-FFF2-40B4-BE49-F238E27FC236}">
                <a16:creationId xmlns:a16="http://schemas.microsoft.com/office/drawing/2014/main" id="{B9A1ABEF-6AE5-E341-83D9-C9122DEE0058}"/>
              </a:ext>
            </a:extLst>
          </p:cNvPr>
          <p:cNvSpPr/>
          <p:nvPr/>
        </p:nvSpPr>
        <p:spPr>
          <a:xfrm>
            <a:off x="914400" y="2190750"/>
            <a:ext cx="7010400" cy="15240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chemeClr val="accent3"/>
                </a:solidFill>
                <a:latin typeface="Roboto Light"/>
                <a:ea typeface="Roboto Light"/>
                <a:cs typeface="Roboto Light"/>
              </a:rPr>
              <a:t>Emotional intelligence (EI) refers to the ability to understand and manage emotional encounters. </a:t>
            </a:r>
          </a:p>
        </p:txBody>
      </p:sp>
    </p:spTree>
    <p:extLst>
      <p:ext uri="{BB962C8B-B14F-4D97-AF65-F5344CB8AC3E}">
        <p14:creationId xmlns:p14="http://schemas.microsoft.com/office/powerpoint/2010/main" val="254836037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shame</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810092"/>
            <a:ext cx="5943600" cy="3733458"/>
          </a:xfrm>
          <a:prstGeom prst="rect">
            <a:avLst/>
          </a:prstGeom>
        </p:spPr>
        <p:txBody>
          <a:bodyPr wrap="square">
            <a:spAutoFit/>
          </a:bodyPr>
          <a:lstStyle/>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head tilted down</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collapsed upper body</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shoulders slumped</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arms limp at sides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hands covering or touching face </a:t>
            </a:r>
          </a:p>
          <a:p>
            <a:pPr>
              <a:lnSpc>
                <a:spcPct val="150000"/>
              </a:lnSpc>
              <a:buClr>
                <a:srgbClr val="3C3F4D"/>
              </a:buClr>
            </a:pPr>
            <a:br>
              <a:rPr lang="en-JM" sz="2000" dirty="0">
                <a:solidFill>
                  <a:schemeClr val="accent3"/>
                </a:solidFill>
                <a:latin typeface="Roboto Light" panose="02000000000000000000" pitchFamily="2" charset="0"/>
                <a:ea typeface="Roboto Light" panose="02000000000000000000" pitchFamily="2" charset="0"/>
                <a:cs typeface="Roboto Light"/>
              </a:rPr>
            </a:b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6" name="Picture Placeholder 7">
            <a:extLst>
              <a:ext uri="{FF2B5EF4-FFF2-40B4-BE49-F238E27FC236}">
                <a16:creationId xmlns:a16="http://schemas.microsoft.com/office/drawing/2014/main" id="{5B8BAF2D-8C58-B74C-8C1D-D3FB03608556}"/>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129222664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Speech</a:t>
            </a:r>
          </a:p>
        </p:txBody>
      </p:sp>
      <p:sp>
        <p:nvSpPr>
          <p:cNvPr id="11" name="Rounded Rectangle 10">
            <a:extLst>
              <a:ext uri="{FF2B5EF4-FFF2-40B4-BE49-F238E27FC236}">
                <a16:creationId xmlns:a16="http://schemas.microsoft.com/office/drawing/2014/main" id="{4CDB0ACD-365B-1F4C-B4D1-C911D50D9754}"/>
              </a:ext>
            </a:extLst>
          </p:cNvPr>
          <p:cNvSpPr/>
          <p:nvPr/>
        </p:nvSpPr>
        <p:spPr>
          <a:xfrm>
            <a:off x="914400" y="1809750"/>
            <a:ext cx="6477000" cy="19050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chemeClr val="accent3"/>
                </a:solidFill>
                <a:latin typeface="Roboto Light"/>
                <a:ea typeface="Roboto Light"/>
                <a:cs typeface="Roboto Light"/>
              </a:rPr>
              <a:t>“People use hundreds, if not thousands, of semantic terms to express a wide variety of emotional states.”</a:t>
            </a:r>
          </a:p>
        </p:txBody>
      </p:sp>
    </p:spTree>
    <p:extLst>
      <p:ext uri="{BB962C8B-B14F-4D97-AF65-F5344CB8AC3E}">
        <p14:creationId xmlns:p14="http://schemas.microsoft.com/office/powerpoint/2010/main" val="178688509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Speech</a:t>
            </a:r>
          </a:p>
        </p:txBody>
      </p:sp>
      <p:sp>
        <p:nvSpPr>
          <p:cNvPr id="4" name="Rounded Rectangle 3">
            <a:extLst>
              <a:ext uri="{FF2B5EF4-FFF2-40B4-BE49-F238E27FC236}">
                <a16:creationId xmlns:a16="http://schemas.microsoft.com/office/drawing/2014/main" id="{55E88BA2-98FB-CB4E-A683-2F38941850F2}"/>
              </a:ext>
            </a:extLst>
          </p:cNvPr>
          <p:cNvSpPr/>
          <p:nvPr/>
        </p:nvSpPr>
        <p:spPr>
          <a:xfrm>
            <a:off x="1066800" y="1809750"/>
            <a:ext cx="2895600" cy="685800"/>
          </a:xfrm>
          <a:prstGeom prst="roundRect">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Light" panose="02000000000000000000" pitchFamily="2" charset="0"/>
                <a:ea typeface="Roboto Light" panose="02000000000000000000" pitchFamily="2" charset="0"/>
              </a:rPr>
              <a:t>verbal information </a:t>
            </a:r>
          </a:p>
        </p:txBody>
      </p:sp>
      <p:sp>
        <p:nvSpPr>
          <p:cNvPr id="7" name="Rounded Rectangle 6">
            <a:extLst>
              <a:ext uri="{FF2B5EF4-FFF2-40B4-BE49-F238E27FC236}">
                <a16:creationId xmlns:a16="http://schemas.microsoft.com/office/drawing/2014/main" id="{6BC943C8-98D5-6242-9272-0DC40ED517CA}"/>
              </a:ext>
            </a:extLst>
          </p:cNvPr>
          <p:cNvSpPr/>
          <p:nvPr/>
        </p:nvSpPr>
        <p:spPr>
          <a:xfrm>
            <a:off x="4114800" y="1809750"/>
            <a:ext cx="2895600" cy="685800"/>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Light" panose="02000000000000000000" pitchFamily="2" charset="0"/>
                <a:ea typeface="Roboto Light" panose="02000000000000000000" pitchFamily="2" charset="0"/>
              </a:rPr>
              <a:t>non-verbal information </a:t>
            </a:r>
          </a:p>
        </p:txBody>
      </p:sp>
      <p:sp>
        <p:nvSpPr>
          <p:cNvPr id="8" name="Rounded Rectangle 7">
            <a:extLst>
              <a:ext uri="{FF2B5EF4-FFF2-40B4-BE49-F238E27FC236}">
                <a16:creationId xmlns:a16="http://schemas.microsoft.com/office/drawing/2014/main" id="{0A0B29EF-9013-9040-9E98-E57D9A29B9B4}"/>
              </a:ext>
            </a:extLst>
          </p:cNvPr>
          <p:cNvSpPr/>
          <p:nvPr/>
        </p:nvSpPr>
        <p:spPr>
          <a:xfrm>
            <a:off x="1066800" y="2590800"/>
            <a:ext cx="2895600" cy="188595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Light" panose="02000000000000000000" pitchFamily="2" charset="0"/>
                <a:ea typeface="Roboto Light" panose="02000000000000000000" pitchFamily="2" charset="0"/>
              </a:rPr>
              <a:t>emotional words</a:t>
            </a:r>
          </a:p>
          <a:p>
            <a:pPr algn="ctr"/>
            <a:r>
              <a:rPr lang="en-US" dirty="0">
                <a:solidFill>
                  <a:srgbClr val="3C3F4D"/>
                </a:solidFill>
                <a:latin typeface="Roboto Light" panose="02000000000000000000" pitchFamily="2" charset="0"/>
                <a:ea typeface="Roboto Light" panose="02000000000000000000" pitchFamily="2" charset="0"/>
              </a:rPr>
              <a:t>figurative speech</a:t>
            </a:r>
          </a:p>
        </p:txBody>
      </p:sp>
      <p:sp>
        <p:nvSpPr>
          <p:cNvPr id="9" name="Rounded Rectangle 8">
            <a:extLst>
              <a:ext uri="{FF2B5EF4-FFF2-40B4-BE49-F238E27FC236}">
                <a16:creationId xmlns:a16="http://schemas.microsoft.com/office/drawing/2014/main" id="{0FE2C4C0-0D51-894C-B1DF-C5970D859835}"/>
              </a:ext>
            </a:extLst>
          </p:cNvPr>
          <p:cNvSpPr/>
          <p:nvPr/>
        </p:nvSpPr>
        <p:spPr>
          <a:xfrm>
            <a:off x="4114800" y="2590800"/>
            <a:ext cx="2895600" cy="188595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Light" panose="02000000000000000000" pitchFamily="2" charset="0"/>
                <a:ea typeface="Roboto Light" panose="02000000000000000000" pitchFamily="2" charset="0"/>
              </a:rPr>
              <a:t>pitch</a:t>
            </a:r>
          </a:p>
          <a:p>
            <a:pPr algn="ctr"/>
            <a:r>
              <a:rPr lang="en-US" dirty="0">
                <a:solidFill>
                  <a:srgbClr val="3C3F4D"/>
                </a:solidFill>
                <a:latin typeface="Roboto Light" panose="02000000000000000000" pitchFamily="2" charset="0"/>
                <a:ea typeface="Roboto Light" panose="02000000000000000000" pitchFamily="2" charset="0"/>
              </a:rPr>
              <a:t>loudness</a:t>
            </a:r>
          </a:p>
          <a:p>
            <a:pPr algn="ctr"/>
            <a:r>
              <a:rPr lang="en-US" dirty="0">
                <a:solidFill>
                  <a:srgbClr val="3C3F4D"/>
                </a:solidFill>
                <a:latin typeface="Roboto Light" panose="02000000000000000000" pitchFamily="2" charset="0"/>
                <a:ea typeface="Roboto Light" panose="02000000000000000000" pitchFamily="2" charset="0"/>
              </a:rPr>
              <a:t>rate of speech</a:t>
            </a:r>
          </a:p>
        </p:txBody>
      </p:sp>
    </p:spTree>
    <p:extLst>
      <p:ext uri="{BB962C8B-B14F-4D97-AF65-F5344CB8AC3E}">
        <p14:creationId xmlns:p14="http://schemas.microsoft.com/office/powerpoint/2010/main" val="353050752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Verbal information</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810092"/>
            <a:ext cx="5943600" cy="3733458"/>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emotional words: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“I’m afraid”</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 feel sad”</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 am really happy to hear this”</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 feel so relieved”</a:t>
            </a:r>
          </a:p>
          <a:p>
            <a:pPr>
              <a:lnSpc>
                <a:spcPct val="150000"/>
              </a:lnSpc>
              <a:buClr>
                <a:srgbClr val="3C3F4D"/>
              </a:buClr>
            </a:pPr>
            <a:br>
              <a:rPr lang="en-JM" sz="2000" dirty="0">
                <a:solidFill>
                  <a:schemeClr val="accent3"/>
                </a:solidFill>
                <a:latin typeface="Roboto Light" panose="02000000000000000000" pitchFamily="2" charset="0"/>
                <a:ea typeface="Roboto Light" panose="02000000000000000000" pitchFamily="2" charset="0"/>
                <a:cs typeface="Roboto Light"/>
              </a:rPr>
            </a:b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spTree>
    <p:extLst>
      <p:ext uri="{BB962C8B-B14F-4D97-AF65-F5344CB8AC3E}">
        <p14:creationId xmlns:p14="http://schemas.microsoft.com/office/powerpoint/2010/main" val="294407859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Verbal information</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810092"/>
            <a:ext cx="5943600" cy="2810128"/>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figurative speech:</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 tremble like a leaf”</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 feel trapped”</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“I hit a low”</a:t>
            </a:r>
            <a:br>
              <a:rPr lang="en-JM" sz="2000" dirty="0">
                <a:solidFill>
                  <a:schemeClr val="accent3"/>
                </a:solidFill>
                <a:latin typeface="Roboto Light" panose="02000000000000000000" pitchFamily="2" charset="0"/>
                <a:ea typeface="Roboto Light" panose="02000000000000000000" pitchFamily="2" charset="0"/>
                <a:cs typeface="Roboto Light"/>
              </a:rPr>
            </a:b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5" name="Picture Placeholder 3">
            <a:extLst>
              <a:ext uri="{FF2B5EF4-FFF2-40B4-BE49-F238E27FC236}">
                <a16:creationId xmlns:a16="http://schemas.microsoft.com/office/drawing/2014/main" id="{F0602F5E-72E0-5141-974D-371C1F658F5F}"/>
              </a:ext>
            </a:extLst>
          </p:cNvPr>
          <p:cNvPicPr>
            <a:picLocks noChangeAspect="1"/>
          </p:cNvPicPr>
          <p:nvPr/>
        </p:nvPicPr>
        <p:blipFill>
          <a:blip r:embed="rId3">
            <a:extLst>
              <a:ext uri="{28A0092B-C50C-407E-A947-70E740481C1C}">
                <a14:useLocalDpi xmlns:a14="http://schemas.microsoft.com/office/drawing/2010/main" val="0"/>
              </a:ext>
            </a:extLst>
          </a:blip>
          <a:srcRect t="2445" b="2445"/>
          <a:stretch>
            <a:fillRect/>
          </a:stretch>
        </p:blipFill>
        <p:spPr>
          <a:xfrm>
            <a:off x="6019800" y="0"/>
            <a:ext cx="3124200" cy="5143500"/>
          </a:xfrm>
          <a:prstGeom prst="rect">
            <a:avLst/>
          </a:prstGeom>
        </p:spPr>
      </p:pic>
    </p:spTree>
    <p:extLst>
      <p:ext uri="{BB962C8B-B14F-4D97-AF65-F5344CB8AC3E}">
        <p14:creationId xmlns:p14="http://schemas.microsoft.com/office/powerpoint/2010/main" val="161725671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Non-verbal information</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980351"/>
            <a:ext cx="5943600" cy="2348463"/>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E.g. anger:</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high pitch</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high volume (loud)</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high rate of speech</a:t>
            </a: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6" name="Picture Placeholder 7">
            <a:extLst>
              <a:ext uri="{FF2B5EF4-FFF2-40B4-BE49-F238E27FC236}">
                <a16:creationId xmlns:a16="http://schemas.microsoft.com/office/drawing/2014/main" id="{B9A4C398-F385-E44A-B150-B5F15B186D23}"/>
              </a:ext>
            </a:extLst>
          </p:cNvPr>
          <p:cNvPicPr>
            <a:picLocks noChangeAspect="1"/>
          </p:cNvPicPr>
          <p:nvPr/>
        </p:nvPicPr>
        <p:blipFill rotWithShape="1">
          <a:blip r:embed="rId3">
            <a:extLst>
              <a:ext uri="{28A0092B-C50C-407E-A947-70E740481C1C}">
                <a14:useLocalDpi xmlns:a14="http://schemas.microsoft.com/office/drawing/2010/main" val="0"/>
              </a:ext>
            </a:extLst>
          </a:blip>
          <a:srcRect l="4445" r="4443"/>
          <a:stretch/>
        </p:blipFill>
        <p:spPr>
          <a:xfrm>
            <a:off x="6019800" y="0"/>
            <a:ext cx="3124200" cy="5143500"/>
          </a:xfrm>
          <a:prstGeom prst="rect">
            <a:avLst/>
          </a:prstGeom>
        </p:spPr>
      </p:pic>
    </p:spTree>
    <p:extLst>
      <p:ext uri="{BB962C8B-B14F-4D97-AF65-F5344CB8AC3E}">
        <p14:creationId xmlns:p14="http://schemas.microsoft.com/office/powerpoint/2010/main" val="73182942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Non-verbal information</a:t>
            </a:r>
          </a:p>
        </p:txBody>
      </p:sp>
      <p:sp>
        <p:nvSpPr>
          <p:cNvPr id="10" name="Rectangle 9">
            <a:extLst>
              <a:ext uri="{FF2B5EF4-FFF2-40B4-BE49-F238E27FC236}">
                <a16:creationId xmlns:a16="http://schemas.microsoft.com/office/drawing/2014/main" id="{83AAF83B-CA7A-AA45-A901-353D001836E6}"/>
              </a:ext>
            </a:extLst>
          </p:cNvPr>
          <p:cNvSpPr/>
          <p:nvPr/>
        </p:nvSpPr>
        <p:spPr>
          <a:xfrm>
            <a:off x="914400" y="1980351"/>
            <a:ext cx="5943600" cy="2348463"/>
          </a:xfrm>
          <a:prstGeom prst="rect">
            <a:avLst/>
          </a:prstGeom>
        </p:spPr>
        <p:txBody>
          <a:bodyPr wrap="square">
            <a:spAutoFit/>
          </a:bodyPr>
          <a:lstStyle/>
          <a:p>
            <a:pPr>
              <a:lnSpc>
                <a:spcPct val="150000"/>
              </a:lnSpc>
              <a:buClr>
                <a:srgbClr val="3C3F4D"/>
              </a:buClr>
            </a:pPr>
            <a:r>
              <a:rPr lang="en-JM" sz="2000" dirty="0">
                <a:solidFill>
                  <a:srgbClr val="77303D"/>
                </a:solidFill>
                <a:latin typeface="Roboto Slab" pitchFamily="2" charset="0"/>
                <a:ea typeface="Roboto Slab" pitchFamily="2" charset="0"/>
                <a:cs typeface="Roboto Light"/>
              </a:rPr>
              <a:t>E.g. grief:</a:t>
            </a:r>
            <a:endParaRPr lang="en-JM" sz="2000" dirty="0">
              <a:solidFill>
                <a:schemeClr val="accent3"/>
              </a:solidFill>
              <a:latin typeface="Roboto Light" panose="02000000000000000000" pitchFamily="2" charset="0"/>
              <a:ea typeface="Roboto Light" panose="02000000000000000000" pitchFamily="2" charset="0"/>
              <a:cs typeface="Roboto Light"/>
            </a:endParaRP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low pitch</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low volume (soft)</a:t>
            </a:r>
          </a:p>
          <a:p>
            <a:pPr marL="285750" indent="-285750">
              <a:lnSpc>
                <a:spcPct val="150000"/>
              </a:lnSpc>
              <a:buClr>
                <a:srgbClr val="3C3F4D"/>
              </a:buClr>
              <a:buFont typeface="Wingdings" pitchFamily="2" charset="2"/>
              <a:buChar char="§"/>
            </a:pPr>
            <a:r>
              <a:rPr lang="en-JM" sz="2000" dirty="0">
                <a:solidFill>
                  <a:schemeClr val="accent3"/>
                </a:solidFill>
                <a:latin typeface="Roboto Light" panose="02000000000000000000" pitchFamily="2" charset="0"/>
                <a:ea typeface="Roboto Light" panose="02000000000000000000" pitchFamily="2" charset="0"/>
                <a:cs typeface="Roboto Light"/>
              </a:rPr>
              <a:t>slow rate of speech</a:t>
            </a:r>
            <a:br>
              <a:rPr lang="en-JM" sz="2000" dirty="0">
                <a:solidFill>
                  <a:schemeClr val="accent3"/>
                </a:solidFill>
                <a:latin typeface="Roboto Light" panose="02000000000000000000" pitchFamily="2" charset="0"/>
                <a:ea typeface="Roboto Light" panose="02000000000000000000" pitchFamily="2" charset="0"/>
                <a:cs typeface="Roboto Light"/>
              </a:rPr>
            </a:br>
            <a:endParaRPr lang="en-JM" sz="2000" dirty="0">
              <a:solidFill>
                <a:schemeClr val="accent3"/>
              </a:solidFill>
              <a:latin typeface="Roboto Light" panose="02000000000000000000" pitchFamily="2" charset="0"/>
              <a:ea typeface="Roboto Light" panose="02000000000000000000" pitchFamily="2" charset="0"/>
              <a:cs typeface="Roboto Light"/>
            </a:endParaRPr>
          </a:p>
        </p:txBody>
      </p:sp>
      <p:pic>
        <p:nvPicPr>
          <p:cNvPr id="5" name="Picture Placeholder 3">
            <a:extLst>
              <a:ext uri="{FF2B5EF4-FFF2-40B4-BE49-F238E27FC236}">
                <a16:creationId xmlns:a16="http://schemas.microsoft.com/office/drawing/2014/main" id="{D4997B9A-1441-3747-9ED7-DC54BFB11A3F}"/>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23610680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Sailboat metaphor</a:t>
            </a:r>
          </a:p>
        </p:txBody>
      </p:sp>
      <p:pic>
        <p:nvPicPr>
          <p:cNvPr id="7" name="Picture Placeholder 4">
            <a:extLst>
              <a:ext uri="{FF2B5EF4-FFF2-40B4-BE49-F238E27FC236}">
                <a16:creationId xmlns:a16="http://schemas.microsoft.com/office/drawing/2014/main" id="{D9531AFF-9E80-7B4A-AE3A-743F3FDA5276}"/>
              </a:ext>
            </a:extLst>
          </p:cNvPr>
          <p:cNvPicPr>
            <a:picLocks noChangeAspect="1"/>
          </p:cNvPicPr>
          <p:nvPr/>
        </p:nvPicPr>
        <p:blipFill>
          <a:blip r:embed="rId3">
            <a:extLst>
              <a:ext uri="{28A0092B-C50C-407E-A947-70E740481C1C}">
                <a14:useLocalDpi xmlns:a14="http://schemas.microsoft.com/office/drawing/2010/main" val="0"/>
              </a:ext>
            </a:extLst>
          </a:blip>
          <a:srcRect t="4773" b="4773"/>
          <a:stretch>
            <a:fillRect/>
          </a:stretch>
        </p:blipFill>
        <p:spPr>
          <a:xfrm>
            <a:off x="0" y="1581150"/>
            <a:ext cx="9144000" cy="3562350"/>
          </a:xfrm>
          <a:prstGeom prst="rect">
            <a:avLst/>
          </a:prstGeom>
        </p:spPr>
      </p:pic>
    </p:spTree>
    <p:extLst>
      <p:ext uri="{BB962C8B-B14F-4D97-AF65-F5344CB8AC3E}">
        <p14:creationId xmlns:p14="http://schemas.microsoft.com/office/powerpoint/2010/main" val="91080863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Challenge: different communications</a:t>
            </a:r>
          </a:p>
        </p:txBody>
      </p:sp>
      <p:sp>
        <p:nvSpPr>
          <p:cNvPr id="6" name="Rounded Rectangle 5">
            <a:extLst>
              <a:ext uri="{FF2B5EF4-FFF2-40B4-BE49-F238E27FC236}">
                <a16:creationId xmlns:a16="http://schemas.microsoft.com/office/drawing/2014/main" id="{63143046-CCA1-D840-90DD-C894B138D322}"/>
              </a:ext>
            </a:extLst>
          </p:cNvPr>
          <p:cNvSpPr/>
          <p:nvPr/>
        </p:nvSpPr>
        <p:spPr>
          <a:xfrm>
            <a:off x="1796200" y="1799359"/>
            <a:ext cx="2133600" cy="496421"/>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expressive</a:t>
            </a:r>
          </a:p>
        </p:txBody>
      </p:sp>
      <p:sp>
        <p:nvSpPr>
          <p:cNvPr id="7" name="Rounded Rectangle 6">
            <a:extLst>
              <a:ext uri="{FF2B5EF4-FFF2-40B4-BE49-F238E27FC236}">
                <a16:creationId xmlns:a16="http://schemas.microsoft.com/office/drawing/2014/main" id="{D8CF0ED1-7CD2-6948-A6E2-761947C2ADED}"/>
              </a:ext>
            </a:extLst>
          </p:cNvPr>
          <p:cNvSpPr/>
          <p:nvPr/>
        </p:nvSpPr>
        <p:spPr>
          <a:xfrm>
            <a:off x="1793891" y="2414970"/>
            <a:ext cx="2124636"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express oneself</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8" name="Rounded Rectangle 7">
            <a:extLst>
              <a:ext uri="{FF2B5EF4-FFF2-40B4-BE49-F238E27FC236}">
                <a16:creationId xmlns:a16="http://schemas.microsoft.com/office/drawing/2014/main" id="{A8E95232-6CD6-134A-8178-A4841F0FC0F0}"/>
              </a:ext>
            </a:extLst>
          </p:cNvPr>
          <p:cNvSpPr/>
          <p:nvPr/>
        </p:nvSpPr>
        <p:spPr>
          <a:xfrm>
            <a:off x="4015373" y="1787236"/>
            <a:ext cx="2147455" cy="496421"/>
          </a:xfrm>
          <a:prstGeom prst="roundRect">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conventional</a:t>
            </a:r>
          </a:p>
        </p:txBody>
      </p:sp>
      <p:sp>
        <p:nvSpPr>
          <p:cNvPr id="9" name="Rounded Rectangle 8">
            <a:extLst>
              <a:ext uri="{FF2B5EF4-FFF2-40B4-BE49-F238E27FC236}">
                <a16:creationId xmlns:a16="http://schemas.microsoft.com/office/drawing/2014/main" id="{8433C2CE-34CE-0C4C-9986-D9E3981F4378}"/>
              </a:ext>
            </a:extLst>
          </p:cNvPr>
          <p:cNvSpPr/>
          <p:nvPr/>
        </p:nvSpPr>
        <p:spPr>
          <a:xfrm>
            <a:off x="6248400" y="1809750"/>
            <a:ext cx="2133600" cy="496421"/>
          </a:xfrm>
          <a:prstGeom prst="roundRect">
            <a:avLst/>
          </a:prstGeom>
          <a:solidFill>
            <a:srgbClr val="77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rhetorical</a:t>
            </a:r>
          </a:p>
        </p:txBody>
      </p:sp>
      <p:sp>
        <p:nvSpPr>
          <p:cNvPr id="11" name="Rounded Rectangle 10">
            <a:extLst>
              <a:ext uri="{FF2B5EF4-FFF2-40B4-BE49-F238E27FC236}">
                <a16:creationId xmlns:a16="http://schemas.microsoft.com/office/drawing/2014/main" id="{99C1B947-197F-5C42-830F-71DEEF0972B6}"/>
              </a:ext>
            </a:extLst>
          </p:cNvPr>
          <p:cNvSpPr/>
          <p:nvPr/>
        </p:nvSpPr>
        <p:spPr>
          <a:xfrm>
            <a:off x="4009736" y="2414970"/>
            <a:ext cx="2147455"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understand one another</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12" name="Rounded Rectangle 11">
            <a:extLst>
              <a:ext uri="{FF2B5EF4-FFF2-40B4-BE49-F238E27FC236}">
                <a16:creationId xmlns:a16="http://schemas.microsoft.com/office/drawing/2014/main" id="{85741042-9289-414C-A7D1-85E4509C3C32}"/>
              </a:ext>
            </a:extLst>
          </p:cNvPr>
          <p:cNvSpPr/>
          <p:nvPr/>
        </p:nvSpPr>
        <p:spPr>
          <a:xfrm>
            <a:off x="6248400" y="2414970"/>
            <a:ext cx="2098964"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reach social goals</a:t>
            </a:r>
            <a:endParaRPr lang="en-US" sz="1400" dirty="0">
              <a:solidFill>
                <a:srgbClr val="6C777C"/>
              </a:solidFill>
              <a:latin typeface="Roboto Light" panose="02000000000000000000" pitchFamily="2" charset="0"/>
              <a:ea typeface="Roboto Light" panose="02000000000000000000" pitchFamily="2" charset="0"/>
            </a:endParaRPr>
          </a:p>
        </p:txBody>
      </p:sp>
      <p:sp>
        <p:nvSpPr>
          <p:cNvPr id="13" name="Rounded Rectangle 12">
            <a:extLst>
              <a:ext uri="{FF2B5EF4-FFF2-40B4-BE49-F238E27FC236}">
                <a16:creationId xmlns:a16="http://schemas.microsoft.com/office/drawing/2014/main" id="{5D65C6F3-8F52-E045-A953-E7703D357928}"/>
              </a:ext>
            </a:extLst>
          </p:cNvPr>
          <p:cNvSpPr/>
          <p:nvPr/>
        </p:nvSpPr>
        <p:spPr>
          <a:xfrm>
            <a:off x="514655" y="2414970"/>
            <a:ext cx="1188027" cy="637920"/>
          </a:xfrm>
          <a:prstGeom prst="roundRect">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Roboto Light" panose="02000000000000000000" pitchFamily="2" charset="0"/>
                <a:ea typeface="Roboto Light" panose="02000000000000000000" pitchFamily="2" charset="0"/>
              </a:rPr>
              <a:t>goal</a:t>
            </a:r>
            <a:endParaRPr lang="en-US" sz="1300" dirty="0">
              <a:solidFill>
                <a:schemeClr val="bg1"/>
              </a:solidFill>
              <a:latin typeface="Roboto Light" panose="02000000000000000000" pitchFamily="2" charset="0"/>
              <a:ea typeface="Roboto Light" panose="02000000000000000000" pitchFamily="2" charset="0"/>
            </a:endParaRPr>
          </a:p>
        </p:txBody>
      </p:sp>
      <p:sp>
        <p:nvSpPr>
          <p:cNvPr id="15" name="Rounded Rectangle 14">
            <a:extLst>
              <a:ext uri="{FF2B5EF4-FFF2-40B4-BE49-F238E27FC236}">
                <a16:creationId xmlns:a16="http://schemas.microsoft.com/office/drawing/2014/main" id="{E278A933-7F51-A446-AE76-BAD08F0FEE2A}"/>
              </a:ext>
            </a:extLst>
          </p:cNvPr>
          <p:cNvSpPr/>
          <p:nvPr/>
        </p:nvSpPr>
        <p:spPr>
          <a:xfrm>
            <a:off x="1793891" y="3138259"/>
            <a:ext cx="2124636"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self</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16" name="Rounded Rectangle 15">
            <a:extLst>
              <a:ext uri="{FF2B5EF4-FFF2-40B4-BE49-F238E27FC236}">
                <a16:creationId xmlns:a16="http://schemas.microsoft.com/office/drawing/2014/main" id="{82AD79CD-963F-EC46-915D-953B2A5ECDE6}"/>
              </a:ext>
            </a:extLst>
          </p:cNvPr>
          <p:cNvSpPr/>
          <p:nvPr/>
        </p:nvSpPr>
        <p:spPr>
          <a:xfrm>
            <a:off x="4009736" y="3138259"/>
            <a:ext cx="2147455"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other</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17" name="Rounded Rectangle 16">
            <a:extLst>
              <a:ext uri="{FF2B5EF4-FFF2-40B4-BE49-F238E27FC236}">
                <a16:creationId xmlns:a16="http://schemas.microsoft.com/office/drawing/2014/main" id="{A960139E-F53B-0C49-9180-4AFC3681A11C}"/>
              </a:ext>
            </a:extLst>
          </p:cNvPr>
          <p:cNvSpPr/>
          <p:nvPr/>
        </p:nvSpPr>
        <p:spPr>
          <a:xfrm>
            <a:off x="6248400" y="3138259"/>
            <a:ext cx="2098964"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interaction</a:t>
            </a:r>
            <a:endParaRPr lang="en-US" sz="1400" dirty="0">
              <a:solidFill>
                <a:srgbClr val="6C777C"/>
              </a:solidFill>
              <a:latin typeface="Roboto Light" panose="02000000000000000000" pitchFamily="2" charset="0"/>
              <a:ea typeface="Roboto Light" panose="02000000000000000000" pitchFamily="2" charset="0"/>
            </a:endParaRPr>
          </a:p>
        </p:txBody>
      </p:sp>
      <p:sp>
        <p:nvSpPr>
          <p:cNvPr id="18" name="Rounded Rectangle 17">
            <a:extLst>
              <a:ext uri="{FF2B5EF4-FFF2-40B4-BE49-F238E27FC236}">
                <a16:creationId xmlns:a16="http://schemas.microsoft.com/office/drawing/2014/main" id="{074E219E-5D77-1E45-8601-AB75B9D9206B}"/>
              </a:ext>
            </a:extLst>
          </p:cNvPr>
          <p:cNvSpPr/>
          <p:nvPr/>
        </p:nvSpPr>
        <p:spPr>
          <a:xfrm>
            <a:off x="514655" y="3138259"/>
            <a:ext cx="1188027" cy="637920"/>
          </a:xfrm>
          <a:prstGeom prst="roundRect">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Roboto Light" panose="02000000000000000000" pitchFamily="2" charset="0"/>
                <a:ea typeface="Roboto Light" panose="02000000000000000000" pitchFamily="2" charset="0"/>
              </a:rPr>
              <a:t>focus</a:t>
            </a:r>
            <a:endParaRPr lang="en-US" sz="1300" dirty="0">
              <a:solidFill>
                <a:schemeClr val="bg1"/>
              </a:solidFill>
              <a:latin typeface="Roboto Light" panose="02000000000000000000" pitchFamily="2" charset="0"/>
              <a:ea typeface="Roboto Light" panose="02000000000000000000" pitchFamily="2" charset="0"/>
            </a:endParaRPr>
          </a:p>
        </p:txBody>
      </p:sp>
      <p:sp>
        <p:nvSpPr>
          <p:cNvPr id="19" name="Rounded Rectangle 18">
            <a:extLst>
              <a:ext uri="{FF2B5EF4-FFF2-40B4-BE49-F238E27FC236}">
                <a16:creationId xmlns:a16="http://schemas.microsoft.com/office/drawing/2014/main" id="{85479CF3-8FC9-A44B-B994-ACF65E84286D}"/>
              </a:ext>
            </a:extLst>
          </p:cNvPr>
          <p:cNvSpPr/>
          <p:nvPr/>
        </p:nvSpPr>
        <p:spPr>
          <a:xfrm>
            <a:off x="1793891" y="3879477"/>
            <a:ext cx="2124636"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easy</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20" name="Rounded Rectangle 19">
            <a:extLst>
              <a:ext uri="{FF2B5EF4-FFF2-40B4-BE49-F238E27FC236}">
                <a16:creationId xmlns:a16="http://schemas.microsoft.com/office/drawing/2014/main" id="{4B077B7F-6B45-1440-AF65-4612DDA6E790}"/>
              </a:ext>
            </a:extLst>
          </p:cNvPr>
          <p:cNvSpPr/>
          <p:nvPr/>
        </p:nvSpPr>
        <p:spPr>
          <a:xfrm>
            <a:off x="4009736" y="3879477"/>
            <a:ext cx="2147455"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medium</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21" name="Rounded Rectangle 20">
            <a:extLst>
              <a:ext uri="{FF2B5EF4-FFF2-40B4-BE49-F238E27FC236}">
                <a16:creationId xmlns:a16="http://schemas.microsoft.com/office/drawing/2014/main" id="{51504773-041C-BE44-B177-FF226DEC554D}"/>
              </a:ext>
            </a:extLst>
          </p:cNvPr>
          <p:cNvSpPr/>
          <p:nvPr/>
        </p:nvSpPr>
        <p:spPr>
          <a:xfrm>
            <a:off x="6248400" y="3879477"/>
            <a:ext cx="2098964" cy="6379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hard</a:t>
            </a:r>
            <a:endParaRPr lang="en-US" sz="1400" dirty="0">
              <a:solidFill>
                <a:srgbClr val="6C777C"/>
              </a:solidFill>
              <a:latin typeface="Roboto Light" panose="02000000000000000000" pitchFamily="2" charset="0"/>
              <a:ea typeface="Roboto Light" panose="02000000000000000000" pitchFamily="2" charset="0"/>
            </a:endParaRPr>
          </a:p>
        </p:txBody>
      </p:sp>
      <p:sp>
        <p:nvSpPr>
          <p:cNvPr id="22" name="Rounded Rectangle 21">
            <a:extLst>
              <a:ext uri="{FF2B5EF4-FFF2-40B4-BE49-F238E27FC236}">
                <a16:creationId xmlns:a16="http://schemas.microsoft.com/office/drawing/2014/main" id="{B1E90281-99A0-8448-ADBC-B72320BB27C2}"/>
              </a:ext>
            </a:extLst>
          </p:cNvPr>
          <p:cNvSpPr/>
          <p:nvPr/>
        </p:nvSpPr>
        <p:spPr>
          <a:xfrm>
            <a:off x="514655" y="3879477"/>
            <a:ext cx="1188027" cy="637920"/>
          </a:xfrm>
          <a:prstGeom prst="roundRect">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Roboto Light" panose="02000000000000000000" pitchFamily="2" charset="0"/>
                <a:ea typeface="Roboto Light" panose="02000000000000000000" pitchFamily="2" charset="0"/>
              </a:rPr>
              <a:t>decoding</a:t>
            </a:r>
            <a:endParaRPr lang="en-US" sz="1300"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292869552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Building “emotion reading” skills</a:t>
            </a:r>
          </a:p>
        </p:txBody>
      </p:sp>
      <p:sp>
        <p:nvSpPr>
          <p:cNvPr id="4" name="Rectangle 3"/>
          <p:cNvSpPr/>
          <p:nvPr/>
        </p:nvSpPr>
        <p:spPr>
          <a:xfrm>
            <a:off x="914400" y="1709826"/>
            <a:ext cx="5486400" cy="3646383"/>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“read” and ask for confirmation</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the more we know how our emotions affect us, the better we become in “reading” other’s emotions</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formal training programs (e.g. Micro Expression Training Tool; </a:t>
            </a:r>
            <a:r>
              <a:rPr lang="en-JM" sz="2000" dirty="0" err="1">
                <a:solidFill>
                  <a:schemeClr val="accent3"/>
                </a:solidFill>
                <a:latin typeface="Roboto Light"/>
                <a:ea typeface="Roboto Light"/>
                <a:cs typeface="Roboto Light"/>
              </a:rPr>
              <a:t>eMETT</a:t>
            </a:r>
            <a:r>
              <a:rPr lang="en-JM" sz="2000" dirty="0">
                <a:solidFill>
                  <a:schemeClr val="accent3"/>
                </a:solidFill>
                <a:latin typeface="Roboto Light"/>
                <a:ea typeface="Roboto Light"/>
                <a:cs typeface="Roboto Light"/>
              </a:rPr>
              <a:t>) </a:t>
            </a:r>
          </a:p>
          <a:p>
            <a:pPr>
              <a:lnSpc>
                <a:spcPct val="150000"/>
              </a:lnSpc>
              <a:buClr>
                <a:srgbClr val="3C3F4D"/>
              </a:buClr>
            </a:pPr>
            <a:r>
              <a:rPr lang="en-JM" dirty="0">
                <a:solidFill>
                  <a:schemeClr val="accent3"/>
                </a:solidFill>
                <a:latin typeface="Roboto Light"/>
                <a:ea typeface="Roboto Light"/>
                <a:cs typeface="Roboto Light"/>
              </a:rPr>
              <a:t> </a:t>
            </a: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310666808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Defining Emotional Intelligence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Benefits of EI</a:t>
            </a:r>
          </a:p>
        </p:txBody>
      </p:sp>
      <p:sp>
        <p:nvSpPr>
          <p:cNvPr id="4" name="Rectangle 3"/>
          <p:cNvSpPr/>
          <p:nvPr/>
        </p:nvSpPr>
        <p:spPr>
          <a:xfrm>
            <a:off x="990600" y="1657350"/>
            <a:ext cx="6858000" cy="3000821"/>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individuals who score highly on emotional intelligence:</a:t>
            </a:r>
            <a:br>
              <a:rPr lang="en-JM" dirty="0">
                <a:solidFill>
                  <a:schemeClr val="accent3"/>
                </a:solidFill>
                <a:latin typeface="Roboto Light"/>
                <a:ea typeface="Roboto Light"/>
                <a:cs typeface="Roboto Light"/>
              </a:rPr>
            </a:br>
            <a:r>
              <a:rPr lang="en-JM" dirty="0">
                <a:solidFill>
                  <a:schemeClr val="accent3"/>
                </a:solidFill>
                <a:latin typeface="Roboto Light"/>
                <a:ea typeface="Roboto Light"/>
                <a:cs typeface="Roboto Light"/>
              </a:rPr>
              <a:t>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are better able to handle everyday life stress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have a greater number of meaningful close relationships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are more socially competent in general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report higher levels of well-being</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show optimal psychological functioning</a:t>
            </a:r>
          </a:p>
        </p:txBody>
      </p:sp>
    </p:spTree>
    <p:extLst>
      <p:ext uri="{BB962C8B-B14F-4D97-AF65-F5344CB8AC3E}">
        <p14:creationId xmlns:p14="http://schemas.microsoft.com/office/powerpoint/2010/main" val="414982585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Understanding Emotions in Others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Summary</a:t>
            </a:r>
          </a:p>
        </p:txBody>
      </p:sp>
      <p:sp>
        <p:nvSpPr>
          <p:cNvPr id="4" name="Rectangle 3"/>
          <p:cNvSpPr/>
          <p:nvPr/>
        </p:nvSpPr>
        <p:spPr>
          <a:xfrm>
            <a:off x="914400" y="1581150"/>
            <a:ext cx="6477000" cy="2122825"/>
          </a:xfrm>
          <a:prstGeom prst="rect">
            <a:avLst/>
          </a:prstGeom>
        </p:spPr>
        <p:txBody>
          <a:bodyPr wrap="square">
            <a:spAutoFit/>
          </a:bodyPr>
          <a:lstStyle/>
          <a:p>
            <a:pPr>
              <a:lnSpc>
                <a:spcPct val="150000"/>
              </a:lnSpc>
              <a:buClr>
                <a:srgbClr val="3C3F4D"/>
              </a:buClr>
            </a:pPr>
            <a:r>
              <a:rPr lang="en-JM" dirty="0">
                <a:latin typeface="Roboto Slab" pitchFamily="2" charset="0"/>
                <a:ea typeface="Roboto Slab" pitchFamily="2" charset="0"/>
                <a:cs typeface="Roboto Light"/>
              </a:rPr>
              <a:t>a person who understands emotions in others:</a:t>
            </a:r>
          </a:p>
          <a:p>
            <a:pPr>
              <a:lnSpc>
                <a:spcPct val="150000"/>
              </a:lnSpc>
              <a:buClr>
                <a:srgbClr val="3C3F4D"/>
              </a:buClr>
            </a:pPr>
            <a:endParaRPr lang="en-JM" dirty="0">
              <a:latin typeface="Roboto Slab" pitchFamily="2" charset="0"/>
              <a:ea typeface="Roboto Slab" pitchFamily="2" charset="0"/>
              <a:cs typeface="Roboto Light"/>
            </a:endParaRP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accurately infers emotions from facial expressions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able to read body language</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notices a change in speaking of others due to emotions</a:t>
            </a:r>
          </a:p>
        </p:txBody>
      </p:sp>
    </p:spTree>
    <p:extLst>
      <p:ext uri="{BB962C8B-B14F-4D97-AF65-F5344CB8AC3E}">
        <p14:creationId xmlns:p14="http://schemas.microsoft.com/office/powerpoint/2010/main" val="22414834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11250" spc="0" dirty="0">
                <a:solidFill>
                  <a:schemeClr val="bg1"/>
                </a:solidFill>
              </a:rPr>
              <a:t>4</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6267450" cy="22479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Regulating Emotions</a:t>
            </a:r>
          </a:p>
        </p:txBody>
      </p:sp>
    </p:spTree>
    <p:extLst>
      <p:ext uri="{BB962C8B-B14F-4D97-AF65-F5344CB8AC3E}">
        <p14:creationId xmlns:p14="http://schemas.microsoft.com/office/powerpoint/2010/main" val="259720443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4-dimensional model of EI</a:t>
            </a:r>
          </a:p>
        </p:txBody>
      </p:sp>
      <p:pic>
        <p:nvPicPr>
          <p:cNvPr id="6" name="Picture 5">
            <a:extLst>
              <a:ext uri="{FF2B5EF4-FFF2-40B4-BE49-F238E27FC236}">
                <a16:creationId xmlns:a16="http://schemas.microsoft.com/office/drawing/2014/main" id="{4AB214FE-4666-8C4A-B05E-6187C084D413}"/>
              </a:ext>
            </a:extLst>
          </p:cNvPr>
          <p:cNvPicPr>
            <a:picLocks noChangeAspect="1"/>
          </p:cNvPicPr>
          <p:nvPr/>
        </p:nvPicPr>
        <p:blipFill>
          <a:blip r:embed="rId3"/>
          <a:stretch>
            <a:fillRect/>
          </a:stretch>
        </p:blipFill>
        <p:spPr>
          <a:xfrm>
            <a:off x="3267075" y="1657350"/>
            <a:ext cx="2914650" cy="2914650"/>
          </a:xfrm>
          <a:prstGeom prst="rect">
            <a:avLst/>
          </a:prstGeom>
        </p:spPr>
      </p:pic>
      <p:grpSp>
        <p:nvGrpSpPr>
          <p:cNvPr id="21" name="Group 20">
            <a:extLst>
              <a:ext uri="{FF2B5EF4-FFF2-40B4-BE49-F238E27FC236}">
                <a16:creationId xmlns:a16="http://schemas.microsoft.com/office/drawing/2014/main" id="{C12D7AC5-1412-3147-BCE5-7738368EAEBF}"/>
              </a:ext>
            </a:extLst>
          </p:cNvPr>
          <p:cNvGrpSpPr/>
          <p:nvPr/>
        </p:nvGrpSpPr>
        <p:grpSpPr>
          <a:xfrm>
            <a:off x="1066800" y="3295650"/>
            <a:ext cx="2396218" cy="76200"/>
            <a:chOff x="965291" y="2457450"/>
            <a:chExt cx="2396218" cy="76200"/>
          </a:xfrm>
        </p:grpSpPr>
        <p:cxnSp>
          <p:nvCxnSpPr>
            <p:cNvPr id="22" name="Straight Connector 21">
              <a:extLst>
                <a:ext uri="{FF2B5EF4-FFF2-40B4-BE49-F238E27FC236}">
                  <a16:creationId xmlns:a16="http://schemas.microsoft.com/office/drawing/2014/main" id="{0E50AB82-FDFD-1F4F-9EDD-30415D0FBDF4}"/>
                </a:ext>
              </a:extLst>
            </p:cNvPr>
            <p:cNvCxnSpPr>
              <a:cxnSpLocks/>
            </p:cNvCxnSpPr>
            <p:nvPr/>
          </p:nvCxnSpPr>
          <p:spPr>
            <a:xfrm flipH="1">
              <a:off x="965291" y="2495550"/>
              <a:ext cx="2311309" cy="0"/>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E591E04B-0FDB-0A4B-BD48-21EA843DBC42}"/>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18BAF026-79A7-BE40-94EF-AD9B492D19C2}"/>
              </a:ext>
            </a:extLst>
          </p:cNvPr>
          <p:cNvSpPr txBox="1"/>
          <p:nvPr/>
        </p:nvSpPr>
        <p:spPr>
          <a:xfrm>
            <a:off x="985838" y="3522343"/>
            <a:ext cx="2133600" cy="584775"/>
          </a:xfrm>
          <a:prstGeom prst="rect">
            <a:avLst/>
          </a:prstGeom>
          <a:noFill/>
        </p:spPr>
        <p:txBody>
          <a:bodyPr wrap="square" rtlCol="0">
            <a:spAutoFit/>
          </a:bodyPr>
          <a:lstStyle/>
          <a:p>
            <a:r>
              <a:rPr lang="en-US" sz="1600" dirty="0">
                <a:solidFill>
                  <a:srgbClr val="3C3F4D"/>
                </a:solidFill>
                <a:latin typeface="Roboto Light" panose="02000000000000000000" pitchFamily="2" charset="0"/>
                <a:ea typeface="Roboto Light" panose="02000000000000000000" pitchFamily="2" charset="0"/>
              </a:rPr>
              <a:t>effectively regulating emotions</a:t>
            </a:r>
          </a:p>
        </p:txBody>
      </p:sp>
    </p:spTree>
    <p:extLst>
      <p:ext uri="{BB962C8B-B14F-4D97-AF65-F5344CB8AC3E}">
        <p14:creationId xmlns:p14="http://schemas.microsoft.com/office/powerpoint/2010/main" val="141199363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What is emotion regulation?</a:t>
            </a:r>
          </a:p>
        </p:txBody>
      </p:sp>
      <p:sp>
        <p:nvSpPr>
          <p:cNvPr id="5" name="Rounded Rectangle 4">
            <a:extLst>
              <a:ext uri="{FF2B5EF4-FFF2-40B4-BE49-F238E27FC236}">
                <a16:creationId xmlns:a16="http://schemas.microsoft.com/office/drawing/2014/main" id="{B9A1ABEF-6AE5-E341-83D9-C9122DEE0058}"/>
              </a:ext>
            </a:extLst>
          </p:cNvPr>
          <p:cNvSpPr/>
          <p:nvPr/>
        </p:nvSpPr>
        <p:spPr>
          <a:xfrm>
            <a:off x="914400" y="2190750"/>
            <a:ext cx="7010400" cy="19050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26A6F"/>
                </a:solidFill>
                <a:latin typeface="Roboto Light"/>
                <a:ea typeface="Roboto Light"/>
                <a:cs typeface="Roboto Light"/>
              </a:rPr>
              <a:t>Emotion regulation refers to an individual’s attempt to increase, maintain or decrease positive and negative emotions. </a:t>
            </a:r>
          </a:p>
        </p:txBody>
      </p:sp>
    </p:spTree>
    <p:extLst>
      <p:ext uri="{BB962C8B-B14F-4D97-AF65-F5344CB8AC3E}">
        <p14:creationId xmlns:p14="http://schemas.microsoft.com/office/powerpoint/2010/main" val="118377849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Benefits of emotion regulation</a:t>
            </a:r>
          </a:p>
        </p:txBody>
      </p:sp>
      <p:sp>
        <p:nvSpPr>
          <p:cNvPr id="4" name="Rectangle 3"/>
          <p:cNvSpPr/>
          <p:nvPr/>
        </p:nvSpPr>
        <p:spPr>
          <a:xfrm>
            <a:off x="990600" y="1657350"/>
            <a:ext cx="6858000" cy="2953886"/>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effective emotion regulation has been associated with positive outcomes in the domains of :</a:t>
            </a:r>
            <a:br>
              <a:rPr lang="en-JM" dirty="0">
                <a:solidFill>
                  <a:schemeClr val="accent3"/>
                </a:solidFill>
                <a:latin typeface="Roboto Light"/>
                <a:ea typeface="Roboto Light"/>
                <a:cs typeface="Roboto Light"/>
              </a:rPr>
            </a:br>
            <a:r>
              <a:rPr lang="en-JM" dirty="0">
                <a:solidFill>
                  <a:schemeClr val="accent3"/>
                </a:solidFill>
                <a:latin typeface="Roboto Light"/>
                <a:ea typeface="Roboto Light"/>
                <a:cs typeface="Roboto Light"/>
              </a:rPr>
              <a:t>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mental health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physical health</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relationship satisfaction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work performance </a:t>
            </a:r>
          </a:p>
        </p:txBody>
      </p:sp>
    </p:spTree>
    <p:extLst>
      <p:ext uri="{BB962C8B-B14F-4D97-AF65-F5344CB8AC3E}">
        <p14:creationId xmlns:p14="http://schemas.microsoft.com/office/powerpoint/2010/main" val="186980809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Motivation behind emotion regulation</a:t>
            </a:r>
          </a:p>
        </p:txBody>
      </p:sp>
      <p:sp>
        <p:nvSpPr>
          <p:cNvPr id="5" name="Rounded Rectangle 4">
            <a:extLst>
              <a:ext uri="{FF2B5EF4-FFF2-40B4-BE49-F238E27FC236}">
                <a16:creationId xmlns:a16="http://schemas.microsoft.com/office/drawing/2014/main" id="{96CCCA8C-35D4-7B46-B8A2-BFE14DF7667C}"/>
              </a:ext>
            </a:extLst>
          </p:cNvPr>
          <p:cNvSpPr/>
          <p:nvPr/>
        </p:nvSpPr>
        <p:spPr>
          <a:xfrm>
            <a:off x="914400" y="2343150"/>
            <a:ext cx="2133600" cy="496421"/>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hedonic</a:t>
            </a:r>
          </a:p>
        </p:txBody>
      </p:sp>
      <p:sp>
        <p:nvSpPr>
          <p:cNvPr id="6" name="Rounded Rectangle 5">
            <a:extLst>
              <a:ext uri="{FF2B5EF4-FFF2-40B4-BE49-F238E27FC236}">
                <a16:creationId xmlns:a16="http://schemas.microsoft.com/office/drawing/2014/main" id="{7B83E6C8-D113-DF4B-A077-4607ECDCFCE0}"/>
              </a:ext>
            </a:extLst>
          </p:cNvPr>
          <p:cNvSpPr/>
          <p:nvPr/>
        </p:nvSpPr>
        <p:spPr>
          <a:xfrm>
            <a:off x="912091" y="2958760"/>
            <a:ext cx="2124636" cy="189898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accent3"/>
                </a:solidFill>
                <a:latin typeface="Roboto Light" panose="02000000000000000000" pitchFamily="2" charset="0"/>
                <a:ea typeface="Roboto Light" panose="02000000000000000000" pitchFamily="2" charset="0"/>
              </a:rPr>
              <a:t>feeling better</a:t>
            </a:r>
            <a:endParaRPr lang="en-US" sz="1300" dirty="0">
              <a:solidFill>
                <a:srgbClr val="6C777C"/>
              </a:solidFill>
              <a:latin typeface="Roboto Light" panose="02000000000000000000" pitchFamily="2" charset="0"/>
              <a:ea typeface="Roboto Light" panose="02000000000000000000" pitchFamily="2" charset="0"/>
            </a:endParaRPr>
          </a:p>
        </p:txBody>
      </p:sp>
      <p:sp>
        <p:nvSpPr>
          <p:cNvPr id="7" name="Rounded Rectangle 6">
            <a:extLst>
              <a:ext uri="{FF2B5EF4-FFF2-40B4-BE49-F238E27FC236}">
                <a16:creationId xmlns:a16="http://schemas.microsoft.com/office/drawing/2014/main" id="{2A853765-6628-034E-A157-57C7C3EC2680}"/>
              </a:ext>
            </a:extLst>
          </p:cNvPr>
          <p:cNvSpPr/>
          <p:nvPr/>
        </p:nvSpPr>
        <p:spPr>
          <a:xfrm>
            <a:off x="3133573" y="2331027"/>
            <a:ext cx="2147455" cy="496421"/>
          </a:xfrm>
          <a:prstGeom prst="roundRect">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social</a:t>
            </a:r>
          </a:p>
        </p:txBody>
      </p:sp>
      <p:sp>
        <p:nvSpPr>
          <p:cNvPr id="8" name="Rounded Rectangle 7">
            <a:extLst>
              <a:ext uri="{FF2B5EF4-FFF2-40B4-BE49-F238E27FC236}">
                <a16:creationId xmlns:a16="http://schemas.microsoft.com/office/drawing/2014/main" id="{5EC84F9E-8B75-7B42-BF20-E9A9A6BF32A8}"/>
              </a:ext>
            </a:extLst>
          </p:cNvPr>
          <p:cNvSpPr/>
          <p:nvPr/>
        </p:nvSpPr>
        <p:spPr>
          <a:xfrm>
            <a:off x="5366600" y="2353541"/>
            <a:ext cx="2133600" cy="496421"/>
          </a:xfrm>
          <a:prstGeom prst="roundRect">
            <a:avLst/>
          </a:prstGeom>
          <a:solidFill>
            <a:srgbClr val="77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performance</a:t>
            </a:r>
          </a:p>
        </p:txBody>
      </p:sp>
      <p:sp>
        <p:nvSpPr>
          <p:cNvPr id="9" name="Rounded Rectangle 8">
            <a:extLst>
              <a:ext uri="{FF2B5EF4-FFF2-40B4-BE49-F238E27FC236}">
                <a16:creationId xmlns:a16="http://schemas.microsoft.com/office/drawing/2014/main" id="{AE976D6E-0460-F94E-846E-E5A683D14A04}"/>
              </a:ext>
            </a:extLst>
          </p:cNvPr>
          <p:cNvSpPr/>
          <p:nvPr/>
        </p:nvSpPr>
        <p:spPr>
          <a:xfrm>
            <a:off x="3127936" y="2958760"/>
            <a:ext cx="2153092" cy="189899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itchFamily="2" charset="2"/>
              <a:buChar char="§"/>
            </a:pPr>
            <a:r>
              <a:rPr lang="en-US" sz="1300" dirty="0">
                <a:solidFill>
                  <a:srgbClr val="3C3F4D"/>
                </a:solidFill>
                <a:latin typeface="Roboto Light" panose="02000000000000000000" pitchFamily="2" charset="0"/>
                <a:ea typeface="Roboto Light" panose="02000000000000000000" pitchFamily="2" charset="0"/>
              </a:rPr>
              <a:t>avoiding conflict</a:t>
            </a:r>
          </a:p>
          <a:p>
            <a:pPr marL="285750" indent="-285750">
              <a:buFont typeface="Wingdings" pitchFamily="2" charset="2"/>
              <a:buChar char="§"/>
            </a:pPr>
            <a:r>
              <a:rPr lang="en-US" sz="1300" dirty="0">
                <a:solidFill>
                  <a:srgbClr val="3C3F4D"/>
                </a:solidFill>
                <a:latin typeface="Roboto Light" panose="02000000000000000000" pitchFamily="2" charset="0"/>
                <a:ea typeface="Roboto Light" panose="02000000000000000000" pitchFamily="2" charset="0"/>
              </a:rPr>
              <a:t>displaying “appropriate” emotions</a:t>
            </a:r>
          </a:p>
          <a:p>
            <a:pPr marL="285750" indent="-285750">
              <a:buFont typeface="Wingdings" pitchFamily="2" charset="2"/>
              <a:buChar char="§"/>
            </a:pPr>
            <a:r>
              <a:rPr lang="en-US" sz="1300" dirty="0">
                <a:solidFill>
                  <a:srgbClr val="3C3F4D"/>
                </a:solidFill>
                <a:latin typeface="Roboto Light" panose="02000000000000000000" pitchFamily="2" charset="0"/>
                <a:ea typeface="Roboto Light" panose="02000000000000000000" pitchFamily="2" charset="0"/>
              </a:rPr>
              <a:t>social support</a:t>
            </a:r>
          </a:p>
          <a:p>
            <a:pPr marL="285750" indent="-285750">
              <a:buFont typeface="Wingdings" pitchFamily="2" charset="2"/>
              <a:buChar char="§"/>
            </a:pPr>
            <a:r>
              <a:rPr lang="en-US" sz="1300" dirty="0">
                <a:solidFill>
                  <a:srgbClr val="3C3F4D"/>
                </a:solidFill>
                <a:latin typeface="Roboto Light" panose="02000000000000000000" pitchFamily="2" charset="0"/>
                <a:ea typeface="Roboto Light" panose="02000000000000000000" pitchFamily="2" charset="0"/>
              </a:rPr>
              <a:t>impression management</a:t>
            </a:r>
          </a:p>
        </p:txBody>
      </p:sp>
      <p:sp>
        <p:nvSpPr>
          <p:cNvPr id="10" name="Rounded Rectangle 9">
            <a:extLst>
              <a:ext uri="{FF2B5EF4-FFF2-40B4-BE49-F238E27FC236}">
                <a16:creationId xmlns:a16="http://schemas.microsoft.com/office/drawing/2014/main" id="{E4D45E49-11A3-3F4C-9BB9-79BCCBFD8DEE}"/>
              </a:ext>
            </a:extLst>
          </p:cNvPr>
          <p:cNvSpPr/>
          <p:nvPr/>
        </p:nvSpPr>
        <p:spPr>
          <a:xfrm>
            <a:off x="5366600" y="2958760"/>
            <a:ext cx="2098964" cy="136558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itchFamily="2" charset="2"/>
              <a:buChar char="§"/>
            </a:pPr>
            <a:r>
              <a:rPr lang="en-US" sz="1400" dirty="0">
                <a:solidFill>
                  <a:schemeClr val="accent3"/>
                </a:solidFill>
                <a:latin typeface="Roboto Light" panose="02000000000000000000" pitchFamily="2" charset="0"/>
                <a:ea typeface="Roboto Light" panose="02000000000000000000" pitchFamily="2" charset="0"/>
              </a:rPr>
              <a:t>learning</a:t>
            </a:r>
          </a:p>
          <a:p>
            <a:pPr marL="285750" indent="-285750">
              <a:buFont typeface="Wingdings" pitchFamily="2" charset="2"/>
              <a:buChar char="§"/>
            </a:pPr>
            <a:r>
              <a:rPr lang="en-US" sz="1400" dirty="0">
                <a:solidFill>
                  <a:schemeClr val="accent3"/>
                </a:solidFill>
                <a:latin typeface="Roboto Light" panose="02000000000000000000" pitchFamily="2" charset="0"/>
                <a:ea typeface="Roboto Light" panose="02000000000000000000" pitchFamily="2" charset="0"/>
              </a:rPr>
              <a:t>obtaining resources</a:t>
            </a:r>
            <a:endParaRPr lang="en-US" sz="1400" dirty="0">
              <a:solidFill>
                <a:srgbClr val="6C777C"/>
              </a:solidFill>
              <a:latin typeface="Roboto Light" panose="02000000000000000000" pitchFamily="2" charset="0"/>
              <a:ea typeface="Roboto Light" panose="02000000000000000000" pitchFamily="2" charset="0"/>
            </a:endParaRPr>
          </a:p>
        </p:txBody>
      </p:sp>
      <p:sp>
        <p:nvSpPr>
          <p:cNvPr id="12" name="Rectangle 11">
            <a:extLst>
              <a:ext uri="{FF2B5EF4-FFF2-40B4-BE49-F238E27FC236}">
                <a16:creationId xmlns:a16="http://schemas.microsoft.com/office/drawing/2014/main" id="{E9A506ED-8F2E-814E-8A97-F91E582A3D5B}"/>
              </a:ext>
            </a:extLst>
          </p:cNvPr>
          <p:cNvSpPr/>
          <p:nvPr/>
        </p:nvSpPr>
        <p:spPr>
          <a:xfrm>
            <a:off x="914400" y="1657350"/>
            <a:ext cx="6858000" cy="460895"/>
          </a:xfrm>
          <a:prstGeom prst="rect">
            <a:avLst/>
          </a:prstGeom>
        </p:spPr>
        <p:txBody>
          <a:bodyPr wrap="square">
            <a:spAutoFit/>
          </a:bodyPr>
          <a:lstStyle/>
          <a:p>
            <a:pPr>
              <a:lnSpc>
                <a:spcPct val="150000"/>
              </a:lnSpc>
              <a:buClr>
                <a:srgbClr val="3C3F4D"/>
              </a:buClr>
            </a:pPr>
            <a:r>
              <a:rPr lang="en-JM" dirty="0">
                <a:solidFill>
                  <a:schemeClr val="accent3"/>
                </a:solidFill>
                <a:latin typeface="Roboto Light"/>
                <a:ea typeface="Roboto Light"/>
                <a:cs typeface="Roboto Light"/>
              </a:rPr>
              <a:t>Emotion regulation facilitates achievement of goals:</a:t>
            </a:r>
          </a:p>
        </p:txBody>
      </p:sp>
    </p:spTree>
    <p:extLst>
      <p:ext uri="{BB962C8B-B14F-4D97-AF65-F5344CB8AC3E}">
        <p14:creationId xmlns:p14="http://schemas.microsoft.com/office/powerpoint/2010/main" val="139509106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Sailboat metaphor</a:t>
            </a:r>
          </a:p>
        </p:txBody>
      </p:sp>
      <p:pic>
        <p:nvPicPr>
          <p:cNvPr id="5" name="Picture Placeholder 4">
            <a:extLst>
              <a:ext uri="{FF2B5EF4-FFF2-40B4-BE49-F238E27FC236}">
                <a16:creationId xmlns:a16="http://schemas.microsoft.com/office/drawing/2014/main" id="{2BC3FC02-5884-5B47-98C9-D1441E132088}"/>
              </a:ext>
            </a:extLst>
          </p:cNvPr>
          <p:cNvPicPr>
            <a:picLocks noChangeAspect="1"/>
          </p:cNvPicPr>
          <p:nvPr/>
        </p:nvPicPr>
        <p:blipFill>
          <a:blip r:embed="rId3">
            <a:extLst>
              <a:ext uri="{28A0092B-C50C-407E-A947-70E740481C1C}">
                <a14:useLocalDpi xmlns:a14="http://schemas.microsoft.com/office/drawing/2010/main" val="0"/>
              </a:ext>
            </a:extLst>
          </a:blip>
          <a:srcRect t="10842" b="10842"/>
          <a:stretch>
            <a:fillRect/>
          </a:stretch>
        </p:blipFill>
        <p:spPr>
          <a:xfrm>
            <a:off x="0" y="1581150"/>
            <a:ext cx="9144000" cy="3562350"/>
          </a:xfrm>
          <a:prstGeom prst="rect">
            <a:avLst/>
          </a:prstGeom>
        </p:spPr>
      </p:pic>
    </p:spTree>
    <p:extLst>
      <p:ext uri="{BB962C8B-B14F-4D97-AF65-F5344CB8AC3E}">
        <p14:creationId xmlns:p14="http://schemas.microsoft.com/office/powerpoint/2010/main" val="289184673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Focus of strategy</a:t>
            </a:r>
          </a:p>
        </p:txBody>
      </p:sp>
      <p:sp>
        <p:nvSpPr>
          <p:cNvPr id="5" name="Rounded Rectangle 4">
            <a:extLst>
              <a:ext uri="{FF2B5EF4-FFF2-40B4-BE49-F238E27FC236}">
                <a16:creationId xmlns:a16="http://schemas.microsoft.com/office/drawing/2014/main" id="{8828142F-4885-3746-A304-80FFA4EF3CA1}"/>
              </a:ext>
            </a:extLst>
          </p:cNvPr>
          <p:cNvSpPr/>
          <p:nvPr/>
        </p:nvSpPr>
        <p:spPr>
          <a:xfrm>
            <a:off x="5943600" y="3063732"/>
            <a:ext cx="2133600" cy="496421"/>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perspective</a:t>
            </a:r>
          </a:p>
        </p:txBody>
      </p:sp>
      <p:sp>
        <p:nvSpPr>
          <p:cNvPr id="7" name="Rounded Rectangle 6">
            <a:extLst>
              <a:ext uri="{FF2B5EF4-FFF2-40B4-BE49-F238E27FC236}">
                <a16:creationId xmlns:a16="http://schemas.microsoft.com/office/drawing/2014/main" id="{C76E62FC-E09F-E842-82A3-0BF9952BAC16}"/>
              </a:ext>
            </a:extLst>
          </p:cNvPr>
          <p:cNvSpPr/>
          <p:nvPr/>
        </p:nvSpPr>
        <p:spPr>
          <a:xfrm>
            <a:off x="3505201" y="3095482"/>
            <a:ext cx="2349500" cy="496421"/>
          </a:xfrm>
          <a:prstGeom prst="roundRect">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relationship</a:t>
            </a:r>
          </a:p>
        </p:txBody>
      </p:sp>
      <p:sp>
        <p:nvSpPr>
          <p:cNvPr id="8" name="Rounded Rectangle 7">
            <a:extLst>
              <a:ext uri="{FF2B5EF4-FFF2-40B4-BE49-F238E27FC236}">
                <a16:creationId xmlns:a16="http://schemas.microsoft.com/office/drawing/2014/main" id="{60A38A82-EF6E-0D4D-9258-DE0A7FEC8574}"/>
              </a:ext>
            </a:extLst>
          </p:cNvPr>
          <p:cNvSpPr/>
          <p:nvPr/>
        </p:nvSpPr>
        <p:spPr>
          <a:xfrm>
            <a:off x="952500" y="3099182"/>
            <a:ext cx="2438400" cy="496421"/>
          </a:xfrm>
          <a:prstGeom prst="roundRect">
            <a:avLst/>
          </a:prstGeom>
          <a:solidFill>
            <a:srgbClr val="77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intensity</a:t>
            </a:r>
          </a:p>
        </p:txBody>
      </p:sp>
      <p:sp>
        <p:nvSpPr>
          <p:cNvPr id="20" name="Rounded Rectangle 19">
            <a:extLst>
              <a:ext uri="{FF2B5EF4-FFF2-40B4-BE49-F238E27FC236}">
                <a16:creationId xmlns:a16="http://schemas.microsoft.com/office/drawing/2014/main" id="{BE2E2206-C031-F44C-BF26-F21CAEDED2EE}"/>
              </a:ext>
            </a:extLst>
          </p:cNvPr>
          <p:cNvSpPr/>
          <p:nvPr/>
        </p:nvSpPr>
        <p:spPr>
          <a:xfrm>
            <a:off x="990600" y="2190750"/>
            <a:ext cx="7124700" cy="496421"/>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3C3F4D"/>
                </a:solidFill>
                <a:latin typeface="Roboto Light" panose="02000000000000000000" pitchFamily="2" charset="0"/>
                <a:ea typeface="Roboto Light" panose="02000000000000000000" pitchFamily="2" charset="0"/>
              </a:rPr>
              <a:t>changing</a:t>
            </a:r>
          </a:p>
        </p:txBody>
      </p:sp>
      <p:sp>
        <p:nvSpPr>
          <p:cNvPr id="21" name="Triangle 20">
            <a:extLst>
              <a:ext uri="{FF2B5EF4-FFF2-40B4-BE49-F238E27FC236}">
                <a16:creationId xmlns:a16="http://schemas.microsoft.com/office/drawing/2014/main" id="{F9FED987-8B5A-1842-B9F8-44EC9C6D1A81}"/>
              </a:ext>
            </a:extLst>
          </p:cNvPr>
          <p:cNvSpPr/>
          <p:nvPr/>
        </p:nvSpPr>
        <p:spPr>
          <a:xfrm rot="10800000">
            <a:off x="2044699" y="2687171"/>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83C8A786-53FF-1D4B-8580-24262807A281}"/>
              </a:ext>
            </a:extLst>
          </p:cNvPr>
          <p:cNvSpPr/>
          <p:nvPr/>
        </p:nvSpPr>
        <p:spPr>
          <a:xfrm rot="10800000">
            <a:off x="4546599" y="2687172"/>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27FD246-488C-A045-8E48-A4E6E0ABDE4E}"/>
              </a:ext>
            </a:extLst>
          </p:cNvPr>
          <p:cNvSpPr/>
          <p:nvPr/>
        </p:nvSpPr>
        <p:spPr>
          <a:xfrm rot="10800000">
            <a:off x="6883399" y="2672360"/>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17431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20" grpId="0" animBg="1"/>
      <p:bldP spid="21" grpId="0" animBg="1"/>
      <p:bldP spid="22" grpId="0" animBg="1"/>
      <p:bldP spid="2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Changing the intensity</a:t>
            </a:r>
          </a:p>
        </p:txBody>
      </p:sp>
      <p:sp>
        <p:nvSpPr>
          <p:cNvPr id="4" name="Rectangle 3"/>
          <p:cNvSpPr/>
          <p:nvPr/>
        </p:nvSpPr>
        <p:spPr>
          <a:xfrm>
            <a:off x="990600" y="1488366"/>
            <a:ext cx="6858000" cy="3369384"/>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suppression</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substance use</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response exaggeration</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venting</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distraction</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positive imagery</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diaphragmatic breathing</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progressive muscle relaxation</a:t>
            </a:r>
          </a:p>
        </p:txBody>
      </p:sp>
      <p:sp>
        <p:nvSpPr>
          <p:cNvPr id="6" name="Rounded Rectangle 5">
            <a:extLst>
              <a:ext uri="{FF2B5EF4-FFF2-40B4-BE49-F238E27FC236}">
                <a16:creationId xmlns:a16="http://schemas.microsoft.com/office/drawing/2014/main" id="{9D94E3E5-FCE1-C144-9C03-65AA4BD24A5D}"/>
              </a:ext>
            </a:extLst>
          </p:cNvPr>
          <p:cNvSpPr/>
          <p:nvPr/>
        </p:nvSpPr>
        <p:spPr>
          <a:xfrm>
            <a:off x="228600" y="1581150"/>
            <a:ext cx="3581400" cy="1591908"/>
          </a:xfrm>
          <a:prstGeom prst="roundRect">
            <a:avLst/>
          </a:prstGeom>
          <a:noFill/>
          <a:ln>
            <a:solidFill>
              <a:srgbClr val="E1E7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F8B0F39D-AB76-7347-98CC-6CE3B9795FD9}"/>
              </a:ext>
            </a:extLst>
          </p:cNvPr>
          <p:cNvSpPr/>
          <p:nvPr/>
        </p:nvSpPr>
        <p:spPr>
          <a:xfrm>
            <a:off x="228600" y="3605452"/>
            <a:ext cx="4572000" cy="1252298"/>
          </a:xfrm>
          <a:prstGeom prst="roundRect">
            <a:avLst/>
          </a:prstGeom>
          <a:noFill/>
          <a:ln>
            <a:solidFill>
              <a:srgbClr val="E1E7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55B26AF-B649-1149-8E86-50F23AECF1D3}"/>
              </a:ext>
            </a:extLst>
          </p:cNvPr>
          <p:cNvSpPr txBox="1"/>
          <p:nvPr/>
        </p:nvSpPr>
        <p:spPr>
          <a:xfrm rot="16200000">
            <a:off x="-241663" y="2189354"/>
            <a:ext cx="1462260" cy="369332"/>
          </a:xfrm>
          <a:prstGeom prst="rect">
            <a:avLst/>
          </a:prstGeom>
          <a:noFill/>
        </p:spPr>
        <p:txBody>
          <a:bodyPr wrap="none" rtlCol="0">
            <a:spAutoFit/>
          </a:bodyPr>
          <a:lstStyle/>
          <a:p>
            <a:r>
              <a:rPr lang="en-US" dirty="0">
                <a:latin typeface="Roboto" panose="02000000000000000000" pitchFamily="2" charset="0"/>
                <a:ea typeface="Roboto" panose="02000000000000000000" pitchFamily="2" charset="0"/>
              </a:rPr>
              <a:t>maladaptive</a:t>
            </a:r>
          </a:p>
        </p:txBody>
      </p:sp>
      <p:sp>
        <p:nvSpPr>
          <p:cNvPr id="10" name="TextBox 9">
            <a:extLst>
              <a:ext uri="{FF2B5EF4-FFF2-40B4-BE49-F238E27FC236}">
                <a16:creationId xmlns:a16="http://schemas.microsoft.com/office/drawing/2014/main" id="{38DBEEE4-6BB3-DC4F-B527-C003E3436A26}"/>
              </a:ext>
            </a:extLst>
          </p:cNvPr>
          <p:cNvSpPr txBox="1"/>
          <p:nvPr/>
        </p:nvSpPr>
        <p:spPr>
          <a:xfrm rot="16200000">
            <a:off x="-24695" y="4046935"/>
            <a:ext cx="1075936" cy="369332"/>
          </a:xfrm>
          <a:prstGeom prst="rect">
            <a:avLst/>
          </a:prstGeom>
          <a:noFill/>
        </p:spPr>
        <p:txBody>
          <a:bodyPr wrap="none" rtlCol="0">
            <a:spAutoFit/>
          </a:bodyPr>
          <a:lstStyle/>
          <a:p>
            <a:r>
              <a:rPr lang="en-US" dirty="0">
                <a:solidFill>
                  <a:srgbClr val="7D829C"/>
                </a:solidFill>
                <a:latin typeface="Roboto" panose="02000000000000000000" pitchFamily="2" charset="0"/>
                <a:ea typeface="Roboto" panose="02000000000000000000" pitchFamily="2" charset="0"/>
              </a:rPr>
              <a:t>adaptive</a:t>
            </a:r>
          </a:p>
        </p:txBody>
      </p:sp>
      <p:pic>
        <p:nvPicPr>
          <p:cNvPr id="11" name="Picture Placeholder 3">
            <a:extLst>
              <a:ext uri="{FF2B5EF4-FFF2-40B4-BE49-F238E27FC236}">
                <a16:creationId xmlns:a16="http://schemas.microsoft.com/office/drawing/2014/main" id="{86AA391D-3D1E-2845-B811-9A28A9D60472}"/>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238029358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P spid="8" grpId="0" animBg="1"/>
      <p:bldP spid="9"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Changing the relationship</a:t>
            </a:r>
          </a:p>
        </p:txBody>
      </p:sp>
      <p:sp>
        <p:nvSpPr>
          <p:cNvPr id="4" name="Rectangle 3"/>
          <p:cNvSpPr/>
          <p:nvPr/>
        </p:nvSpPr>
        <p:spPr>
          <a:xfrm>
            <a:off x="990600" y="1733550"/>
            <a:ext cx="6858000" cy="1291829"/>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acceptance-based coping</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mindfulness meditation</a:t>
            </a:r>
          </a:p>
          <a:p>
            <a:pPr>
              <a:lnSpc>
                <a:spcPct val="150000"/>
              </a:lnSpc>
              <a:buClr>
                <a:srgbClr val="3C3F4D"/>
              </a:buClr>
            </a:pPr>
            <a:endParaRPr lang="en-JM" dirty="0">
              <a:solidFill>
                <a:schemeClr val="accent3"/>
              </a:solidFill>
              <a:latin typeface="Roboto Light"/>
              <a:ea typeface="Roboto Light"/>
              <a:cs typeface="Roboto Light"/>
            </a:endParaRPr>
          </a:p>
        </p:txBody>
      </p:sp>
      <p:pic>
        <p:nvPicPr>
          <p:cNvPr id="11" name="Picture Placeholder 7">
            <a:extLst>
              <a:ext uri="{FF2B5EF4-FFF2-40B4-BE49-F238E27FC236}">
                <a16:creationId xmlns:a16="http://schemas.microsoft.com/office/drawing/2014/main" id="{63235A34-99B9-8044-8686-47A038F07277}"/>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019800" y="0"/>
            <a:ext cx="3124200" cy="5143500"/>
          </a:xfrm>
          <a:prstGeom prst="rect">
            <a:avLst/>
          </a:prstGeom>
        </p:spPr>
      </p:pic>
    </p:spTree>
    <p:extLst>
      <p:ext uri="{BB962C8B-B14F-4D97-AF65-F5344CB8AC3E}">
        <p14:creationId xmlns:p14="http://schemas.microsoft.com/office/powerpoint/2010/main" val="410871690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Defining Emotional Intelligence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challenge</a:t>
            </a:r>
          </a:p>
        </p:txBody>
      </p:sp>
      <p:sp>
        <p:nvSpPr>
          <p:cNvPr id="4" name="Rectangle 3"/>
          <p:cNvSpPr/>
          <p:nvPr/>
        </p:nvSpPr>
        <p:spPr>
          <a:xfrm>
            <a:off x="990600" y="1885950"/>
            <a:ext cx="6858000" cy="2066271"/>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EI has been called “an elusive construct”</a:t>
            </a:r>
          </a:p>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precise nature remains unclear</a:t>
            </a:r>
          </a:p>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different definitions, models and dimensions</a:t>
            </a:r>
          </a:p>
          <a:p>
            <a:pPr marL="342900" indent="-342900">
              <a:lnSpc>
                <a:spcPct val="150000"/>
              </a:lnSpc>
              <a:buClr>
                <a:srgbClr val="3C3F4D"/>
              </a:buClr>
              <a:buFont typeface="Wingdings" pitchFamily="2" charset="2"/>
              <a:buChar char="§"/>
            </a:pPr>
            <a:r>
              <a:rPr lang="en-JM" sz="2200" dirty="0">
                <a:solidFill>
                  <a:schemeClr val="accent3"/>
                </a:solidFill>
                <a:latin typeface="Roboto Light"/>
                <a:ea typeface="Roboto Light"/>
                <a:cs typeface="Roboto Light"/>
              </a:rPr>
              <a:t>scientific definition ≠ popular media definition</a:t>
            </a:r>
          </a:p>
        </p:txBody>
      </p:sp>
    </p:spTree>
    <p:extLst>
      <p:ext uri="{BB962C8B-B14F-4D97-AF65-F5344CB8AC3E}">
        <p14:creationId xmlns:p14="http://schemas.microsoft.com/office/powerpoint/2010/main" val="358166018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Changing the perspective</a:t>
            </a:r>
          </a:p>
        </p:txBody>
      </p:sp>
      <p:sp>
        <p:nvSpPr>
          <p:cNvPr id="4" name="Rectangle 3"/>
          <p:cNvSpPr/>
          <p:nvPr/>
        </p:nvSpPr>
        <p:spPr>
          <a:xfrm>
            <a:off x="990600" y="1918658"/>
            <a:ext cx="6858000" cy="1886799"/>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cognitive dissonance reduction</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cognitive restructuring</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expressive writing</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cognitive re-appraisal</a:t>
            </a:r>
          </a:p>
        </p:txBody>
      </p:sp>
      <p:pic>
        <p:nvPicPr>
          <p:cNvPr id="5" name="Picture Placeholder 3">
            <a:extLst>
              <a:ext uri="{FF2B5EF4-FFF2-40B4-BE49-F238E27FC236}">
                <a16:creationId xmlns:a16="http://schemas.microsoft.com/office/drawing/2014/main" id="{7B7ADFEB-43A7-1243-A6BB-20CFC7CCE57B}"/>
              </a:ext>
            </a:extLst>
          </p:cNvPr>
          <p:cNvPicPr>
            <a:picLocks noChangeAspect="1"/>
          </p:cNvPicPr>
          <p:nvPr/>
        </p:nvPicPr>
        <p:blipFill rotWithShape="1">
          <a:blip r:embed="rId3">
            <a:extLst>
              <a:ext uri="{28A0092B-C50C-407E-A947-70E740481C1C}">
                <a14:useLocalDpi xmlns:a14="http://schemas.microsoft.com/office/drawing/2010/main" val="0"/>
              </a:ext>
            </a:extLst>
          </a:blip>
          <a:srcRect l="8888"/>
          <a:stretch/>
        </p:blipFill>
        <p:spPr>
          <a:xfrm>
            <a:off x="6019800" y="0"/>
            <a:ext cx="3124200" cy="5143500"/>
          </a:xfrm>
          <a:prstGeom prst="rect">
            <a:avLst/>
          </a:prstGeom>
        </p:spPr>
      </p:pic>
    </p:spTree>
    <p:extLst>
      <p:ext uri="{BB962C8B-B14F-4D97-AF65-F5344CB8AC3E}">
        <p14:creationId xmlns:p14="http://schemas.microsoft.com/office/powerpoint/2010/main" val="151059846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Learned resourcefulness</a:t>
            </a:r>
          </a:p>
        </p:txBody>
      </p:sp>
      <p:sp>
        <p:nvSpPr>
          <p:cNvPr id="4" name="Rectangle 3"/>
          <p:cNvSpPr/>
          <p:nvPr/>
        </p:nvSpPr>
        <p:spPr>
          <a:xfrm>
            <a:off x="990600" y="1809750"/>
            <a:ext cx="4572000" cy="2122825"/>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general repertoire of learned </a:t>
            </a:r>
            <a:br>
              <a:rPr lang="en-JM" dirty="0">
                <a:solidFill>
                  <a:schemeClr val="accent3"/>
                </a:solidFill>
                <a:latin typeface="Roboto Light"/>
                <a:ea typeface="Roboto Light"/>
                <a:cs typeface="Roboto Light"/>
              </a:rPr>
            </a:br>
            <a:r>
              <a:rPr lang="en-JM" dirty="0">
                <a:solidFill>
                  <a:schemeClr val="accent3"/>
                </a:solidFill>
                <a:latin typeface="Roboto Light"/>
                <a:ea typeface="Roboto Light"/>
                <a:cs typeface="Roboto Light"/>
              </a:rPr>
              <a:t>self-regulation skills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a diverse range of strategies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select and use the most effective strategies</a:t>
            </a:r>
          </a:p>
        </p:txBody>
      </p:sp>
      <p:pic>
        <p:nvPicPr>
          <p:cNvPr id="12" name="Picture Placeholder 3">
            <a:extLst>
              <a:ext uri="{FF2B5EF4-FFF2-40B4-BE49-F238E27FC236}">
                <a16:creationId xmlns:a16="http://schemas.microsoft.com/office/drawing/2014/main" id="{F78356B2-494B-A741-B37B-209BE5E88632}"/>
              </a:ext>
            </a:extLst>
          </p:cNvPr>
          <p:cNvPicPr>
            <a:picLocks noChangeAspect="1"/>
          </p:cNvPicPr>
          <p:nvPr/>
        </p:nvPicPr>
        <p:blipFill rotWithShape="1">
          <a:blip r:embed="rId3">
            <a:extLst>
              <a:ext uri="{28A0092B-C50C-407E-A947-70E740481C1C}">
                <a14:useLocalDpi xmlns:a14="http://schemas.microsoft.com/office/drawing/2010/main" val="0"/>
              </a:ext>
            </a:extLst>
          </a:blip>
          <a:srcRect l="2208"/>
          <a:stretch/>
        </p:blipFill>
        <p:spPr>
          <a:xfrm>
            <a:off x="6019800" y="0"/>
            <a:ext cx="3124200" cy="5143500"/>
          </a:xfrm>
          <a:prstGeom prst="rect">
            <a:avLst/>
          </a:prstGeom>
        </p:spPr>
      </p:pic>
    </p:spTree>
    <p:extLst>
      <p:ext uri="{BB962C8B-B14F-4D97-AF65-F5344CB8AC3E}">
        <p14:creationId xmlns:p14="http://schemas.microsoft.com/office/powerpoint/2010/main" val="344149359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process-model of emotion regulation</a:t>
            </a:r>
          </a:p>
        </p:txBody>
      </p:sp>
      <p:sp>
        <p:nvSpPr>
          <p:cNvPr id="16" name="Triangle 15">
            <a:extLst>
              <a:ext uri="{FF2B5EF4-FFF2-40B4-BE49-F238E27FC236}">
                <a16:creationId xmlns:a16="http://schemas.microsoft.com/office/drawing/2014/main" id="{EB492475-BB82-2F44-B555-36DA943AAB86}"/>
              </a:ext>
            </a:extLst>
          </p:cNvPr>
          <p:cNvSpPr/>
          <p:nvPr/>
        </p:nvSpPr>
        <p:spPr>
          <a:xfrm rot="5400000">
            <a:off x="2140965" y="2290166"/>
            <a:ext cx="321419" cy="277085"/>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4CFBBAF1-1267-F441-8B58-F257AE889E2C}"/>
              </a:ext>
            </a:extLst>
          </p:cNvPr>
          <p:cNvSpPr/>
          <p:nvPr/>
        </p:nvSpPr>
        <p:spPr>
          <a:xfrm rot="5400000">
            <a:off x="3613673" y="2290166"/>
            <a:ext cx="321419" cy="277085"/>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9E94D15-64A3-6846-9A2E-E450DA53D003}"/>
              </a:ext>
            </a:extLst>
          </p:cNvPr>
          <p:cNvSpPr/>
          <p:nvPr/>
        </p:nvSpPr>
        <p:spPr>
          <a:xfrm rot="5400000">
            <a:off x="5133368" y="2314448"/>
            <a:ext cx="321419" cy="277085"/>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59BFC352-1FD1-5749-84DA-5B6417E73B2C}"/>
              </a:ext>
            </a:extLst>
          </p:cNvPr>
          <p:cNvSpPr/>
          <p:nvPr/>
        </p:nvSpPr>
        <p:spPr>
          <a:xfrm>
            <a:off x="1034983" y="3653640"/>
            <a:ext cx="5609541" cy="4487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Roboto Medium" panose="02000000000000000000" pitchFamily="2" charset="0"/>
                <a:ea typeface="Roboto Medium" panose="02000000000000000000" pitchFamily="2" charset="0"/>
              </a:rPr>
              <a:t>GENERATION OF EMOTIONS</a:t>
            </a:r>
          </a:p>
        </p:txBody>
      </p:sp>
      <p:sp>
        <p:nvSpPr>
          <p:cNvPr id="7" name="Rounded Rectangle 6">
            <a:extLst>
              <a:ext uri="{FF2B5EF4-FFF2-40B4-BE49-F238E27FC236}">
                <a16:creationId xmlns:a16="http://schemas.microsoft.com/office/drawing/2014/main" id="{48F61678-F111-5F48-98D3-C268FA1AB9D8}"/>
              </a:ext>
            </a:extLst>
          </p:cNvPr>
          <p:cNvSpPr/>
          <p:nvPr/>
        </p:nvSpPr>
        <p:spPr>
          <a:xfrm>
            <a:off x="934720" y="1773235"/>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1</a:t>
            </a:r>
          </a:p>
        </p:txBody>
      </p:sp>
      <p:sp>
        <p:nvSpPr>
          <p:cNvPr id="8" name="Rounded Rectangle 7">
            <a:extLst>
              <a:ext uri="{FF2B5EF4-FFF2-40B4-BE49-F238E27FC236}">
                <a16:creationId xmlns:a16="http://schemas.microsoft.com/office/drawing/2014/main" id="{EF8D5800-9456-BE46-B028-6D6CA1249863}"/>
              </a:ext>
            </a:extLst>
          </p:cNvPr>
          <p:cNvSpPr/>
          <p:nvPr/>
        </p:nvSpPr>
        <p:spPr>
          <a:xfrm>
            <a:off x="2423583" y="1789535"/>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2</a:t>
            </a:r>
          </a:p>
        </p:txBody>
      </p:sp>
      <p:sp>
        <p:nvSpPr>
          <p:cNvPr id="9" name="Rounded Rectangle 8">
            <a:extLst>
              <a:ext uri="{FF2B5EF4-FFF2-40B4-BE49-F238E27FC236}">
                <a16:creationId xmlns:a16="http://schemas.microsoft.com/office/drawing/2014/main" id="{AB783DE3-0D51-9441-A454-17E1446CCEEA}"/>
              </a:ext>
            </a:extLst>
          </p:cNvPr>
          <p:cNvSpPr/>
          <p:nvPr/>
        </p:nvSpPr>
        <p:spPr>
          <a:xfrm>
            <a:off x="3921436" y="1809750"/>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3</a:t>
            </a:r>
          </a:p>
        </p:txBody>
      </p:sp>
      <p:sp>
        <p:nvSpPr>
          <p:cNvPr id="10" name="Rounded Rectangle 9">
            <a:extLst>
              <a:ext uri="{FF2B5EF4-FFF2-40B4-BE49-F238E27FC236}">
                <a16:creationId xmlns:a16="http://schemas.microsoft.com/office/drawing/2014/main" id="{6EF1A9CB-D916-6A4F-BC48-7B9E2B41FA10}"/>
              </a:ext>
            </a:extLst>
          </p:cNvPr>
          <p:cNvSpPr/>
          <p:nvPr/>
        </p:nvSpPr>
        <p:spPr>
          <a:xfrm>
            <a:off x="5410425" y="1809750"/>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4</a:t>
            </a:r>
          </a:p>
        </p:txBody>
      </p:sp>
      <p:sp>
        <p:nvSpPr>
          <p:cNvPr id="32" name="TextBox 31">
            <a:extLst>
              <a:ext uri="{FF2B5EF4-FFF2-40B4-BE49-F238E27FC236}">
                <a16:creationId xmlns:a16="http://schemas.microsoft.com/office/drawing/2014/main" id="{56BF0F2C-683F-FF43-AF1F-566FBBD273AD}"/>
              </a:ext>
            </a:extLst>
          </p:cNvPr>
          <p:cNvSpPr txBox="1"/>
          <p:nvPr/>
        </p:nvSpPr>
        <p:spPr>
          <a:xfrm>
            <a:off x="952678" y="3191916"/>
            <a:ext cx="1234822"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SITUATION</a:t>
            </a:r>
          </a:p>
        </p:txBody>
      </p:sp>
      <p:sp>
        <p:nvSpPr>
          <p:cNvPr id="33" name="TextBox 32">
            <a:extLst>
              <a:ext uri="{FF2B5EF4-FFF2-40B4-BE49-F238E27FC236}">
                <a16:creationId xmlns:a16="http://schemas.microsoft.com/office/drawing/2014/main" id="{4BD92BA2-5FE3-2840-B035-0078AED63CB4}"/>
              </a:ext>
            </a:extLst>
          </p:cNvPr>
          <p:cNvSpPr txBox="1"/>
          <p:nvPr/>
        </p:nvSpPr>
        <p:spPr>
          <a:xfrm>
            <a:off x="2419419" y="3191916"/>
            <a:ext cx="1291465"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ATTENTION</a:t>
            </a:r>
          </a:p>
        </p:txBody>
      </p:sp>
      <p:sp>
        <p:nvSpPr>
          <p:cNvPr id="34" name="TextBox 33">
            <a:extLst>
              <a:ext uri="{FF2B5EF4-FFF2-40B4-BE49-F238E27FC236}">
                <a16:creationId xmlns:a16="http://schemas.microsoft.com/office/drawing/2014/main" id="{4B1D86BA-12AD-2C4F-9732-8649C4B9D595}"/>
              </a:ext>
            </a:extLst>
          </p:cNvPr>
          <p:cNvSpPr txBox="1"/>
          <p:nvPr/>
        </p:nvSpPr>
        <p:spPr>
          <a:xfrm>
            <a:off x="3942804" y="3191916"/>
            <a:ext cx="1279666"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APPRAISAL</a:t>
            </a:r>
          </a:p>
        </p:txBody>
      </p:sp>
      <p:sp>
        <p:nvSpPr>
          <p:cNvPr id="35" name="TextBox 34">
            <a:extLst>
              <a:ext uri="{FF2B5EF4-FFF2-40B4-BE49-F238E27FC236}">
                <a16:creationId xmlns:a16="http://schemas.microsoft.com/office/drawing/2014/main" id="{9BC1F460-64E5-E242-982C-4F30CB814673}"/>
              </a:ext>
            </a:extLst>
          </p:cNvPr>
          <p:cNvSpPr txBox="1"/>
          <p:nvPr/>
        </p:nvSpPr>
        <p:spPr>
          <a:xfrm>
            <a:off x="5454388" y="3191916"/>
            <a:ext cx="1239544"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RESPONSE</a:t>
            </a:r>
          </a:p>
        </p:txBody>
      </p:sp>
    </p:spTree>
    <p:extLst>
      <p:ext uri="{BB962C8B-B14F-4D97-AF65-F5344CB8AC3E}">
        <p14:creationId xmlns:p14="http://schemas.microsoft.com/office/powerpoint/2010/main" val="89168658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7" grpId="0" animBg="1"/>
      <p:bldP spid="8" grpId="0" animBg="1"/>
      <p:bldP spid="9" grpId="0" animBg="1"/>
      <p:bldP spid="10" grpId="0" animBg="1"/>
      <p:bldP spid="32" grpId="0"/>
      <p:bldP spid="33" grpId="0"/>
      <p:bldP spid="34" grpId="0"/>
      <p:bldP spid="3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process-model of emotion regulation</a:t>
            </a:r>
          </a:p>
        </p:txBody>
      </p:sp>
      <p:sp>
        <p:nvSpPr>
          <p:cNvPr id="16" name="Triangle 15">
            <a:extLst>
              <a:ext uri="{FF2B5EF4-FFF2-40B4-BE49-F238E27FC236}">
                <a16:creationId xmlns:a16="http://schemas.microsoft.com/office/drawing/2014/main" id="{EB492475-BB82-2F44-B555-36DA943AAB86}"/>
              </a:ext>
            </a:extLst>
          </p:cNvPr>
          <p:cNvSpPr/>
          <p:nvPr/>
        </p:nvSpPr>
        <p:spPr>
          <a:xfrm rot="5400000">
            <a:off x="2140965" y="2290166"/>
            <a:ext cx="321419" cy="277085"/>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4CFBBAF1-1267-F441-8B58-F257AE889E2C}"/>
              </a:ext>
            </a:extLst>
          </p:cNvPr>
          <p:cNvSpPr/>
          <p:nvPr/>
        </p:nvSpPr>
        <p:spPr>
          <a:xfrm rot="5400000">
            <a:off x="3613673" y="2290166"/>
            <a:ext cx="321419" cy="277085"/>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9E94D15-64A3-6846-9A2E-E450DA53D003}"/>
              </a:ext>
            </a:extLst>
          </p:cNvPr>
          <p:cNvSpPr/>
          <p:nvPr/>
        </p:nvSpPr>
        <p:spPr>
          <a:xfrm rot="5400000">
            <a:off x="5133368" y="2314448"/>
            <a:ext cx="321419" cy="277085"/>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59BFC352-1FD1-5749-84DA-5B6417E73B2C}"/>
              </a:ext>
            </a:extLst>
          </p:cNvPr>
          <p:cNvSpPr/>
          <p:nvPr/>
        </p:nvSpPr>
        <p:spPr>
          <a:xfrm>
            <a:off x="1034983" y="3653640"/>
            <a:ext cx="5609541" cy="4487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Roboto Medium" panose="02000000000000000000" pitchFamily="2" charset="0"/>
                <a:ea typeface="Roboto Medium" panose="02000000000000000000" pitchFamily="2" charset="0"/>
              </a:rPr>
              <a:t>GENERATION OF EMOTIONS</a:t>
            </a:r>
          </a:p>
        </p:txBody>
      </p:sp>
      <p:sp>
        <p:nvSpPr>
          <p:cNvPr id="7" name="Rounded Rectangle 6">
            <a:extLst>
              <a:ext uri="{FF2B5EF4-FFF2-40B4-BE49-F238E27FC236}">
                <a16:creationId xmlns:a16="http://schemas.microsoft.com/office/drawing/2014/main" id="{48F61678-F111-5F48-98D3-C268FA1AB9D8}"/>
              </a:ext>
            </a:extLst>
          </p:cNvPr>
          <p:cNvSpPr/>
          <p:nvPr/>
        </p:nvSpPr>
        <p:spPr>
          <a:xfrm>
            <a:off x="934720" y="1773235"/>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8" name="Rounded Rectangle 7">
            <a:extLst>
              <a:ext uri="{FF2B5EF4-FFF2-40B4-BE49-F238E27FC236}">
                <a16:creationId xmlns:a16="http://schemas.microsoft.com/office/drawing/2014/main" id="{EF8D5800-9456-BE46-B028-6D6CA1249863}"/>
              </a:ext>
            </a:extLst>
          </p:cNvPr>
          <p:cNvSpPr/>
          <p:nvPr/>
        </p:nvSpPr>
        <p:spPr>
          <a:xfrm>
            <a:off x="2423583" y="1789535"/>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9" name="Rounded Rectangle 8">
            <a:extLst>
              <a:ext uri="{FF2B5EF4-FFF2-40B4-BE49-F238E27FC236}">
                <a16:creationId xmlns:a16="http://schemas.microsoft.com/office/drawing/2014/main" id="{AB783DE3-0D51-9441-A454-17E1446CCEEA}"/>
              </a:ext>
            </a:extLst>
          </p:cNvPr>
          <p:cNvSpPr/>
          <p:nvPr/>
        </p:nvSpPr>
        <p:spPr>
          <a:xfrm>
            <a:off x="3921436" y="1809750"/>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10" name="Rounded Rectangle 9">
            <a:extLst>
              <a:ext uri="{FF2B5EF4-FFF2-40B4-BE49-F238E27FC236}">
                <a16:creationId xmlns:a16="http://schemas.microsoft.com/office/drawing/2014/main" id="{6EF1A9CB-D916-6A4F-BC48-7B9E2B41FA10}"/>
              </a:ext>
            </a:extLst>
          </p:cNvPr>
          <p:cNvSpPr/>
          <p:nvPr/>
        </p:nvSpPr>
        <p:spPr>
          <a:xfrm>
            <a:off x="5410425" y="1809750"/>
            <a:ext cx="1234099" cy="12340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32" name="TextBox 31">
            <a:extLst>
              <a:ext uri="{FF2B5EF4-FFF2-40B4-BE49-F238E27FC236}">
                <a16:creationId xmlns:a16="http://schemas.microsoft.com/office/drawing/2014/main" id="{56BF0F2C-683F-FF43-AF1F-566FBBD273AD}"/>
              </a:ext>
            </a:extLst>
          </p:cNvPr>
          <p:cNvSpPr txBox="1"/>
          <p:nvPr/>
        </p:nvSpPr>
        <p:spPr>
          <a:xfrm>
            <a:off x="952678" y="3191916"/>
            <a:ext cx="1234822"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SITUATION</a:t>
            </a:r>
          </a:p>
        </p:txBody>
      </p:sp>
      <p:sp>
        <p:nvSpPr>
          <p:cNvPr id="33" name="TextBox 32">
            <a:extLst>
              <a:ext uri="{FF2B5EF4-FFF2-40B4-BE49-F238E27FC236}">
                <a16:creationId xmlns:a16="http://schemas.microsoft.com/office/drawing/2014/main" id="{4BD92BA2-5FE3-2840-B035-0078AED63CB4}"/>
              </a:ext>
            </a:extLst>
          </p:cNvPr>
          <p:cNvSpPr txBox="1"/>
          <p:nvPr/>
        </p:nvSpPr>
        <p:spPr>
          <a:xfrm>
            <a:off x="2419419" y="3191916"/>
            <a:ext cx="1291465"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ATTENTION</a:t>
            </a:r>
          </a:p>
        </p:txBody>
      </p:sp>
      <p:sp>
        <p:nvSpPr>
          <p:cNvPr id="34" name="TextBox 33">
            <a:extLst>
              <a:ext uri="{FF2B5EF4-FFF2-40B4-BE49-F238E27FC236}">
                <a16:creationId xmlns:a16="http://schemas.microsoft.com/office/drawing/2014/main" id="{4B1D86BA-12AD-2C4F-9732-8649C4B9D595}"/>
              </a:ext>
            </a:extLst>
          </p:cNvPr>
          <p:cNvSpPr txBox="1"/>
          <p:nvPr/>
        </p:nvSpPr>
        <p:spPr>
          <a:xfrm>
            <a:off x="3942804" y="3191916"/>
            <a:ext cx="1279666"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APPRAISAL</a:t>
            </a:r>
          </a:p>
        </p:txBody>
      </p:sp>
      <p:sp>
        <p:nvSpPr>
          <p:cNvPr id="35" name="TextBox 34">
            <a:extLst>
              <a:ext uri="{FF2B5EF4-FFF2-40B4-BE49-F238E27FC236}">
                <a16:creationId xmlns:a16="http://schemas.microsoft.com/office/drawing/2014/main" id="{9BC1F460-64E5-E242-982C-4F30CB814673}"/>
              </a:ext>
            </a:extLst>
          </p:cNvPr>
          <p:cNvSpPr txBox="1"/>
          <p:nvPr/>
        </p:nvSpPr>
        <p:spPr>
          <a:xfrm>
            <a:off x="5454388" y="3191916"/>
            <a:ext cx="1239544" cy="362516"/>
          </a:xfrm>
          <a:prstGeom prst="rect">
            <a:avLst/>
          </a:prstGeom>
          <a:noFill/>
        </p:spPr>
        <p:txBody>
          <a:bodyPr wrap="square" rtlCol="0">
            <a:spAutoFit/>
          </a:bodyPr>
          <a:lstStyle/>
          <a:p>
            <a:pPr algn="ctr"/>
            <a:r>
              <a:rPr lang="en-US" sz="1000" dirty="0">
                <a:solidFill>
                  <a:srgbClr val="626A6F"/>
                </a:solidFill>
                <a:latin typeface="Roboto" panose="02000000000000000000" pitchFamily="2" charset="0"/>
                <a:ea typeface="Roboto" panose="02000000000000000000" pitchFamily="2" charset="0"/>
              </a:rPr>
              <a:t>RESPONSE</a:t>
            </a:r>
          </a:p>
        </p:txBody>
      </p:sp>
      <p:pic>
        <p:nvPicPr>
          <p:cNvPr id="5" name="Picture 4">
            <a:extLst>
              <a:ext uri="{FF2B5EF4-FFF2-40B4-BE49-F238E27FC236}">
                <a16:creationId xmlns:a16="http://schemas.microsoft.com/office/drawing/2014/main" id="{FEDC2800-F145-234B-A78F-2F3226B99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507" y="1942609"/>
            <a:ext cx="895350" cy="895350"/>
          </a:xfrm>
          <a:prstGeom prst="rect">
            <a:avLst/>
          </a:prstGeom>
        </p:spPr>
      </p:pic>
      <p:pic>
        <p:nvPicPr>
          <p:cNvPr id="11" name="Picture 10">
            <a:extLst>
              <a:ext uri="{FF2B5EF4-FFF2-40B4-BE49-F238E27FC236}">
                <a16:creationId xmlns:a16="http://schemas.microsoft.com/office/drawing/2014/main" id="{4C834B28-6AA6-CA43-A61D-2F5428517B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9509" y="1786488"/>
            <a:ext cx="1345004" cy="1345004"/>
          </a:xfrm>
          <a:prstGeom prst="rect">
            <a:avLst/>
          </a:prstGeom>
        </p:spPr>
      </p:pic>
      <p:pic>
        <p:nvPicPr>
          <p:cNvPr id="13" name="Picture 12">
            <a:extLst>
              <a:ext uri="{FF2B5EF4-FFF2-40B4-BE49-F238E27FC236}">
                <a16:creationId xmlns:a16="http://schemas.microsoft.com/office/drawing/2014/main" id="{CEB11F48-C8E0-C14C-AEF2-FEE7BCC251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7329" y="1838146"/>
            <a:ext cx="1153881" cy="1153881"/>
          </a:xfrm>
          <a:prstGeom prst="rect">
            <a:avLst/>
          </a:prstGeom>
        </p:spPr>
      </p:pic>
      <p:pic>
        <p:nvPicPr>
          <p:cNvPr id="15" name="Picture 14">
            <a:extLst>
              <a:ext uri="{FF2B5EF4-FFF2-40B4-BE49-F238E27FC236}">
                <a16:creationId xmlns:a16="http://schemas.microsoft.com/office/drawing/2014/main" id="{DF938426-F823-974C-8330-BA6EBB0035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6098" y="1775279"/>
            <a:ext cx="1392377" cy="1392377"/>
          </a:xfrm>
          <a:prstGeom prst="rect">
            <a:avLst/>
          </a:prstGeom>
        </p:spPr>
      </p:pic>
    </p:spTree>
    <p:extLst>
      <p:ext uri="{BB962C8B-B14F-4D97-AF65-F5344CB8AC3E}">
        <p14:creationId xmlns:p14="http://schemas.microsoft.com/office/powerpoint/2010/main" val="321701091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7" grpId="0" animBg="1"/>
      <p:bldP spid="8" grpId="0" animBg="1"/>
      <p:bldP spid="9" grpId="0" animBg="1"/>
      <p:bldP spid="10" grpId="0" animBg="1"/>
      <p:bldP spid="32" grpId="0"/>
      <p:bldP spid="33" grpId="0"/>
      <p:bldP spid="34" grpId="0"/>
      <p:bldP spid="3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process-model of emotion regulation</a:t>
            </a:r>
          </a:p>
        </p:txBody>
      </p:sp>
      <p:sp>
        <p:nvSpPr>
          <p:cNvPr id="16" name="Triangle 15">
            <a:extLst>
              <a:ext uri="{FF2B5EF4-FFF2-40B4-BE49-F238E27FC236}">
                <a16:creationId xmlns:a16="http://schemas.microsoft.com/office/drawing/2014/main" id="{EB492475-BB82-2F44-B555-36DA943AAB86}"/>
              </a:ext>
            </a:extLst>
          </p:cNvPr>
          <p:cNvSpPr/>
          <p:nvPr/>
        </p:nvSpPr>
        <p:spPr>
          <a:xfrm rot="5400000">
            <a:off x="4013202" y="3703460"/>
            <a:ext cx="291135" cy="250977"/>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4CFBBAF1-1267-F441-8B58-F257AE889E2C}"/>
              </a:ext>
            </a:extLst>
          </p:cNvPr>
          <p:cNvSpPr/>
          <p:nvPr/>
        </p:nvSpPr>
        <p:spPr>
          <a:xfrm rot="5400000">
            <a:off x="5347149" y="3703460"/>
            <a:ext cx="291135" cy="250977"/>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9E94D15-64A3-6846-9A2E-E450DA53D003}"/>
              </a:ext>
            </a:extLst>
          </p:cNvPr>
          <p:cNvSpPr/>
          <p:nvPr/>
        </p:nvSpPr>
        <p:spPr>
          <a:xfrm rot="5400000">
            <a:off x="6723656" y="3725454"/>
            <a:ext cx="291135" cy="250977"/>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C6674463-2789-4A4E-A45C-A69FA040BB4B}"/>
              </a:ext>
            </a:extLst>
          </p:cNvPr>
          <p:cNvSpPr/>
          <p:nvPr/>
        </p:nvSpPr>
        <p:spPr>
          <a:xfrm rot="16200000">
            <a:off x="396580" y="3814187"/>
            <a:ext cx="1492920" cy="4064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Roboto Medium" panose="02000000000000000000" pitchFamily="2" charset="0"/>
                <a:ea typeface="Roboto Medium" panose="02000000000000000000" pitchFamily="2" charset="0"/>
              </a:rPr>
              <a:t>STAGE</a:t>
            </a:r>
          </a:p>
        </p:txBody>
      </p:sp>
      <p:sp>
        <p:nvSpPr>
          <p:cNvPr id="21" name="Rounded Rectangle 20">
            <a:extLst>
              <a:ext uri="{FF2B5EF4-FFF2-40B4-BE49-F238E27FC236}">
                <a16:creationId xmlns:a16="http://schemas.microsoft.com/office/drawing/2014/main" id="{BFA58F18-6A97-8447-A7FC-F5B9E6293D0F}"/>
              </a:ext>
            </a:extLst>
          </p:cNvPr>
          <p:cNvSpPr/>
          <p:nvPr/>
        </p:nvSpPr>
        <p:spPr>
          <a:xfrm rot="16200000">
            <a:off x="408929" y="2200570"/>
            <a:ext cx="1492920" cy="4064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Roboto Medium" panose="02000000000000000000" pitchFamily="2" charset="0"/>
                <a:ea typeface="Roboto Medium" panose="02000000000000000000" pitchFamily="2" charset="0"/>
              </a:rPr>
              <a:t>STRATEGY</a:t>
            </a:r>
          </a:p>
        </p:txBody>
      </p:sp>
      <p:sp>
        <p:nvSpPr>
          <p:cNvPr id="6" name="Rounded Rectangle 5">
            <a:extLst>
              <a:ext uri="{FF2B5EF4-FFF2-40B4-BE49-F238E27FC236}">
                <a16:creationId xmlns:a16="http://schemas.microsoft.com/office/drawing/2014/main" id="{E4832E2C-B53E-0343-B9AA-784086091B16}"/>
              </a:ext>
            </a:extLst>
          </p:cNvPr>
          <p:cNvSpPr/>
          <p:nvPr/>
        </p:nvSpPr>
        <p:spPr>
          <a:xfrm>
            <a:off x="1548363" y="3232838"/>
            <a:ext cx="1117820" cy="1117820"/>
          </a:xfrm>
          <a:prstGeom prst="roundRect">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1</a:t>
            </a:r>
          </a:p>
        </p:txBody>
      </p:sp>
      <p:sp>
        <p:nvSpPr>
          <p:cNvPr id="11" name="Triangle 10">
            <a:extLst>
              <a:ext uri="{FF2B5EF4-FFF2-40B4-BE49-F238E27FC236}">
                <a16:creationId xmlns:a16="http://schemas.microsoft.com/office/drawing/2014/main" id="{E9382938-CAAB-864B-9B1B-81C90AF15E3B}"/>
              </a:ext>
            </a:extLst>
          </p:cNvPr>
          <p:cNvSpPr/>
          <p:nvPr/>
        </p:nvSpPr>
        <p:spPr>
          <a:xfrm rot="10800000">
            <a:off x="1961707"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47DEE4C-15FA-3A46-A21B-096637F8A2FF}"/>
              </a:ext>
            </a:extLst>
          </p:cNvPr>
          <p:cNvSpPr txBox="1"/>
          <p:nvPr/>
        </p:nvSpPr>
        <p:spPr>
          <a:xfrm>
            <a:off x="1550174" y="1897059"/>
            <a:ext cx="1114200"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situation </a:t>
            </a:r>
          </a:p>
          <a:p>
            <a:pPr algn="ctr"/>
            <a:r>
              <a:rPr lang="en-US" sz="1200" dirty="0">
                <a:solidFill>
                  <a:srgbClr val="626A6F"/>
                </a:solidFill>
                <a:latin typeface="Roboto" panose="02000000000000000000" pitchFamily="2" charset="0"/>
                <a:ea typeface="Roboto" panose="02000000000000000000" pitchFamily="2" charset="0"/>
              </a:rPr>
              <a:t>selection</a:t>
            </a:r>
          </a:p>
        </p:txBody>
      </p:sp>
      <p:sp>
        <p:nvSpPr>
          <p:cNvPr id="7" name="Rounded Rectangle 6">
            <a:extLst>
              <a:ext uri="{FF2B5EF4-FFF2-40B4-BE49-F238E27FC236}">
                <a16:creationId xmlns:a16="http://schemas.microsoft.com/office/drawing/2014/main" id="{48F61678-F111-5F48-98D3-C268FA1AB9D8}"/>
              </a:ext>
            </a:extLst>
          </p:cNvPr>
          <p:cNvSpPr/>
          <p:nvPr/>
        </p:nvSpPr>
        <p:spPr>
          <a:xfrm>
            <a:off x="2920610" y="3235234"/>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2</a:t>
            </a:r>
          </a:p>
        </p:txBody>
      </p:sp>
      <p:sp>
        <p:nvSpPr>
          <p:cNvPr id="12" name="Triangle 11">
            <a:extLst>
              <a:ext uri="{FF2B5EF4-FFF2-40B4-BE49-F238E27FC236}">
                <a16:creationId xmlns:a16="http://schemas.microsoft.com/office/drawing/2014/main" id="{8375F1FA-96D6-364C-8D83-DE99176E2F53}"/>
              </a:ext>
            </a:extLst>
          </p:cNvPr>
          <p:cNvSpPr/>
          <p:nvPr/>
        </p:nvSpPr>
        <p:spPr>
          <a:xfrm rot="10800000">
            <a:off x="3333955"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AF4D69A-CCF5-5C45-A852-0E9F791B727C}"/>
              </a:ext>
            </a:extLst>
          </p:cNvPr>
          <p:cNvSpPr txBox="1"/>
          <p:nvPr/>
        </p:nvSpPr>
        <p:spPr>
          <a:xfrm>
            <a:off x="2772777" y="1897059"/>
            <a:ext cx="1413488"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situation </a:t>
            </a:r>
          </a:p>
          <a:p>
            <a:pPr algn="ctr"/>
            <a:r>
              <a:rPr lang="en-US" sz="1200" dirty="0">
                <a:solidFill>
                  <a:srgbClr val="626A6F"/>
                </a:solidFill>
                <a:latin typeface="Roboto" panose="02000000000000000000" pitchFamily="2" charset="0"/>
                <a:ea typeface="Roboto" panose="02000000000000000000" pitchFamily="2" charset="0"/>
              </a:rPr>
              <a:t>modification</a:t>
            </a:r>
          </a:p>
        </p:txBody>
      </p:sp>
      <p:sp>
        <p:nvSpPr>
          <p:cNvPr id="8" name="Rounded Rectangle 7">
            <a:extLst>
              <a:ext uri="{FF2B5EF4-FFF2-40B4-BE49-F238E27FC236}">
                <a16:creationId xmlns:a16="http://schemas.microsoft.com/office/drawing/2014/main" id="{EF8D5800-9456-BE46-B028-6D6CA1249863}"/>
              </a:ext>
            </a:extLst>
          </p:cNvPr>
          <p:cNvSpPr/>
          <p:nvPr/>
        </p:nvSpPr>
        <p:spPr>
          <a:xfrm>
            <a:off x="4269191" y="3249999"/>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3</a:t>
            </a:r>
          </a:p>
        </p:txBody>
      </p:sp>
      <p:sp>
        <p:nvSpPr>
          <p:cNvPr id="13" name="Triangle 12">
            <a:extLst>
              <a:ext uri="{FF2B5EF4-FFF2-40B4-BE49-F238E27FC236}">
                <a16:creationId xmlns:a16="http://schemas.microsoft.com/office/drawing/2014/main" id="{2ABF8BF4-EF1F-2E4D-9174-01B38D2EC67A}"/>
              </a:ext>
            </a:extLst>
          </p:cNvPr>
          <p:cNvSpPr/>
          <p:nvPr/>
        </p:nvSpPr>
        <p:spPr>
          <a:xfrm rot="10800000">
            <a:off x="4682535"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CF8E9A2A-9EB8-C145-9849-E9BD9EDFE659}"/>
              </a:ext>
            </a:extLst>
          </p:cNvPr>
          <p:cNvSpPr txBox="1"/>
          <p:nvPr/>
        </p:nvSpPr>
        <p:spPr>
          <a:xfrm>
            <a:off x="4158769" y="1897059"/>
            <a:ext cx="1338665"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attention</a:t>
            </a:r>
          </a:p>
          <a:p>
            <a:pPr algn="ctr"/>
            <a:r>
              <a:rPr lang="en-US" sz="1200" dirty="0">
                <a:solidFill>
                  <a:srgbClr val="626A6F"/>
                </a:solidFill>
                <a:latin typeface="Roboto" panose="02000000000000000000" pitchFamily="2" charset="0"/>
                <a:ea typeface="Roboto" panose="02000000000000000000" pitchFamily="2" charset="0"/>
              </a:rPr>
              <a:t>deployment</a:t>
            </a:r>
          </a:p>
        </p:txBody>
      </p:sp>
      <p:sp>
        <p:nvSpPr>
          <p:cNvPr id="9" name="Rounded Rectangle 8">
            <a:extLst>
              <a:ext uri="{FF2B5EF4-FFF2-40B4-BE49-F238E27FC236}">
                <a16:creationId xmlns:a16="http://schemas.microsoft.com/office/drawing/2014/main" id="{AB783DE3-0D51-9441-A454-17E1446CCEEA}"/>
              </a:ext>
            </a:extLst>
          </p:cNvPr>
          <p:cNvSpPr/>
          <p:nvPr/>
        </p:nvSpPr>
        <p:spPr>
          <a:xfrm>
            <a:off x="5625914" y="3268309"/>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4</a:t>
            </a:r>
          </a:p>
        </p:txBody>
      </p:sp>
      <p:sp>
        <p:nvSpPr>
          <p:cNvPr id="14" name="Triangle 13">
            <a:extLst>
              <a:ext uri="{FF2B5EF4-FFF2-40B4-BE49-F238E27FC236}">
                <a16:creationId xmlns:a16="http://schemas.microsoft.com/office/drawing/2014/main" id="{553D8957-BCC1-5547-9222-58D2FC769E34}"/>
              </a:ext>
            </a:extLst>
          </p:cNvPr>
          <p:cNvSpPr/>
          <p:nvPr/>
        </p:nvSpPr>
        <p:spPr>
          <a:xfrm rot="10800000">
            <a:off x="6039257"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E4CD84FD-3344-6747-9663-20A6D91BB0BC}"/>
              </a:ext>
            </a:extLst>
          </p:cNvPr>
          <p:cNvSpPr txBox="1"/>
          <p:nvPr/>
        </p:nvSpPr>
        <p:spPr>
          <a:xfrm>
            <a:off x="5612761" y="1897059"/>
            <a:ext cx="1144128"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cognitive </a:t>
            </a:r>
          </a:p>
          <a:p>
            <a:pPr algn="ctr"/>
            <a:r>
              <a:rPr lang="en-US" sz="1200" dirty="0">
                <a:solidFill>
                  <a:srgbClr val="626A6F"/>
                </a:solidFill>
                <a:latin typeface="Roboto" panose="02000000000000000000" pitchFamily="2" charset="0"/>
                <a:ea typeface="Roboto" panose="02000000000000000000" pitchFamily="2" charset="0"/>
              </a:rPr>
              <a:t>change</a:t>
            </a:r>
          </a:p>
        </p:txBody>
      </p:sp>
      <p:sp>
        <p:nvSpPr>
          <p:cNvPr id="10" name="Rounded Rectangle 9">
            <a:extLst>
              <a:ext uri="{FF2B5EF4-FFF2-40B4-BE49-F238E27FC236}">
                <a16:creationId xmlns:a16="http://schemas.microsoft.com/office/drawing/2014/main" id="{6EF1A9CB-D916-6A4F-BC48-7B9E2B41FA10}"/>
              </a:ext>
            </a:extLst>
          </p:cNvPr>
          <p:cNvSpPr/>
          <p:nvPr/>
        </p:nvSpPr>
        <p:spPr>
          <a:xfrm>
            <a:off x="6974608" y="3268309"/>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C3F4D"/>
                </a:solidFill>
                <a:latin typeface="Roboto" panose="02000000000000000000" pitchFamily="2" charset="0"/>
                <a:ea typeface="Roboto" panose="02000000000000000000" pitchFamily="2" charset="0"/>
              </a:rPr>
              <a:t>5</a:t>
            </a:r>
          </a:p>
        </p:txBody>
      </p:sp>
      <p:sp>
        <p:nvSpPr>
          <p:cNvPr id="15" name="Triangle 14">
            <a:extLst>
              <a:ext uri="{FF2B5EF4-FFF2-40B4-BE49-F238E27FC236}">
                <a16:creationId xmlns:a16="http://schemas.microsoft.com/office/drawing/2014/main" id="{81D3BE5D-9F07-894B-800D-43E316D0848D}"/>
              </a:ext>
            </a:extLst>
          </p:cNvPr>
          <p:cNvSpPr/>
          <p:nvPr/>
        </p:nvSpPr>
        <p:spPr>
          <a:xfrm rot="10800000">
            <a:off x="7387951"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11F29E2-CE56-404D-89F8-20C5B66812CF}"/>
              </a:ext>
            </a:extLst>
          </p:cNvPr>
          <p:cNvSpPr txBox="1"/>
          <p:nvPr/>
        </p:nvSpPr>
        <p:spPr>
          <a:xfrm>
            <a:off x="6883426" y="1897059"/>
            <a:ext cx="1300186"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response</a:t>
            </a:r>
          </a:p>
          <a:p>
            <a:pPr algn="ctr"/>
            <a:r>
              <a:rPr lang="en-US" sz="1200" dirty="0">
                <a:solidFill>
                  <a:srgbClr val="626A6F"/>
                </a:solidFill>
                <a:latin typeface="Roboto" panose="02000000000000000000" pitchFamily="2" charset="0"/>
                <a:ea typeface="Roboto" panose="02000000000000000000" pitchFamily="2" charset="0"/>
              </a:rPr>
              <a:t>modulation</a:t>
            </a:r>
          </a:p>
        </p:txBody>
      </p:sp>
      <p:sp>
        <p:nvSpPr>
          <p:cNvPr id="32" name="TextBox 31">
            <a:extLst>
              <a:ext uri="{FF2B5EF4-FFF2-40B4-BE49-F238E27FC236}">
                <a16:creationId xmlns:a16="http://schemas.microsoft.com/office/drawing/2014/main" id="{56BF0F2C-683F-FF43-AF1F-566FBBD273AD}"/>
              </a:ext>
            </a:extLst>
          </p:cNvPr>
          <p:cNvSpPr txBox="1"/>
          <p:nvPr/>
        </p:nvSpPr>
        <p:spPr>
          <a:xfrm>
            <a:off x="2936876" y="4520245"/>
            <a:ext cx="1118475"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SITUATION</a:t>
            </a:r>
          </a:p>
        </p:txBody>
      </p:sp>
      <p:sp>
        <p:nvSpPr>
          <p:cNvPr id="33" name="TextBox 32">
            <a:extLst>
              <a:ext uri="{FF2B5EF4-FFF2-40B4-BE49-F238E27FC236}">
                <a16:creationId xmlns:a16="http://schemas.microsoft.com/office/drawing/2014/main" id="{4BD92BA2-5FE3-2840-B035-0078AED63CB4}"/>
              </a:ext>
            </a:extLst>
          </p:cNvPr>
          <p:cNvSpPr txBox="1"/>
          <p:nvPr/>
        </p:nvSpPr>
        <p:spPr>
          <a:xfrm>
            <a:off x="4265420" y="4520245"/>
            <a:ext cx="1169781"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ATTENTION</a:t>
            </a:r>
          </a:p>
        </p:txBody>
      </p:sp>
      <p:sp>
        <p:nvSpPr>
          <p:cNvPr id="34" name="TextBox 33">
            <a:extLst>
              <a:ext uri="{FF2B5EF4-FFF2-40B4-BE49-F238E27FC236}">
                <a16:creationId xmlns:a16="http://schemas.microsoft.com/office/drawing/2014/main" id="{4B1D86BA-12AD-2C4F-9732-8649C4B9D595}"/>
              </a:ext>
            </a:extLst>
          </p:cNvPr>
          <p:cNvSpPr txBox="1"/>
          <p:nvPr/>
        </p:nvSpPr>
        <p:spPr>
          <a:xfrm>
            <a:off x="5645269" y="4520245"/>
            <a:ext cx="1159094"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APPRAISAL</a:t>
            </a:r>
          </a:p>
        </p:txBody>
      </p:sp>
      <p:sp>
        <p:nvSpPr>
          <p:cNvPr id="35" name="TextBox 34">
            <a:extLst>
              <a:ext uri="{FF2B5EF4-FFF2-40B4-BE49-F238E27FC236}">
                <a16:creationId xmlns:a16="http://schemas.microsoft.com/office/drawing/2014/main" id="{9BC1F460-64E5-E242-982C-4F30CB814673}"/>
              </a:ext>
            </a:extLst>
          </p:cNvPr>
          <p:cNvSpPr txBox="1"/>
          <p:nvPr/>
        </p:nvSpPr>
        <p:spPr>
          <a:xfrm>
            <a:off x="7014430" y="4520245"/>
            <a:ext cx="1122752"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RESPONSE</a:t>
            </a:r>
          </a:p>
        </p:txBody>
      </p:sp>
    </p:spTree>
    <p:extLst>
      <p:ext uri="{BB962C8B-B14F-4D97-AF65-F5344CB8AC3E}">
        <p14:creationId xmlns:p14="http://schemas.microsoft.com/office/powerpoint/2010/main" val="39449307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animBg="1"/>
      <p:bldP spid="21" grpId="0" animBg="1"/>
      <p:bldP spid="6" grpId="0" animBg="1"/>
      <p:bldP spid="11" grpId="0" animBg="1"/>
      <p:bldP spid="22" grpId="0"/>
      <p:bldP spid="7" grpId="0" animBg="1"/>
      <p:bldP spid="12" grpId="0" animBg="1"/>
      <p:bldP spid="23" grpId="0"/>
      <p:bldP spid="8" grpId="0" animBg="1"/>
      <p:bldP spid="13" grpId="0" animBg="1"/>
      <p:bldP spid="24" grpId="0"/>
      <p:bldP spid="9" grpId="0" animBg="1"/>
      <p:bldP spid="14" grpId="0" animBg="1"/>
      <p:bldP spid="25" grpId="0"/>
      <p:bldP spid="10" grpId="0" animBg="1"/>
      <p:bldP spid="15" grpId="0" animBg="1"/>
      <p:bldP spid="26" grpId="0"/>
      <p:bldP spid="32" grpId="0"/>
      <p:bldP spid="33" grpId="0"/>
      <p:bldP spid="34" grpId="0"/>
      <p:bldP spid="3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process-model of emotion regulation</a:t>
            </a:r>
          </a:p>
        </p:txBody>
      </p:sp>
      <p:sp>
        <p:nvSpPr>
          <p:cNvPr id="16" name="Triangle 15">
            <a:extLst>
              <a:ext uri="{FF2B5EF4-FFF2-40B4-BE49-F238E27FC236}">
                <a16:creationId xmlns:a16="http://schemas.microsoft.com/office/drawing/2014/main" id="{EB492475-BB82-2F44-B555-36DA943AAB86}"/>
              </a:ext>
            </a:extLst>
          </p:cNvPr>
          <p:cNvSpPr/>
          <p:nvPr/>
        </p:nvSpPr>
        <p:spPr>
          <a:xfrm rot="5400000">
            <a:off x="4013202" y="3703460"/>
            <a:ext cx="291135" cy="250977"/>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4CFBBAF1-1267-F441-8B58-F257AE889E2C}"/>
              </a:ext>
            </a:extLst>
          </p:cNvPr>
          <p:cNvSpPr/>
          <p:nvPr/>
        </p:nvSpPr>
        <p:spPr>
          <a:xfrm rot="5400000">
            <a:off x="5347149" y="3703460"/>
            <a:ext cx="291135" cy="250977"/>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9E94D15-64A3-6846-9A2E-E450DA53D003}"/>
              </a:ext>
            </a:extLst>
          </p:cNvPr>
          <p:cNvSpPr/>
          <p:nvPr/>
        </p:nvSpPr>
        <p:spPr>
          <a:xfrm rot="5400000">
            <a:off x="6723656" y="3725454"/>
            <a:ext cx="291135" cy="250977"/>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C6674463-2789-4A4E-A45C-A69FA040BB4B}"/>
              </a:ext>
            </a:extLst>
          </p:cNvPr>
          <p:cNvSpPr/>
          <p:nvPr/>
        </p:nvSpPr>
        <p:spPr>
          <a:xfrm rot="16200000">
            <a:off x="396580" y="3814187"/>
            <a:ext cx="1492920" cy="4064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Roboto Medium" panose="02000000000000000000" pitchFamily="2" charset="0"/>
                <a:ea typeface="Roboto Medium" panose="02000000000000000000" pitchFamily="2" charset="0"/>
              </a:rPr>
              <a:t>STAGE</a:t>
            </a:r>
          </a:p>
        </p:txBody>
      </p:sp>
      <p:sp>
        <p:nvSpPr>
          <p:cNvPr id="21" name="Rounded Rectangle 20">
            <a:extLst>
              <a:ext uri="{FF2B5EF4-FFF2-40B4-BE49-F238E27FC236}">
                <a16:creationId xmlns:a16="http://schemas.microsoft.com/office/drawing/2014/main" id="{BFA58F18-6A97-8447-A7FC-F5B9E6293D0F}"/>
              </a:ext>
            </a:extLst>
          </p:cNvPr>
          <p:cNvSpPr/>
          <p:nvPr/>
        </p:nvSpPr>
        <p:spPr>
          <a:xfrm rot="16200000">
            <a:off x="408929" y="2200570"/>
            <a:ext cx="1492920" cy="4064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Roboto Medium" panose="02000000000000000000" pitchFamily="2" charset="0"/>
                <a:ea typeface="Roboto Medium" panose="02000000000000000000" pitchFamily="2" charset="0"/>
              </a:rPr>
              <a:t>STRATEGY</a:t>
            </a:r>
          </a:p>
        </p:txBody>
      </p:sp>
      <p:sp>
        <p:nvSpPr>
          <p:cNvPr id="6" name="Rounded Rectangle 5">
            <a:extLst>
              <a:ext uri="{FF2B5EF4-FFF2-40B4-BE49-F238E27FC236}">
                <a16:creationId xmlns:a16="http://schemas.microsoft.com/office/drawing/2014/main" id="{E4832E2C-B53E-0343-B9AA-784086091B16}"/>
              </a:ext>
            </a:extLst>
          </p:cNvPr>
          <p:cNvSpPr/>
          <p:nvPr/>
        </p:nvSpPr>
        <p:spPr>
          <a:xfrm>
            <a:off x="1548363" y="3232838"/>
            <a:ext cx="1117820" cy="1117820"/>
          </a:xfrm>
          <a:prstGeom prst="roundRect">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 name="Triangle 10">
            <a:extLst>
              <a:ext uri="{FF2B5EF4-FFF2-40B4-BE49-F238E27FC236}">
                <a16:creationId xmlns:a16="http://schemas.microsoft.com/office/drawing/2014/main" id="{E9382938-CAAB-864B-9B1B-81C90AF15E3B}"/>
              </a:ext>
            </a:extLst>
          </p:cNvPr>
          <p:cNvSpPr/>
          <p:nvPr/>
        </p:nvSpPr>
        <p:spPr>
          <a:xfrm rot="10800000">
            <a:off x="1961707"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47DEE4C-15FA-3A46-A21B-096637F8A2FF}"/>
              </a:ext>
            </a:extLst>
          </p:cNvPr>
          <p:cNvSpPr txBox="1"/>
          <p:nvPr/>
        </p:nvSpPr>
        <p:spPr>
          <a:xfrm>
            <a:off x="1550174" y="1897059"/>
            <a:ext cx="1114200"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situation </a:t>
            </a:r>
          </a:p>
          <a:p>
            <a:pPr algn="ctr"/>
            <a:r>
              <a:rPr lang="en-US" sz="1200" dirty="0">
                <a:solidFill>
                  <a:srgbClr val="626A6F"/>
                </a:solidFill>
                <a:latin typeface="Roboto" panose="02000000000000000000" pitchFamily="2" charset="0"/>
                <a:ea typeface="Roboto" panose="02000000000000000000" pitchFamily="2" charset="0"/>
              </a:rPr>
              <a:t>selection</a:t>
            </a:r>
          </a:p>
        </p:txBody>
      </p:sp>
      <p:sp>
        <p:nvSpPr>
          <p:cNvPr id="7" name="Rounded Rectangle 6">
            <a:extLst>
              <a:ext uri="{FF2B5EF4-FFF2-40B4-BE49-F238E27FC236}">
                <a16:creationId xmlns:a16="http://schemas.microsoft.com/office/drawing/2014/main" id="{48F61678-F111-5F48-98D3-C268FA1AB9D8}"/>
              </a:ext>
            </a:extLst>
          </p:cNvPr>
          <p:cNvSpPr/>
          <p:nvPr/>
        </p:nvSpPr>
        <p:spPr>
          <a:xfrm>
            <a:off x="2920610" y="3235234"/>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12" name="Triangle 11">
            <a:extLst>
              <a:ext uri="{FF2B5EF4-FFF2-40B4-BE49-F238E27FC236}">
                <a16:creationId xmlns:a16="http://schemas.microsoft.com/office/drawing/2014/main" id="{8375F1FA-96D6-364C-8D83-DE99176E2F53}"/>
              </a:ext>
            </a:extLst>
          </p:cNvPr>
          <p:cNvSpPr/>
          <p:nvPr/>
        </p:nvSpPr>
        <p:spPr>
          <a:xfrm rot="10800000">
            <a:off x="3333955"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AF4D69A-CCF5-5C45-A852-0E9F791B727C}"/>
              </a:ext>
            </a:extLst>
          </p:cNvPr>
          <p:cNvSpPr txBox="1"/>
          <p:nvPr/>
        </p:nvSpPr>
        <p:spPr>
          <a:xfrm>
            <a:off x="2772777" y="1897059"/>
            <a:ext cx="1413488"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situation </a:t>
            </a:r>
          </a:p>
          <a:p>
            <a:pPr algn="ctr"/>
            <a:r>
              <a:rPr lang="en-US" sz="1200" dirty="0">
                <a:solidFill>
                  <a:srgbClr val="626A6F"/>
                </a:solidFill>
                <a:latin typeface="Roboto" panose="02000000000000000000" pitchFamily="2" charset="0"/>
                <a:ea typeface="Roboto" panose="02000000000000000000" pitchFamily="2" charset="0"/>
              </a:rPr>
              <a:t>modification</a:t>
            </a:r>
          </a:p>
        </p:txBody>
      </p:sp>
      <p:sp>
        <p:nvSpPr>
          <p:cNvPr id="8" name="Rounded Rectangle 7">
            <a:extLst>
              <a:ext uri="{FF2B5EF4-FFF2-40B4-BE49-F238E27FC236}">
                <a16:creationId xmlns:a16="http://schemas.microsoft.com/office/drawing/2014/main" id="{EF8D5800-9456-BE46-B028-6D6CA1249863}"/>
              </a:ext>
            </a:extLst>
          </p:cNvPr>
          <p:cNvSpPr/>
          <p:nvPr/>
        </p:nvSpPr>
        <p:spPr>
          <a:xfrm>
            <a:off x="4269191" y="3249999"/>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13" name="Triangle 12">
            <a:extLst>
              <a:ext uri="{FF2B5EF4-FFF2-40B4-BE49-F238E27FC236}">
                <a16:creationId xmlns:a16="http://schemas.microsoft.com/office/drawing/2014/main" id="{2ABF8BF4-EF1F-2E4D-9174-01B38D2EC67A}"/>
              </a:ext>
            </a:extLst>
          </p:cNvPr>
          <p:cNvSpPr/>
          <p:nvPr/>
        </p:nvSpPr>
        <p:spPr>
          <a:xfrm rot="10800000">
            <a:off x="4682535"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CF8E9A2A-9EB8-C145-9849-E9BD9EDFE659}"/>
              </a:ext>
            </a:extLst>
          </p:cNvPr>
          <p:cNvSpPr txBox="1"/>
          <p:nvPr/>
        </p:nvSpPr>
        <p:spPr>
          <a:xfrm>
            <a:off x="4158769" y="1897059"/>
            <a:ext cx="1338665"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attention</a:t>
            </a:r>
          </a:p>
          <a:p>
            <a:pPr algn="ctr"/>
            <a:r>
              <a:rPr lang="en-US" sz="1200" dirty="0">
                <a:solidFill>
                  <a:srgbClr val="626A6F"/>
                </a:solidFill>
                <a:latin typeface="Roboto" panose="02000000000000000000" pitchFamily="2" charset="0"/>
                <a:ea typeface="Roboto" panose="02000000000000000000" pitchFamily="2" charset="0"/>
              </a:rPr>
              <a:t>deployment</a:t>
            </a:r>
          </a:p>
        </p:txBody>
      </p:sp>
      <p:sp>
        <p:nvSpPr>
          <p:cNvPr id="9" name="Rounded Rectangle 8">
            <a:extLst>
              <a:ext uri="{FF2B5EF4-FFF2-40B4-BE49-F238E27FC236}">
                <a16:creationId xmlns:a16="http://schemas.microsoft.com/office/drawing/2014/main" id="{AB783DE3-0D51-9441-A454-17E1446CCEEA}"/>
              </a:ext>
            </a:extLst>
          </p:cNvPr>
          <p:cNvSpPr/>
          <p:nvPr/>
        </p:nvSpPr>
        <p:spPr>
          <a:xfrm>
            <a:off x="5625914" y="3268309"/>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14" name="Triangle 13">
            <a:extLst>
              <a:ext uri="{FF2B5EF4-FFF2-40B4-BE49-F238E27FC236}">
                <a16:creationId xmlns:a16="http://schemas.microsoft.com/office/drawing/2014/main" id="{553D8957-BCC1-5547-9222-58D2FC769E34}"/>
              </a:ext>
            </a:extLst>
          </p:cNvPr>
          <p:cNvSpPr/>
          <p:nvPr/>
        </p:nvSpPr>
        <p:spPr>
          <a:xfrm rot="10800000">
            <a:off x="6039257"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E4CD84FD-3344-6747-9663-20A6D91BB0BC}"/>
              </a:ext>
            </a:extLst>
          </p:cNvPr>
          <p:cNvSpPr txBox="1"/>
          <p:nvPr/>
        </p:nvSpPr>
        <p:spPr>
          <a:xfrm>
            <a:off x="5612761" y="1897059"/>
            <a:ext cx="1144128"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cognitive </a:t>
            </a:r>
          </a:p>
          <a:p>
            <a:pPr algn="ctr"/>
            <a:r>
              <a:rPr lang="en-US" sz="1200" dirty="0">
                <a:solidFill>
                  <a:srgbClr val="626A6F"/>
                </a:solidFill>
                <a:latin typeface="Roboto" panose="02000000000000000000" pitchFamily="2" charset="0"/>
                <a:ea typeface="Roboto" panose="02000000000000000000" pitchFamily="2" charset="0"/>
              </a:rPr>
              <a:t>change</a:t>
            </a:r>
          </a:p>
        </p:txBody>
      </p:sp>
      <p:sp>
        <p:nvSpPr>
          <p:cNvPr id="10" name="Rounded Rectangle 9">
            <a:extLst>
              <a:ext uri="{FF2B5EF4-FFF2-40B4-BE49-F238E27FC236}">
                <a16:creationId xmlns:a16="http://schemas.microsoft.com/office/drawing/2014/main" id="{6EF1A9CB-D916-6A4F-BC48-7B9E2B41FA10}"/>
              </a:ext>
            </a:extLst>
          </p:cNvPr>
          <p:cNvSpPr/>
          <p:nvPr/>
        </p:nvSpPr>
        <p:spPr>
          <a:xfrm>
            <a:off x="6974608" y="3268309"/>
            <a:ext cx="1117820" cy="1117820"/>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C3F4D"/>
              </a:solidFill>
              <a:latin typeface="Roboto" panose="02000000000000000000" pitchFamily="2" charset="0"/>
              <a:ea typeface="Roboto" panose="02000000000000000000" pitchFamily="2" charset="0"/>
            </a:endParaRPr>
          </a:p>
        </p:txBody>
      </p:sp>
      <p:sp>
        <p:nvSpPr>
          <p:cNvPr id="15" name="Triangle 14">
            <a:extLst>
              <a:ext uri="{FF2B5EF4-FFF2-40B4-BE49-F238E27FC236}">
                <a16:creationId xmlns:a16="http://schemas.microsoft.com/office/drawing/2014/main" id="{81D3BE5D-9F07-894B-800D-43E316D0848D}"/>
              </a:ext>
            </a:extLst>
          </p:cNvPr>
          <p:cNvSpPr/>
          <p:nvPr/>
        </p:nvSpPr>
        <p:spPr>
          <a:xfrm rot="10800000">
            <a:off x="7387951" y="2639540"/>
            <a:ext cx="291135" cy="250977"/>
          </a:xfrm>
          <a:prstGeom prst="triangle">
            <a:avLst/>
          </a:prstGeom>
          <a:solidFill>
            <a:srgbClr val="626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11F29E2-CE56-404D-89F8-20C5B66812CF}"/>
              </a:ext>
            </a:extLst>
          </p:cNvPr>
          <p:cNvSpPr txBox="1"/>
          <p:nvPr/>
        </p:nvSpPr>
        <p:spPr>
          <a:xfrm>
            <a:off x="6883426" y="1897059"/>
            <a:ext cx="1300186" cy="615675"/>
          </a:xfrm>
          <a:prstGeom prst="rect">
            <a:avLst/>
          </a:prstGeom>
          <a:noFill/>
        </p:spPr>
        <p:txBody>
          <a:bodyPr wrap="none" rtlCol="0">
            <a:spAutoFit/>
          </a:bodyPr>
          <a:lstStyle/>
          <a:p>
            <a:pPr algn="ctr"/>
            <a:r>
              <a:rPr lang="en-US" sz="1200" dirty="0">
                <a:solidFill>
                  <a:srgbClr val="626A6F"/>
                </a:solidFill>
                <a:latin typeface="Roboto" panose="02000000000000000000" pitchFamily="2" charset="0"/>
                <a:ea typeface="Roboto" panose="02000000000000000000" pitchFamily="2" charset="0"/>
              </a:rPr>
              <a:t>response</a:t>
            </a:r>
          </a:p>
          <a:p>
            <a:pPr algn="ctr"/>
            <a:r>
              <a:rPr lang="en-US" sz="1200" dirty="0">
                <a:solidFill>
                  <a:srgbClr val="626A6F"/>
                </a:solidFill>
                <a:latin typeface="Roboto" panose="02000000000000000000" pitchFamily="2" charset="0"/>
                <a:ea typeface="Roboto" panose="02000000000000000000" pitchFamily="2" charset="0"/>
              </a:rPr>
              <a:t>modulation</a:t>
            </a:r>
          </a:p>
        </p:txBody>
      </p:sp>
      <p:sp>
        <p:nvSpPr>
          <p:cNvPr id="32" name="TextBox 31">
            <a:extLst>
              <a:ext uri="{FF2B5EF4-FFF2-40B4-BE49-F238E27FC236}">
                <a16:creationId xmlns:a16="http://schemas.microsoft.com/office/drawing/2014/main" id="{56BF0F2C-683F-FF43-AF1F-566FBBD273AD}"/>
              </a:ext>
            </a:extLst>
          </p:cNvPr>
          <p:cNvSpPr txBox="1"/>
          <p:nvPr/>
        </p:nvSpPr>
        <p:spPr>
          <a:xfrm>
            <a:off x="2936876" y="4520245"/>
            <a:ext cx="1118475"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SITUATION</a:t>
            </a:r>
          </a:p>
        </p:txBody>
      </p:sp>
      <p:sp>
        <p:nvSpPr>
          <p:cNvPr id="33" name="TextBox 32">
            <a:extLst>
              <a:ext uri="{FF2B5EF4-FFF2-40B4-BE49-F238E27FC236}">
                <a16:creationId xmlns:a16="http://schemas.microsoft.com/office/drawing/2014/main" id="{4BD92BA2-5FE3-2840-B035-0078AED63CB4}"/>
              </a:ext>
            </a:extLst>
          </p:cNvPr>
          <p:cNvSpPr txBox="1"/>
          <p:nvPr/>
        </p:nvSpPr>
        <p:spPr>
          <a:xfrm>
            <a:off x="4265420" y="4520245"/>
            <a:ext cx="1169781"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ATTENTION</a:t>
            </a:r>
          </a:p>
        </p:txBody>
      </p:sp>
      <p:sp>
        <p:nvSpPr>
          <p:cNvPr id="34" name="TextBox 33">
            <a:extLst>
              <a:ext uri="{FF2B5EF4-FFF2-40B4-BE49-F238E27FC236}">
                <a16:creationId xmlns:a16="http://schemas.microsoft.com/office/drawing/2014/main" id="{4B1D86BA-12AD-2C4F-9732-8649C4B9D595}"/>
              </a:ext>
            </a:extLst>
          </p:cNvPr>
          <p:cNvSpPr txBox="1"/>
          <p:nvPr/>
        </p:nvSpPr>
        <p:spPr>
          <a:xfrm>
            <a:off x="5645269" y="4520245"/>
            <a:ext cx="1159094"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APPRAISAL</a:t>
            </a:r>
          </a:p>
        </p:txBody>
      </p:sp>
      <p:sp>
        <p:nvSpPr>
          <p:cNvPr id="35" name="TextBox 34">
            <a:extLst>
              <a:ext uri="{FF2B5EF4-FFF2-40B4-BE49-F238E27FC236}">
                <a16:creationId xmlns:a16="http://schemas.microsoft.com/office/drawing/2014/main" id="{9BC1F460-64E5-E242-982C-4F30CB814673}"/>
              </a:ext>
            </a:extLst>
          </p:cNvPr>
          <p:cNvSpPr txBox="1"/>
          <p:nvPr/>
        </p:nvSpPr>
        <p:spPr>
          <a:xfrm>
            <a:off x="7014430" y="4520245"/>
            <a:ext cx="1122752" cy="328359"/>
          </a:xfrm>
          <a:prstGeom prst="rect">
            <a:avLst/>
          </a:prstGeom>
          <a:noFill/>
        </p:spPr>
        <p:txBody>
          <a:bodyPr wrap="none" rtlCol="0">
            <a:spAutoFit/>
          </a:bodyPr>
          <a:lstStyle/>
          <a:p>
            <a:pPr algn="ctr"/>
            <a:r>
              <a:rPr lang="en-US" sz="1000" dirty="0">
                <a:solidFill>
                  <a:srgbClr val="626A6F"/>
                </a:solidFill>
                <a:latin typeface="Roboto" panose="02000000000000000000" pitchFamily="2" charset="0"/>
                <a:ea typeface="Roboto" panose="02000000000000000000" pitchFamily="2" charset="0"/>
              </a:rPr>
              <a:t>RESPONSE</a:t>
            </a:r>
          </a:p>
        </p:txBody>
      </p:sp>
      <p:pic>
        <p:nvPicPr>
          <p:cNvPr id="30" name="Picture 29">
            <a:extLst>
              <a:ext uri="{FF2B5EF4-FFF2-40B4-BE49-F238E27FC236}">
                <a16:creationId xmlns:a16="http://schemas.microsoft.com/office/drawing/2014/main" id="{6E1CD6C8-31D9-1F4D-B70E-2DD405642A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428" y="3001850"/>
            <a:ext cx="1614118" cy="1614118"/>
          </a:xfrm>
          <a:prstGeom prst="rect">
            <a:avLst/>
          </a:prstGeom>
        </p:spPr>
      </p:pic>
      <p:pic>
        <p:nvPicPr>
          <p:cNvPr id="41" name="Picture 40">
            <a:extLst>
              <a:ext uri="{FF2B5EF4-FFF2-40B4-BE49-F238E27FC236}">
                <a16:creationId xmlns:a16="http://schemas.microsoft.com/office/drawing/2014/main" id="{CB6F20D7-828E-0244-9FE2-04326D8B60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4907" y="3315566"/>
            <a:ext cx="1017069" cy="1017069"/>
          </a:xfrm>
          <a:prstGeom prst="rect">
            <a:avLst/>
          </a:prstGeom>
        </p:spPr>
      </p:pic>
      <p:pic>
        <p:nvPicPr>
          <p:cNvPr id="43" name="Picture 42">
            <a:extLst>
              <a:ext uri="{FF2B5EF4-FFF2-40B4-BE49-F238E27FC236}">
                <a16:creationId xmlns:a16="http://schemas.microsoft.com/office/drawing/2014/main" id="{11B28892-A682-AB43-8FEE-B56A65812A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1866" y="3232838"/>
            <a:ext cx="1054314" cy="1054314"/>
          </a:xfrm>
          <a:prstGeom prst="rect">
            <a:avLst/>
          </a:prstGeom>
        </p:spPr>
      </p:pic>
      <p:pic>
        <p:nvPicPr>
          <p:cNvPr id="47" name="Picture 46">
            <a:extLst>
              <a:ext uri="{FF2B5EF4-FFF2-40B4-BE49-F238E27FC236}">
                <a16:creationId xmlns:a16="http://schemas.microsoft.com/office/drawing/2014/main" id="{0BD1053C-6FB1-EB4A-94E7-DC50EC2CD0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7387" y="3043428"/>
            <a:ext cx="1243724" cy="1243724"/>
          </a:xfrm>
          <a:prstGeom prst="rect">
            <a:avLst/>
          </a:prstGeom>
        </p:spPr>
      </p:pic>
      <p:pic>
        <p:nvPicPr>
          <p:cNvPr id="49" name="Picture 48">
            <a:extLst>
              <a:ext uri="{FF2B5EF4-FFF2-40B4-BE49-F238E27FC236}">
                <a16:creationId xmlns:a16="http://schemas.microsoft.com/office/drawing/2014/main" id="{443F16B8-4DE2-864B-A22F-7B9EC6874F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97193" y="2750528"/>
            <a:ext cx="1652837" cy="1652837"/>
          </a:xfrm>
          <a:prstGeom prst="rect">
            <a:avLst/>
          </a:prstGeom>
        </p:spPr>
      </p:pic>
    </p:spTree>
    <p:extLst>
      <p:ext uri="{BB962C8B-B14F-4D97-AF65-F5344CB8AC3E}">
        <p14:creationId xmlns:p14="http://schemas.microsoft.com/office/powerpoint/2010/main" val="2403486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animBg="1"/>
      <p:bldP spid="21" grpId="0" animBg="1"/>
      <p:bldP spid="6" grpId="0" animBg="1"/>
      <p:bldP spid="11" grpId="0" animBg="1"/>
      <p:bldP spid="22" grpId="0"/>
      <p:bldP spid="7" grpId="0" animBg="1"/>
      <p:bldP spid="12" grpId="0" animBg="1"/>
      <p:bldP spid="23" grpId="0"/>
      <p:bldP spid="8" grpId="0" animBg="1"/>
      <p:bldP spid="13" grpId="0" animBg="1"/>
      <p:bldP spid="24" grpId="0"/>
      <p:bldP spid="9" grpId="0" animBg="1"/>
      <p:bldP spid="14" grpId="0" animBg="1"/>
      <p:bldP spid="25" grpId="0"/>
      <p:bldP spid="10" grpId="0" animBg="1"/>
      <p:bldP spid="15" grpId="0" animBg="1"/>
      <p:bldP spid="26" grpId="0"/>
      <p:bldP spid="32" grpId="0"/>
      <p:bldP spid="33" grpId="0"/>
      <p:bldP spid="34" grpId="0"/>
      <p:bldP spid="3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7150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Practical note</a:t>
            </a:r>
          </a:p>
        </p:txBody>
      </p:sp>
      <p:sp>
        <p:nvSpPr>
          <p:cNvPr id="5" name="Rounded Rectangle 4">
            <a:extLst>
              <a:ext uri="{FF2B5EF4-FFF2-40B4-BE49-F238E27FC236}">
                <a16:creationId xmlns:a16="http://schemas.microsoft.com/office/drawing/2014/main" id="{536B4408-F451-1044-A30C-723DF6088985}"/>
              </a:ext>
            </a:extLst>
          </p:cNvPr>
          <p:cNvSpPr/>
          <p:nvPr/>
        </p:nvSpPr>
        <p:spPr>
          <a:xfrm>
            <a:off x="936171" y="1657350"/>
            <a:ext cx="7162800" cy="29718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dirty="0">
                <a:solidFill>
                  <a:srgbClr val="626A6F"/>
                </a:solidFill>
                <a:latin typeface="Roboto Light"/>
                <a:ea typeface="Roboto Light"/>
                <a:cs typeface="Roboto Light"/>
              </a:rPr>
              <a:t>Research findings support the view that </a:t>
            </a:r>
            <a:r>
              <a:rPr lang="en-JM" dirty="0">
                <a:solidFill>
                  <a:srgbClr val="626A6F"/>
                </a:solidFill>
                <a:latin typeface="Roboto Medium" panose="02000000000000000000" pitchFamily="2" charset="0"/>
                <a:ea typeface="Roboto Medium" panose="02000000000000000000" pitchFamily="2" charset="0"/>
                <a:cs typeface="Roboto Light"/>
              </a:rPr>
              <a:t>people can become better </a:t>
            </a:r>
            <a:r>
              <a:rPr lang="en-JM" dirty="0">
                <a:solidFill>
                  <a:srgbClr val="626A6F"/>
                </a:solidFill>
                <a:latin typeface="Roboto Light"/>
                <a:ea typeface="Roboto Light"/>
                <a:cs typeface="Roboto Light"/>
              </a:rPr>
              <a:t>at regulating their emotions. Although clients may differ in the degree to which they can improve their emotion regulation, these findings </a:t>
            </a:r>
            <a:r>
              <a:rPr lang="en-JM" dirty="0">
                <a:solidFill>
                  <a:srgbClr val="626A6F"/>
                </a:solidFill>
                <a:latin typeface="Roboto Medium" panose="02000000000000000000" pitchFamily="2" charset="0"/>
                <a:ea typeface="Roboto Medium" panose="02000000000000000000" pitchFamily="2" charset="0"/>
                <a:cs typeface="Roboto Light"/>
              </a:rPr>
              <a:t>justify a positive outlook</a:t>
            </a:r>
            <a:r>
              <a:rPr lang="en-JM" dirty="0">
                <a:solidFill>
                  <a:srgbClr val="626A6F"/>
                </a:solidFill>
                <a:latin typeface="Roboto Light"/>
                <a:ea typeface="Roboto Light"/>
                <a:cs typeface="Roboto Light"/>
              </a:rPr>
              <a:t> on the client’s ability to develop better emotion regulation.</a:t>
            </a:r>
          </a:p>
        </p:txBody>
      </p:sp>
      <p:sp>
        <p:nvSpPr>
          <p:cNvPr id="6" name="Oval 5">
            <a:extLst>
              <a:ext uri="{FF2B5EF4-FFF2-40B4-BE49-F238E27FC236}">
                <a16:creationId xmlns:a16="http://schemas.microsoft.com/office/drawing/2014/main" id="{0D5C3CD3-EFC9-CD42-A2CF-322427E4A12B}"/>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B04E76B-DB08-874A-B68F-38E2083BD6C8}"/>
              </a:ext>
            </a:extLst>
          </p:cNvPr>
          <p:cNvPicPr>
            <a:picLocks noChangeAspect="1"/>
          </p:cNvPicPr>
          <p:nvPr/>
        </p:nvPicPr>
        <p:blipFill>
          <a:blip r:embed="rId3"/>
          <a:stretch>
            <a:fillRect/>
          </a:stretch>
        </p:blipFill>
        <p:spPr>
          <a:xfrm>
            <a:off x="7975168" y="384825"/>
            <a:ext cx="226111" cy="787740"/>
          </a:xfrm>
          <a:prstGeom prst="rect">
            <a:avLst/>
          </a:prstGeom>
        </p:spPr>
      </p:pic>
    </p:spTree>
    <p:extLst>
      <p:ext uri="{BB962C8B-B14F-4D97-AF65-F5344CB8AC3E}">
        <p14:creationId xmlns:p14="http://schemas.microsoft.com/office/powerpoint/2010/main" val="198934120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Building emotion regulation skills</a:t>
            </a:r>
          </a:p>
        </p:txBody>
      </p:sp>
      <p:sp>
        <p:nvSpPr>
          <p:cNvPr id="4" name="Rectangle 3"/>
          <p:cNvSpPr/>
          <p:nvPr/>
        </p:nvSpPr>
        <p:spPr>
          <a:xfrm>
            <a:off x="914400" y="2016345"/>
            <a:ext cx="5181600" cy="1425134"/>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DBT, MBCT, ACT</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Emotion regulation therapy</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Emotion-focused CBT (ECBT) </a:t>
            </a:r>
          </a:p>
        </p:txBody>
      </p:sp>
      <p:pic>
        <p:nvPicPr>
          <p:cNvPr id="5" name="Picture Placeholder 3">
            <a:extLst>
              <a:ext uri="{FF2B5EF4-FFF2-40B4-BE49-F238E27FC236}">
                <a16:creationId xmlns:a16="http://schemas.microsoft.com/office/drawing/2014/main" id="{3F915A13-A3EC-4B4B-8CB9-A3F6D3691C5D}"/>
              </a:ext>
            </a:extLst>
          </p:cNvPr>
          <p:cNvPicPr>
            <a:picLocks noChangeAspect="1"/>
          </p:cNvPicPr>
          <p:nvPr/>
        </p:nvPicPr>
        <p:blipFill>
          <a:blip r:embed="rId3">
            <a:extLst>
              <a:ext uri="{28A0092B-C50C-407E-A947-70E740481C1C}">
                <a14:useLocalDpi xmlns:a14="http://schemas.microsoft.com/office/drawing/2010/main" val="0"/>
              </a:ext>
            </a:extLst>
          </a:blip>
          <a:srcRect l="4444" r="4444"/>
          <a:stretch>
            <a:fillRect/>
          </a:stretch>
        </p:blipFill>
        <p:spPr>
          <a:xfrm>
            <a:off x="6477000" y="0"/>
            <a:ext cx="3124200" cy="5143500"/>
          </a:xfrm>
          <a:prstGeom prst="rect">
            <a:avLst/>
          </a:prstGeom>
        </p:spPr>
      </p:pic>
    </p:spTree>
    <p:extLst>
      <p:ext uri="{BB962C8B-B14F-4D97-AF65-F5344CB8AC3E}">
        <p14:creationId xmlns:p14="http://schemas.microsoft.com/office/powerpoint/2010/main" val="100969494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Building emotion regulation skills</a:t>
            </a:r>
          </a:p>
        </p:txBody>
      </p:sp>
      <p:sp>
        <p:nvSpPr>
          <p:cNvPr id="4" name="Rectangle 3"/>
          <p:cNvSpPr/>
          <p:nvPr/>
        </p:nvSpPr>
        <p:spPr>
          <a:xfrm>
            <a:off x="914400" y="1709826"/>
            <a:ext cx="5181600" cy="2769220"/>
          </a:xfrm>
          <a:prstGeom prst="rect">
            <a:avLst/>
          </a:prstGeom>
        </p:spPr>
        <p:txBody>
          <a:bodyPr wrap="square">
            <a:spAutoFit/>
          </a:bodyPr>
          <a:lstStyle/>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connect to emotions</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consider the demands of the current situation</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explore different strategies</a:t>
            </a:r>
          </a:p>
          <a:p>
            <a:pPr marL="342900" indent="-342900">
              <a:lnSpc>
                <a:spcPct val="150000"/>
              </a:lnSpc>
              <a:buClr>
                <a:srgbClr val="3C3F4D"/>
              </a:buClr>
              <a:buFont typeface="Wingdings" pitchFamily="2" charset="2"/>
              <a:buChar char="§"/>
            </a:pPr>
            <a:r>
              <a:rPr lang="en-JM" sz="2000" dirty="0">
                <a:solidFill>
                  <a:schemeClr val="accent3"/>
                </a:solidFill>
                <a:latin typeface="Roboto Light"/>
                <a:ea typeface="Roboto Light"/>
                <a:cs typeface="Roboto Light"/>
              </a:rPr>
              <a:t>practice</a:t>
            </a:r>
            <a:endParaRPr lang="en-JM" dirty="0">
              <a:solidFill>
                <a:schemeClr val="accent3"/>
              </a:solidFill>
              <a:latin typeface="Roboto Light"/>
              <a:ea typeface="Roboto Light"/>
              <a:cs typeface="Roboto Light"/>
            </a:endParaRP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183280244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Regulating Emotions</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Summary</a:t>
            </a:r>
          </a:p>
        </p:txBody>
      </p:sp>
      <p:sp>
        <p:nvSpPr>
          <p:cNvPr id="4" name="Rectangle 3"/>
          <p:cNvSpPr/>
          <p:nvPr/>
        </p:nvSpPr>
        <p:spPr>
          <a:xfrm>
            <a:off x="914400" y="1581150"/>
            <a:ext cx="7239000" cy="3369320"/>
          </a:xfrm>
          <a:prstGeom prst="rect">
            <a:avLst/>
          </a:prstGeom>
        </p:spPr>
        <p:txBody>
          <a:bodyPr wrap="square">
            <a:spAutoFit/>
          </a:bodyPr>
          <a:lstStyle/>
          <a:p>
            <a:pPr>
              <a:lnSpc>
                <a:spcPct val="150000"/>
              </a:lnSpc>
              <a:buClr>
                <a:srgbClr val="3C3F4D"/>
              </a:buClr>
            </a:pPr>
            <a:r>
              <a:rPr lang="en-JM" dirty="0">
                <a:latin typeface="Roboto Slab" pitchFamily="2" charset="0"/>
                <a:ea typeface="Roboto Slab" pitchFamily="2" charset="0"/>
                <a:cs typeface="Roboto Light"/>
              </a:rPr>
              <a:t>a person who regulates emotions effectively:</a:t>
            </a:r>
          </a:p>
          <a:p>
            <a:pPr>
              <a:lnSpc>
                <a:spcPct val="150000"/>
              </a:lnSpc>
              <a:buClr>
                <a:srgbClr val="3C3F4D"/>
              </a:buClr>
            </a:pPr>
            <a:endParaRPr lang="en-JM" dirty="0">
              <a:latin typeface="Roboto Slab" pitchFamily="2" charset="0"/>
              <a:ea typeface="Roboto Slab" pitchFamily="2" charset="0"/>
              <a:cs typeface="Roboto Light"/>
            </a:endParaRP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able to deal with emotions in a way that promotes goal achievement</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prevents emotions and urges from automatically guiding </a:t>
            </a:r>
            <a:r>
              <a:rPr lang="en-JM" dirty="0" err="1">
                <a:solidFill>
                  <a:schemeClr val="accent3"/>
                </a:solidFill>
                <a:latin typeface="Roboto Light"/>
                <a:ea typeface="Roboto Light"/>
                <a:cs typeface="Roboto Light"/>
              </a:rPr>
              <a:t>behavior</a:t>
            </a:r>
            <a:endParaRPr lang="en-JM" dirty="0">
              <a:solidFill>
                <a:schemeClr val="accent3"/>
              </a:solidFill>
              <a:latin typeface="Roboto Light"/>
              <a:ea typeface="Roboto Light"/>
              <a:cs typeface="Roboto Light"/>
            </a:endParaRP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is able to select an appropriate emotion regulation strategy based on the demands of the situation</a:t>
            </a: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360629234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Defining Emotional Intelligence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4-dimensional model of EI</a:t>
            </a:r>
          </a:p>
        </p:txBody>
      </p:sp>
      <p:pic>
        <p:nvPicPr>
          <p:cNvPr id="6" name="Picture 5">
            <a:extLst>
              <a:ext uri="{FF2B5EF4-FFF2-40B4-BE49-F238E27FC236}">
                <a16:creationId xmlns:a16="http://schemas.microsoft.com/office/drawing/2014/main" id="{4AB214FE-4666-8C4A-B05E-6187C084D413}"/>
              </a:ext>
            </a:extLst>
          </p:cNvPr>
          <p:cNvPicPr>
            <a:picLocks noChangeAspect="1"/>
          </p:cNvPicPr>
          <p:nvPr/>
        </p:nvPicPr>
        <p:blipFill>
          <a:blip r:embed="rId3"/>
          <a:stretch>
            <a:fillRect/>
          </a:stretch>
        </p:blipFill>
        <p:spPr>
          <a:xfrm>
            <a:off x="3267075" y="1657350"/>
            <a:ext cx="2914650" cy="2914650"/>
          </a:xfrm>
          <a:prstGeom prst="rect">
            <a:avLst/>
          </a:prstGeom>
        </p:spPr>
      </p:pic>
      <p:grpSp>
        <p:nvGrpSpPr>
          <p:cNvPr id="11" name="Group 10">
            <a:extLst>
              <a:ext uri="{FF2B5EF4-FFF2-40B4-BE49-F238E27FC236}">
                <a16:creationId xmlns:a16="http://schemas.microsoft.com/office/drawing/2014/main" id="{4B863053-27F2-4944-8635-B750B0A576C7}"/>
              </a:ext>
            </a:extLst>
          </p:cNvPr>
          <p:cNvGrpSpPr/>
          <p:nvPr/>
        </p:nvGrpSpPr>
        <p:grpSpPr>
          <a:xfrm>
            <a:off x="1066800" y="1800225"/>
            <a:ext cx="2396218" cy="76200"/>
            <a:chOff x="965291" y="2457450"/>
            <a:chExt cx="2396218" cy="76200"/>
          </a:xfrm>
        </p:grpSpPr>
        <p:cxnSp>
          <p:nvCxnSpPr>
            <p:cNvPr id="8" name="Straight Connector 7">
              <a:extLst>
                <a:ext uri="{FF2B5EF4-FFF2-40B4-BE49-F238E27FC236}">
                  <a16:creationId xmlns:a16="http://schemas.microsoft.com/office/drawing/2014/main" id="{9229E525-AD42-C94E-8D65-DC7213B6B809}"/>
                </a:ext>
              </a:extLst>
            </p:cNvPr>
            <p:cNvCxnSpPr>
              <a:cxnSpLocks/>
            </p:cNvCxnSpPr>
            <p:nvPr/>
          </p:nvCxnSpPr>
          <p:spPr>
            <a:xfrm flipH="1" flipV="1">
              <a:off x="965291" y="2495549"/>
              <a:ext cx="2311309" cy="1"/>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B7C84878-E54C-6B47-B6E5-C38CCAEBBBCC}"/>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8041EF20-066B-D24A-A3FD-D86762FD279D}"/>
              </a:ext>
            </a:extLst>
          </p:cNvPr>
          <p:cNvGrpSpPr/>
          <p:nvPr/>
        </p:nvGrpSpPr>
        <p:grpSpPr>
          <a:xfrm rot="10800000">
            <a:off x="5985782" y="1800225"/>
            <a:ext cx="2462893" cy="76200"/>
            <a:chOff x="898616" y="2457450"/>
            <a:chExt cx="2462893" cy="76200"/>
          </a:xfrm>
        </p:grpSpPr>
        <p:cxnSp>
          <p:nvCxnSpPr>
            <p:cNvPr id="16" name="Straight Connector 15">
              <a:extLst>
                <a:ext uri="{FF2B5EF4-FFF2-40B4-BE49-F238E27FC236}">
                  <a16:creationId xmlns:a16="http://schemas.microsoft.com/office/drawing/2014/main" id="{152D0E6B-E98F-0D4A-B781-8D15988D0B94}"/>
                </a:ext>
              </a:extLst>
            </p:cNvPr>
            <p:cNvCxnSpPr>
              <a:cxnSpLocks/>
            </p:cNvCxnSpPr>
            <p:nvPr/>
          </p:nvCxnSpPr>
          <p:spPr>
            <a:xfrm rot="10800000">
              <a:off x="898616" y="2495550"/>
              <a:ext cx="2377984" cy="0"/>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45EB3EC2-D516-D045-8A37-B038AF50506D}"/>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E860B87D-5F70-8643-B87C-D8AAB8B0E8AE}"/>
              </a:ext>
            </a:extLst>
          </p:cNvPr>
          <p:cNvGrpSpPr/>
          <p:nvPr/>
        </p:nvGrpSpPr>
        <p:grpSpPr>
          <a:xfrm rot="10800000">
            <a:off x="5985782" y="3333750"/>
            <a:ext cx="2462893" cy="76200"/>
            <a:chOff x="898616" y="2457450"/>
            <a:chExt cx="2462893" cy="76200"/>
          </a:xfrm>
        </p:grpSpPr>
        <p:cxnSp>
          <p:nvCxnSpPr>
            <p:cNvPr id="19" name="Straight Connector 18">
              <a:extLst>
                <a:ext uri="{FF2B5EF4-FFF2-40B4-BE49-F238E27FC236}">
                  <a16:creationId xmlns:a16="http://schemas.microsoft.com/office/drawing/2014/main" id="{622AB8FB-D3D1-EF46-A067-2D1BD964E008}"/>
                </a:ext>
              </a:extLst>
            </p:cNvPr>
            <p:cNvCxnSpPr>
              <a:cxnSpLocks/>
            </p:cNvCxnSpPr>
            <p:nvPr/>
          </p:nvCxnSpPr>
          <p:spPr>
            <a:xfrm rot="10800000">
              <a:off x="898616" y="2495550"/>
              <a:ext cx="2377984" cy="0"/>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B64F6228-8E3A-9744-A8C4-E6E975B653D7}"/>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C12D7AC5-1412-3147-BCE5-7738368EAEBF}"/>
              </a:ext>
            </a:extLst>
          </p:cNvPr>
          <p:cNvGrpSpPr/>
          <p:nvPr/>
        </p:nvGrpSpPr>
        <p:grpSpPr>
          <a:xfrm>
            <a:off x="1066800" y="3295650"/>
            <a:ext cx="2396218" cy="76200"/>
            <a:chOff x="965291" y="2457450"/>
            <a:chExt cx="2396218" cy="76200"/>
          </a:xfrm>
        </p:grpSpPr>
        <p:cxnSp>
          <p:nvCxnSpPr>
            <p:cNvPr id="22" name="Straight Connector 21">
              <a:extLst>
                <a:ext uri="{FF2B5EF4-FFF2-40B4-BE49-F238E27FC236}">
                  <a16:creationId xmlns:a16="http://schemas.microsoft.com/office/drawing/2014/main" id="{0E50AB82-FDFD-1F4F-9EDD-30415D0FBDF4}"/>
                </a:ext>
              </a:extLst>
            </p:cNvPr>
            <p:cNvCxnSpPr>
              <a:cxnSpLocks/>
            </p:cNvCxnSpPr>
            <p:nvPr/>
          </p:nvCxnSpPr>
          <p:spPr>
            <a:xfrm flipH="1">
              <a:off x="965291" y="2495550"/>
              <a:ext cx="2311309" cy="0"/>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E591E04B-0FDB-0A4B-BD48-21EA843DBC42}"/>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a:extLst>
              <a:ext uri="{FF2B5EF4-FFF2-40B4-BE49-F238E27FC236}">
                <a16:creationId xmlns:a16="http://schemas.microsoft.com/office/drawing/2014/main" id="{4E7F67D8-A828-7A41-A655-FA8B9A56A421}"/>
              </a:ext>
            </a:extLst>
          </p:cNvPr>
          <p:cNvSpPr txBox="1"/>
          <p:nvPr/>
        </p:nvSpPr>
        <p:spPr>
          <a:xfrm>
            <a:off x="985838" y="2026918"/>
            <a:ext cx="2133600" cy="830997"/>
          </a:xfrm>
          <a:prstGeom prst="rect">
            <a:avLst/>
          </a:prstGeom>
          <a:noFill/>
        </p:spPr>
        <p:txBody>
          <a:bodyPr wrap="square" rtlCol="0">
            <a:spAutoFit/>
          </a:bodyPr>
          <a:lstStyle/>
          <a:p>
            <a:r>
              <a:rPr lang="en-US" sz="1600" dirty="0">
                <a:solidFill>
                  <a:srgbClr val="3C3F4D"/>
                </a:solidFill>
                <a:latin typeface="Roboto Light" panose="02000000000000000000" pitchFamily="2" charset="0"/>
                <a:ea typeface="Roboto Light" panose="02000000000000000000" pitchFamily="2" charset="0"/>
              </a:rPr>
              <a:t>noticing and understanding emotions in oneself</a:t>
            </a:r>
          </a:p>
        </p:txBody>
      </p:sp>
      <p:sp>
        <p:nvSpPr>
          <p:cNvPr id="26" name="TextBox 25">
            <a:extLst>
              <a:ext uri="{FF2B5EF4-FFF2-40B4-BE49-F238E27FC236}">
                <a16:creationId xmlns:a16="http://schemas.microsoft.com/office/drawing/2014/main" id="{592CB098-A373-1449-8E38-3ECD2C81E13C}"/>
              </a:ext>
            </a:extLst>
          </p:cNvPr>
          <p:cNvSpPr txBox="1"/>
          <p:nvPr/>
        </p:nvSpPr>
        <p:spPr>
          <a:xfrm>
            <a:off x="6301468" y="2019301"/>
            <a:ext cx="2133600" cy="830997"/>
          </a:xfrm>
          <a:prstGeom prst="rect">
            <a:avLst/>
          </a:prstGeom>
          <a:noFill/>
        </p:spPr>
        <p:txBody>
          <a:bodyPr wrap="square" rtlCol="0">
            <a:spAutoFit/>
          </a:bodyPr>
          <a:lstStyle/>
          <a:p>
            <a:pPr algn="r"/>
            <a:r>
              <a:rPr lang="en-US" sz="1600" dirty="0">
                <a:solidFill>
                  <a:srgbClr val="3C3F4D"/>
                </a:solidFill>
                <a:latin typeface="Roboto Light" panose="02000000000000000000" pitchFamily="2" charset="0"/>
                <a:ea typeface="Roboto Light" panose="02000000000000000000" pitchFamily="2" charset="0"/>
              </a:rPr>
              <a:t>noticing and understanding emotions in others</a:t>
            </a:r>
          </a:p>
        </p:txBody>
      </p:sp>
      <p:sp>
        <p:nvSpPr>
          <p:cNvPr id="31" name="TextBox 30">
            <a:extLst>
              <a:ext uri="{FF2B5EF4-FFF2-40B4-BE49-F238E27FC236}">
                <a16:creationId xmlns:a16="http://schemas.microsoft.com/office/drawing/2014/main" id="{C894696D-A773-D841-B9D4-50BD15AC2F7F}"/>
              </a:ext>
            </a:extLst>
          </p:cNvPr>
          <p:cNvSpPr txBox="1"/>
          <p:nvPr/>
        </p:nvSpPr>
        <p:spPr>
          <a:xfrm>
            <a:off x="6301468" y="3556429"/>
            <a:ext cx="2133600" cy="830997"/>
          </a:xfrm>
          <a:prstGeom prst="rect">
            <a:avLst/>
          </a:prstGeom>
          <a:noFill/>
        </p:spPr>
        <p:txBody>
          <a:bodyPr wrap="square" rtlCol="0">
            <a:spAutoFit/>
          </a:bodyPr>
          <a:lstStyle/>
          <a:p>
            <a:pPr algn="r"/>
            <a:r>
              <a:rPr lang="en-US" sz="1600" dirty="0">
                <a:solidFill>
                  <a:srgbClr val="3C3F4D"/>
                </a:solidFill>
                <a:latin typeface="Roboto Light" panose="02000000000000000000" pitchFamily="2" charset="0"/>
                <a:ea typeface="Roboto Light" panose="02000000000000000000" pitchFamily="2" charset="0"/>
              </a:rPr>
              <a:t>using emotions</a:t>
            </a:r>
          </a:p>
          <a:p>
            <a:pPr algn="r"/>
            <a:r>
              <a:rPr lang="en-US" sz="1600" dirty="0">
                <a:solidFill>
                  <a:srgbClr val="3C3F4D"/>
                </a:solidFill>
                <a:latin typeface="Roboto Light" panose="02000000000000000000" pitchFamily="2" charset="0"/>
                <a:ea typeface="Roboto Light" panose="02000000000000000000" pitchFamily="2" charset="0"/>
              </a:rPr>
              <a:t> to facilitate performance</a:t>
            </a:r>
          </a:p>
        </p:txBody>
      </p:sp>
      <p:sp>
        <p:nvSpPr>
          <p:cNvPr id="32" name="TextBox 31">
            <a:extLst>
              <a:ext uri="{FF2B5EF4-FFF2-40B4-BE49-F238E27FC236}">
                <a16:creationId xmlns:a16="http://schemas.microsoft.com/office/drawing/2014/main" id="{18BAF026-79A7-BE40-94EF-AD9B492D19C2}"/>
              </a:ext>
            </a:extLst>
          </p:cNvPr>
          <p:cNvSpPr txBox="1"/>
          <p:nvPr/>
        </p:nvSpPr>
        <p:spPr>
          <a:xfrm>
            <a:off x="985838" y="3522343"/>
            <a:ext cx="2133600" cy="584775"/>
          </a:xfrm>
          <a:prstGeom prst="rect">
            <a:avLst/>
          </a:prstGeom>
          <a:noFill/>
        </p:spPr>
        <p:txBody>
          <a:bodyPr wrap="square" rtlCol="0">
            <a:spAutoFit/>
          </a:bodyPr>
          <a:lstStyle/>
          <a:p>
            <a:r>
              <a:rPr lang="en-US" sz="1600" dirty="0">
                <a:solidFill>
                  <a:srgbClr val="3C3F4D"/>
                </a:solidFill>
                <a:latin typeface="Roboto Light" panose="02000000000000000000" pitchFamily="2" charset="0"/>
                <a:ea typeface="Roboto Light" panose="02000000000000000000" pitchFamily="2" charset="0"/>
              </a:rPr>
              <a:t>effectively regulating emotions</a:t>
            </a:r>
          </a:p>
        </p:txBody>
      </p:sp>
    </p:spTree>
    <p:extLst>
      <p:ext uri="{BB962C8B-B14F-4D97-AF65-F5344CB8AC3E}">
        <p14:creationId xmlns:p14="http://schemas.microsoft.com/office/powerpoint/2010/main" val="266084395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1" grpId="0"/>
      <p:bldP spid="3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11250" spc="0" dirty="0">
                <a:solidFill>
                  <a:schemeClr val="bg1"/>
                </a:solidFill>
              </a:rPr>
              <a:t>5</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6953250" cy="22479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Using Emotions to Facilitate Performance</a:t>
            </a:r>
          </a:p>
        </p:txBody>
      </p:sp>
    </p:spTree>
    <p:extLst>
      <p:ext uri="{BB962C8B-B14F-4D97-AF65-F5344CB8AC3E}">
        <p14:creationId xmlns:p14="http://schemas.microsoft.com/office/powerpoint/2010/main" val="247022657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4-dimensional model of EI</a:t>
            </a:r>
          </a:p>
        </p:txBody>
      </p:sp>
      <p:pic>
        <p:nvPicPr>
          <p:cNvPr id="6" name="Picture 5">
            <a:extLst>
              <a:ext uri="{FF2B5EF4-FFF2-40B4-BE49-F238E27FC236}">
                <a16:creationId xmlns:a16="http://schemas.microsoft.com/office/drawing/2014/main" id="{4AB214FE-4666-8C4A-B05E-6187C084D413}"/>
              </a:ext>
            </a:extLst>
          </p:cNvPr>
          <p:cNvPicPr>
            <a:picLocks noChangeAspect="1"/>
          </p:cNvPicPr>
          <p:nvPr/>
        </p:nvPicPr>
        <p:blipFill>
          <a:blip r:embed="rId3"/>
          <a:stretch>
            <a:fillRect/>
          </a:stretch>
        </p:blipFill>
        <p:spPr>
          <a:xfrm>
            <a:off x="3267075" y="1657350"/>
            <a:ext cx="2914650" cy="2914650"/>
          </a:xfrm>
          <a:prstGeom prst="rect">
            <a:avLst/>
          </a:prstGeom>
        </p:spPr>
      </p:pic>
      <p:grpSp>
        <p:nvGrpSpPr>
          <p:cNvPr id="18" name="Group 17">
            <a:extLst>
              <a:ext uri="{FF2B5EF4-FFF2-40B4-BE49-F238E27FC236}">
                <a16:creationId xmlns:a16="http://schemas.microsoft.com/office/drawing/2014/main" id="{E860B87D-5F70-8643-B87C-D8AAB8B0E8AE}"/>
              </a:ext>
            </a:extLst>
          </p:cNvPr>
          <p:cNvGrpSpPr/>
          <p:nvPr/>
        </p:nvGrpSpPr>
        <p:grpSpPr>
          <a:xfrm rot="10800000">
            <a:off x="5985782" y="3333750"/>
            <a:ext cx="2462893" cy="76200"/>
            <a:chOff x="898616" y="2457450"/>
            <a:chExt cx="2462893" cy="76200"/>
          </a:xfrm>
        </p:grpSpPr>
        <p:cxnSp>
          <p:nvCxnSpPr>
            <p:cNvPr id="19" name="Straight Connector 18">
              <a:extLst>
                <a:ext uri="{FF2B5EF4-FFF2-40B4-BE49-F238E27FC236}">
                  <a16:creationId xmlns:a16="http://schemas.microsoft.com/office/drawing/2014/main" id="{622AB8FB-D3D1-EF46-A067-2D1BD964E008}"/>
                </a:ext>
              </a:extLst>
            </p:cNvPr>
            <p:cNvCxnSpPr>
              <a:cxnSpLocks/>
            </p:cNvCxnSpPr>
            <p:nvPr/>
          </p:nvCxnSpPr>
          <p:spPr>
            <a:xfrm rot="10800000">
              <a:off x="898616" y="2495550"/>
              <a:ext cx="2377984" cy="0"/>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B64F6228-8E3A-9744-A8C4-E6E975B653D7}"/>
                </a:ext>
              </a:extLst>
            </p:cNvPr>
            <p:cNvSpPr/>
            <p:nvPr/>
          </p:nvSpPr>
          <p:spPr>
            <a:xfrm>
              <a:off x="3285309" y="2457450"/>
              <a:ext cx="76200" cy="76200"/>
            </a:xfrm>
            <a:prstGeom prst="ellips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id="{C894696D-A773-D841-B9D4-50BD15AC2F7F}"/>
              </a:ext>
            </a:extLst>
          </p:cNvPr>
          <p:cNvSpPr txBox="1"/>
          <p:nvPr/>
        </p:nvSpPr>
        <p:spPr>
          <a:xfrm>
            <a:off x="6301468" y="3556429"/>
            <a:ext cx="2133600" cy="830997"/>
          </a:xfrm>
          <a:prstGeom prst="rect">
            <a:avLst/>
          </a:prstGeom>
          <a:noFill/>
        </p:spPr>
        <p:txBody>
          <a:bodyPr wrap="square" rtlCol="0">
            <a:spAutoFit/>
          </a:bodyPr>
          <a:lstStyle/>
          <a:p>
            <a:pPr algn="r"/>
            <a:r>
              <a:rPr lang="en-US" sz="1600" dirty="0">
                <a:solidFill>
                  <a:srgbClr val="3C3F4D"/>
                </a:solidFill>
                <a:latin typeface="Roboto Light" panose="02000000000000000000" pitchFamily="2" charset="0"/>
                <a:ea typeface="Roboto Light" panose="02000000000000000000" pitchFamily="2" charset="0"/>
              </a:rPr>
              <a:t>using emotions</a:t>
            </a:r>
          </a:p>
          <a:p>
            <a:pPr algn="r"/>
            <a:r>
              <a:rPr lang="en-US" sz="1600" dirty="0">
                <a:solidFill>
                  <a:srgbClr val="3C3F4D"/>
                </a:solidFill>
                <a:latin typeface="Roboto Light" panose="02000000000000000000" pitchFamily="2" charset="0"/>
                <a:ea typeface="Roboto Light" panose="02000000000000000000" pitchFamily="2" charset="0"/>
              </a:rPr>
              <a:t> to facilitate performance</a:t>
            </a:r>
          </a:p>
        </p:txBody>
      </p:sp>
    </p:spTree>
    <p:extLst>
      <p:ext uri="{BB962C8B-B14F-4D97-AF65-F5344CB8AC3E}">
        <p14:creationId xmlns:p14="http://schemas.microsoft.com/office/powerpoint/2010/main" val="366881773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Using emotions</a:t>
            </a:r>
          </a:p>
        </p:txBody>
      </p:sp>
      <p:sp>
        <p:nvSpPr>
          <p:cNvPr id="5" name="Rounded Rectangle 4">
            <a:extLst>
              <a:ext uri="{FF2B5EF4-FFF2-40B4-BE49-F238E27FC236}">
                <a16:creationId xmlns:a16="http://schemas.microsoft.com/office/drawing/2014/main" id="{B9A1ABEF-6AE5-E341-83D9-C9122DEE0058}"/>
              </a:ext>
            </a:extLst>
          </p:cNvPr>
          <p:cNvSpPr/>
          <p:nvPr/>
        </p:nvSpPr>
        <p:spPr>
          <a:xfrm>
            <a:off x="914400" y="2114550"/>
            <a:ext cx="7010400" cy="19050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C777C"/>
                </a:solidFill>
                <a:latin typeface="Roboto Light"/>
                <a:ea typeface="Roboto Light"/>
                <a:cs typeface="Roboto Light"/>
              </a:rPr>
              <a:t>Emotionally intelligent people know how to use their emotions in ways that allow them to successfully live in line with their values and reach their goals.  </a:t>
            </a:r>
          </a:p>
        </p:txBody>
      </p:sp>
    </p:spTree>
    <p:extLst>
      <p:ext uri="{BB962C8B-B14F-4D97-AF65-F5344CB8AC3E}">
        <p14:creationId xmlns:p14="http://schemas.microsoft.com/office/powerpoint/2010/main" val="308562256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AA18936-46B6-5F49-9B7C-07A9439BB7F2}"/>
              </a:ext>
            </a:extLst>
          </p:cNvPr>
          <p:cNvSpPr/>
          <p:nvPr/>
        </p:nvSpPr>
        <p:spPr>
          <a:xfrm>
            <a:off x="900446" y="1733553"/>
            <a:ext cx="1669961" cy="1669961"/>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Using emotions</a:t>
            </a:r>
          </a:p>
        </p:txBody>
      </p:sp>
      <p:pic>
        <p:nvPicPr>
          <p:cNvPr id="6" name="Picture 5">
            <a:extLst>
              <a:ext uri="{FF2B5EF4-FFF2-40B4-BE49-F238E27FC236}">
                <a16:creationId xmlns:a16="http://schemas.microsoft.com/office/drawing/2014/main" id="{4055E4D5-4E37-414B-A66F-876342A39B20}"/>
              </a:ext>
            </a:extLst>
          </p:cNvPr>
          <p:cNvPicPr>
            <a:picLocks noChangeAspect="1"/>
          </p:cNvPicPr>
          <p:nvPr/>
        </p:nvPicPr>
        <p:blipFill>
          <a:blip r:embed="rId3"/>
          <a:stretch>
            <a:fillRect/>
          </a:stretch>
        </p:blipFill>
        <p:spPr>
          <a:xfrm>
            <a:off x="1200952" y="2035130"/>
            <a:ext cx="1066800" cy="1066800"/>
          </a:xfrm>
          <a:prstGeom prst="rect">
            <a:avLst/>
          </a:prstGeom>
        </p:spPr>
      </p:pic>
      <p:sp>
        <p:nvSpPr>
          <p:cNvPr id="7" name="Rounded Rectangle 6">
            <a:extLst>
              <a:ext uri="{FF2B5EF4-FFF2-40B4-BE49-F238E27FC236}">
                <a16:creationId xmlns:a16="http://schemas.microsoft.com/office/drawing/2014/main" id="{2AF4D18A-AF19-9C49-9B90-8FB6B112A7CA}"/>
              </a:ext>
            </a:extLst>
          </p:cNvPr>
          <p:cNvSpPr/>
          <p:nvPr/>
        </p:nvSpPr>
        <p:spPr>
          <a:xfrm>
            <a:off x="2781657" y="1733552"/>
            <a:ext cx="1669961" cy="1669961"/>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8DA45952-0A02-6F4F-99C7-1322F9D53D95}"/>
              </a:ext>
            </a:extLst>
          </p:cNvPr>
          <p:cNvSpPr/>
          <p:nvPr/>
        </p:nvSpPr>
        <p:spPr>
          <a:xfrm>
            <a:off x="4662868" y="1733551"/>
            <a:ext cx="1669961" cy="1669961"/>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EDD50DFD-8572-904B-86E8-6D6E9B579A26}"/>
              </a:ext>
            </a:extLst>
          </p:cNvPr>
          <p:cNvSpPr/>
          <p:nvPr/>
        </p:nvSpPr>
        <p:spPr>
          <a:xfrm>
            <a:off x="6544080" y="1733550"/>
            <a:ext cx="1669961" cy="1669961"/>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040F054-83E0-B34B-ABD0-95F401C96425}"/>
              </a:ext>
            </a:extLst>
          </p:cNvPr>
          <p:cNvPicPr>
            <a:picLocks noChangeAspect="1"/>
          </p:cNvPicPr>
          <p:nvPr/>
        </p:nvPicPr>
        <p:blipFill>
          <a:blip r:embed="rId4"/>
          <a:stretch>
            <a:fillRect/>
          </a:stretch>
        </p:blipFill>
        <p:spPr>
          <a:xfrm>
            <a:off x="3027608" y="2152654"/>
            <a:ext cx="1196664" cy="809864"/>
          </a:xfrm>
          <a:prstGeom prst="rect">
            <a:avLst/>
          </a:prstGeom>
        </p:spPr>
      </p:pic>
      <p:pic>
        <p:nvPicPr>
          <p:cNvPr id="11" name="Picture 10">
            <a:extLst>
              <a:ext uri="{FF2B5EF4-FFF2-40B4-BE49-F238E27FC236}">
                <a16:creationId xmlns:a16="http://schemas.microsoft.com/office/drawing/2014/main" id="{A3D394A2-CA83-7146-9A3D-0F1A4CFBE96F}"/>
              </a:ext>
            </a:extLst>
          </p:cNvPr>
          <p:cNvPicPr>
            <a:picLocks noChangeAspect="1"/>
          </p:cNvPicPr>
          <p:nvPr/>
        </p:nvPicPr>
        <p:blipFill>
          <a:blip r:embed="rId5"/>
          <a:stretch>
            <a:fillRect/>
          </a:stretch>
        </p:blipFill>
        <p:spPr>
          <a:xfrm>
            <a:off x="4992174" y="2017153"/>
            <a:ext cx="990600" cy="1051560"/>
          </a:xfrm>
          <a:prstGeom prst="rect">
            <a:avLst/>
          </a:prstGeom>
        </p:spPr>
      </p:pic>
      <p:pic>
        <p:nvPicPr>
          <p:cNvPr id="12" name="Picture 11">
            <a:extLst>
              <a:ext uri="{FF2B5EF4-FFF2-40B4-BE49-F238E27FC236}">
                <a16:creationId xmlns:a16="http://schemas.microsoft.com/office/drawing/2014/main" id="{EA6D6849-A1BD-4640-8132-BDB20AFE9B20}"/>
              </a:ext>
            </a:extLst>
          </p:cNvPr>
          <p:cNvPicPr>
            <a:picLocks noChangeAspect="1"/>
          </p:cNvPicPr>
          <p:nvPr/>
        </p:nvPicPr>
        <p:blipFill>
          <a:blip r:embed="rId6"/>
          <a:stretch>
            <a:fillRect/>
          </a:stretch>
        </p:blipFill>
        <p:spPr>
          <a:xfrm>
            <a:off x="6737104" y="2228854"/>
            <a:ext cx="1283912" cy="733664"/>
          </a:xfrm>
          <a:prstGeom prst="rect">
            <a:avLst/>
          </a:prstGeom>
        </p:spPr>
      </p:pic>
      <p:sp>
        <p:nvSpPr>
          <p:cNvPr id="13" name="Rounded Rectangle 12">
            <a:extLst>
              <a:ext uri="{FF2B5EF4-FFF2-40B4-BE49-F238E27FC236}">
                <a16:creationId xmlns:a16="http://schemas.microsoft.com/office/drawing/2014/main" id="{8DB8DFEF-AEC0-4A42-8C89-A9F2A44292B9}"/>
              </a:ext>
            </a:extLst>
          </p:cNvPr>
          <p:cNvSpPr/>
          <p:nvPr/>
        </p:nvSpPr>
        <p:spPr>
          <a:xfrm>
            <a:off x="894008" y="3524254"/>
            <a:ext cx="1669961" cy="9905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6C777C"/>
                </a:solidFill>
                <a:latin typeface="Roboto Light" panose="02000000000000000000" pitchFamily="2" charset="0"/>
                <a:ea typeface="Roboto Light" panose="02000000000000000000" pitchFamily="2" charset="0"/>
              </a:rPr>
              <a:t>relationship </a:t>
            </a:r>
          </a:p>
          <a:p>
            <a:pPr algn="ctr"/>
            <a:r>
              <a:rPr lang="en-US" dirty="0">
                <a:solidFill>
                  <a:srgbClr val="6C777C"/>
                </a:solidFill>
                <a:latin typeface="Roboto Light" panose="02000000000000000000" pitchFamily="2" charset="0"/>
                <a:ea typeface="Roboto Light" panose="02000000000000000000" pitchFamily="2" charset="0"/>
              </a:rPr>
              <a:t>management</a:t>
            </a:r>
          </a:p>
        </p:txBody>
      </p:sp>
      <p:sp>
        <p:nvSpPr>
          <p:cNvPr id="14" name="Rounded Rectangle 13">
            <a:extLst>
              <a:ext uri="{FF2B5EF4-FFF2-40B4-BE49-F238E27FC236}">
                <a16:creationId xmlns:a16="http://schemas.microsoft.com/office/drawing/2014/main" id="{35424445-2C49-094F-88A9-998F4C617C87}"/>
              </a:ext>
            </a:extLst>
          </p:cNvPr>
          <p:cNvSpPr/>
          <p:nvPr/>
        </p:nvSpPr>
        <p:spPr>
          <a:xfrm>
            <a:off x="2788814" y="3524254"/>
            <a:ext cx="1669961" cy="9905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6C777C"/>
                </a:solidFill>
                <a:latin typeface="Roboto Light" panose="02000000000000000000" pitchFamily="2" charset="0"/>
                <a:ea typeface="Roboto Light" panose="02000000000000000000" pitchFamily="2" charset="0"/>
              </a:rPr>
              <a:t>needs &amp;</a:t>
            </a:r>
          </a:p>
          <a:p>
            <a:pPr algn="ctr"/>
            <a:r>
              <a:rPr lang="en-US" dirty="0">
                <a:solidFill>
                  <a:srgbClr val="6C777C"/>
                </a:solidFill>
                <a:latin typeface="Roboto Light" panose="02000000000000000000" pitchFamily="2" charset="0"/>
                <a:ea typeface="Roboto Light" panose="02000000000000000000" pitchFamily="2" charset="0"/>
              </a:rPr>
              <a:t>values</a:t>
            </a:r>
          </a:p>
        </p:txBody>
      </p:sp>
      <p:sp>
        <p:nvSpPr>
          <p:cNvPr id="15" name="Rounded Rectangle 14">
            <a:extLst>
              <a:ext uri="{FF2B5EF4-FFF2-40B4-BE49-F238E27FC236}">
                <a16:creationId xmlns:a16="http://schemas.microsoft.com/office/drawing/2014/main" id="{592A101E-283C-6641-BC16-DC1DB127B9D2}"/>
              </a:ext>
            </a:extLst>
          </p:cNvPr>
          <p:cNvSpPr/>
          <p:nvPr/>
        </p:nvSpPr>
        <p:spPr>
          <a:xfrm>
            <a:off x="4683620" y="3524254"/>
            <a:ext cx="1669961" cy="9905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6C777C"/>
                </a:solidFill>
                <a:latin typeface="Roboto Light" panose="02000000000000000000" pitchFamily="2" charset="0"/>
                <a:ea typeface="Roboto Light" panose="02000000000000000000" pitchFamily="2" charset="0"/>
              </a:rPr>
              <a:t>creativity</a:t>
            </a:r>
          </a:p>
        </p:txBody>
      </p:sp>
      <p:sp>
        <p:nvSpPr>
          <p:cNvPr id="16" name="Rounded Rectangle 15">
            <a:extLst>
              <a:ext uri="{FF2B5EF4-FFF2-40B4-BE49-F238E27FC236}">
                <a16:creationId xmlns:a16="http://schemas.microsoft.com/office/drawing/2014/main" id="{D37D383F-4D3C-8D49-82AD-87094EF70A3E}"/>
              </a:ext>
            </a:extLst>
          </p:cNvPr>
          <p:cNvSpPr/>
          <p:nvPr/>
        </p:nvSpPr>
        <p:spPr>
          <a:xfrm>
            <a:off x="6578425" y="3524254"/>
            <a:ext cx="1669961" cy="990599"/>
          </a:xfrm>
          <a:prstGeom prst="round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6C777C"/>
                </a:solidFill>
                <a:latin typeface="Roboto Light" panose="02000000000000000000" pitchFamily="2" charset="0"/>
                <a:ea typeface="Roboto Light" panose="02000000000000000000" pitchFamily="2" charset="0"/>
              </a:rPr>
              <a:t>coping</a:t>
            </a:r>
          </a:p>
        </p:txBody>
      </p:sp>
    </p:spTree>
    <p:extLst>
      <p:ext uri="{BB962C8B-B14F-4D97-AF65-F5344CB8AC3E}">
        <p14:creationId xmlns:p14="http://schemas.microsoft.com/office/powerpoint/2010/main" val="57921501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3" grpId="0" animBg="1"/>
      <p:bldP spid="14" grpId="0" animBg="1"/>
      <p:bldP spid="15" grpId="0" animBg="1"/>
      <p:bldP spid="1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Relationship management</a:t>
            </a:r>
          </a:p>
        </p:txBody>
      </p:sp>
      <p:sp>
        <p:nvSpPr>
          <p:cNvPr id="5" name="Rounded Rectangle 4">
            <a:extLst>
              <a:ext uri="{FF2B5EF4-FFF2-40B4-BE49-F238E27FC236}">
                <a16:creationId xmlns:a16="http://schemas.microsoft.com/office/drawing/2014/main" id="{B9A1ABEF-6AE5-E341-83D9-C9122DEE0058}"/>
              </a:ext>
            </a:extLst>
          </p:cNvPr>
          <p:cNvSpPr/>
          <p:nvPr/>
        </p:nvSpPr>
        <p:spPr>
          <a:xfrm>
            <a:off x="990600" y="2266950"/>
            <a:ext cx="7010400" cy="17526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C777C"/>
                </a:solidFill>
                <a:latin typeface="Roboto Light"/>
                <a:ea typeface="Roboto Light"/>
                <a:cs typeface="Roboto Light"/>
              </a:rPr>
              <a:t>Emotions can be “used” to influence one’s social environment, and emotionally intelligent people engage this skill to move toward personal goals. </a:t>
            </a:r>
          </a:p>
        </p:txBody>
      </p:sp>
    </p:spTree>
    <p:extLst>
      <p:ext uri="{BB962C8B-B14F-4D97-AF65-F5344CB8AC3E}">
        <p14:creationId xmlns:p14="http://schemas.microsoft.com/office/powerpoint/2010/main" val="163698461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Relationship management</a:t>
            </a:r>
          </a:p>
        </p:txBody>
      </p:sp>
      <p:sp>
        <p:nvSpPr>
          <p:cNvPr id="4" name="Rectangle 3"/>
          <p:cNvSpPr/>
          <p:nvPr/>
        </p:nvSpPr>
        <p:spPr>
          <a:xfrm>
            <a:off x="990600" y="1657350"/>
            <a:ext cx="4191000" cy="3784819"/>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emotional expression:</a:t>
            </a:r>
            <a:endParaRPr lang="en-JM" dirty="0">
              <a:solidFill>
                <a:schemeClr val="accent3"/>
              </a:solidFill>
              <a:latin typeface="Roboto Light"/>
              <a:ea typeface="Roboto Light"/>
              <a:cs typeface="Roboto Light"/>
            </a:endParaRP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can affect impressions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can facilitate bonding</a:t>
            </a: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can cause others to experience the same emotion</a:t>
            </a: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can induce complementary emotions</a:t>
            </a:r>
          </a:p>
          <a:p>
            <a:pPr>
              <a:lnSpc>
                <a:spcPct val="150000"/>
              </a:lnSpc>
              <a:buClr>
                <a:srgbClr val="3C3F4D"/>
              </a:buClr>
            </a:pPr>
            <a:endParaRPr lang="en-JM" dirty="0">
              <a:solidFill>
                <a:schemeClr val="accent3"/>
              </a:solidFill>
              <a:latin typeface="Roboto Light"/>
              <a:ea typeface="Roboto Light"/>
              <a:cs typeface="Roboto Light"/>
            </a:endParaRP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
        <p:nvSpPr>
          <p:cNvPr id="5" name="Oval 4">
            <a:extLst>
              <a:ext uri="{FF2B5EF4-FFF2-40B4-BE49-F238E27FC236}">
                <a16:creationId xmlns:a16="http://schemas.microsoft.com/office/drawing/2014/main" id="{4B2E40C8-4E22-C24A-8037-393CC7BA9EE4}"/>
              </a:ext>
            </a:extLst>
          </p:cNvPr>
          <p:cNvSpPr/>
          <p:nvPr/>
        </p:nvSpPr>
        <p:spPr>
          <a:xfrm>
            <a:off x="6096000" y="1657350"/>
            <a:ext cx="2438400" cy="24384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90C5E38-B1C8-E842-9DB1-354168E693D2}"/>
              </a:ext>
            </a:extLst>
          </p:cNvPr>
          <p:cNvPicPr>
            <a:picLocks noChangeAspect="1"/>
          </p:cNvPicPr>
          <p:nvPr/>
        </p:nvPicPr>
        <p:blipFill>
          <a:blip r:embed="rId3"/>
          <a:stretch>
            <a:fillRect/>
          </a:stretch>
        </p:blipFill>
        <p:spPr>
          <a:xfrm>
            <a:off x="6541247" y="2102597"/>
            <a:ext cx="1547906" cy="1547906"/>
          </a:xfrm>
          <a:prstGeom prst="rect">
            <a:avLst/>
          </a:prstGeom>
        </p:spPr>
      </p:pic>
    </p:spTree>
    <p:extLst>
      <p:ext uri="{BB962C8B-B14F-4D97-AF65-F5344CB8AC3E}">
        <p14:creationId xmlns:p14="http://schemas.microsoft.com/office/powerpoint/2010/main" val="136211778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Relationship management</a:t>
            </a:r>
          </a:p>
        </p:txBody>
      </p:sp>
      <p:sp>
        <p:nvSpPr>
          <p:cNvPr id="5" name="Oval 4">
            <a:extLst>
              <a:ext uri="{FF2B5EF4-FFF2-40B4-BE49-F238E27FC236}">
                <a16:creationId xmlns:a16="http://schemas.microsoft.com/office/drawing/2014/main" id="{4B2E40C8-4E22-C24A-8037-393CC7BA9EE4}"/>
              </a:ext>
            </a:extLst>
          </p:cNvPr>
          <p:cNvSpPr/>
          <p:nvPr/>
        </p:nvSpPr>
        <p:spPr>
          <a:xfrm>
            <a:off x="914400" y="1809750"/>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3D08564-F687-6849-ACDE-3940E11F93B4}"/>
              </a:ext>
            </a:extLst>
          </p:cNvPr>
          <p:cNvPicPr>
            <a:picLocks noChangeAspect="1"/>
          </p:cNvPicPr>
          <p:nvPr/>
        </p:nvPicPr>
        <p:blipFill>
          <a:blip r:embed="rId3"/>
          <a:stretch>
            <a:fillRect/>
          </a:stretch>
        </p:blipFill>
        <p:spPr>
          <a:xfrm>
            <a:off x="1371600" y="2266950"/>
            <a:ext cx="1057672" cy="1184593"/>
          </a:xfrm>
          <a:prstGeom prst="rect">
            <a:avLst/>
          </a:prstGeom>
        </p:spPr>
      </p:pic>
      <p:sp>
        <p:nvSpPr>
          <p:cNvPr id="11" name="Oval 10">
            <a:extLst>
              <a:ext uri="{FF2B5EF4-FFF2-40B4-BE49-F238E27FC236}">
                <a16:creationId xmlns:a16="http://schemas.microsoft.com/office/drawing/2014/main" id="{BAB567F9-CEA0-6A4C-9CDE-1F5FA1BB0D62}"/>
              </a:ext>
            </a:extLst>
          </p:cNvPr>
          <p:cNvSpPr/>
          <p:nvPr/>
        </p:nvSpPr>
        <p:spPr>
          <a:xfrm>
            <a:off x="4267200" y="1732482"/>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1F7B905-E787-DE48-ABA8-BB83734DB113}"/>
              </a:ext>
            </a:extLst>
          </p:cNvPr>
          <p:cNvPicPr>
            <a:picLocks noChangeAspect="1"/>
          </p:cNvPicPr>
          <p:nvPr/>
        </p:nvPicPr>
        <p:blipFill>
          <a:blip r:embed="rId4"/>
          <a:stretch>
            <a:fillRect/>
          </a:stretch>
        </p:blipFill>
        <p:spPr>
          <a:xfrm>
            <a:off x="4724400" y="2091391"/>
            <a:ext cx="1085850" cy="1327150"/>
          </a:xfrm>
          <a:prstGeom prst="rect">
            <a:avLst/>
          </a:prstGeom>
        </p:spPr>
      </p:pic>
      <p:sp>
        <p:nvSpPr>
          <p:cNvPr id="13" name="Triangle 12">
            <a:extLst>
              <a:ext uri="{FF2B5EF4-FFF2-40B4-BE49-F238E27FC236}">
                <a16:creationId xmlns:a16="http://schemas.microsoft.com/office/drawing/2014/main" id="{2C91F12C-6BBF-E54E-8831-078B13BFACF5}"/>
              </a:ext>
            </a:extLst>
          </p:cNvPr>
          <p:cNvSpPr/>
          <p:nvPr/>
        </p:nvSpPr>
        <p:spPr>
          <a:xfrm rot="5400000">
            <a:off x="3423288" y="2622763"/>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D66C0B04-F7BB-4543-B5D1-E4FACA4462A5}"/>
              </a:ext>
            </a:extLst>
          </p:cNvPr>
          <p:cNvSpPr/>
          <p:nvPr/>
        </p:nvSpPr>
        <p:spPr>
          <a:xfrm>
            <a:off x="914400" y="4158271"/>
            <a:ext cx="1981200" cy="434368"/>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joy</a:t>
            </a:r>
          </a:p>
        </p:txBody>
      </p:sp>
      <p:sp>
        <p:nvSpPr>
          <p:cNvPr id="15" name="Rounded Rectangle 14">
            <a:extLst>
              <a:ext uri="{FF2B5EF4-FFF2-40B4-BE49-F238E27FC236}">
                <a16:creationId xmlns:a16="http://schemas.microsoft.com/office/drawing/2014/main" id="{155DB132-1ED2-1D47-B1B2-76F3483FBE15}"/>
              </a:ext>
            </a:extLst>
          </p:cNvPr>
          <p:cNvSpPr/>
          <p:nvPr/>
        </p:nvSpPr>
        <p:spPr>
          <a:xfrm>
            <a:off x="4276725" y="4158271"/>
            <a:ext cx="1981200" cy="434368"/>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joy</a:t>
            </a:r>
          </a:p>
        </p:txBody>
      </p:sp>
    </p:spTree>
    <p:extLst>
      <p:ext uri="{BB962C8B-B14F-4D97-AF65-F5344CB8AC3E}">
        <p14:creationId xmlns:p14="http://schemas.microsoft.com/office/powerpoint/2010/main" val="294408247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3" grpId="0" animBg="1"/>
      <p:bldP spid="14" grpId="0" animBg="1"/>
      <p:bldP spid="1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Relationship management</a:t>
            </a:r>
          </a:p>
        </p:txBody>
      </p:sp>
      <p:sp>
        <p:nvSpPr>
          <p:cNvPr id="5" name="Oval 4">
            <a:extLst>
              <a:ext uri="{FF2B5EF4-FFF2-40B4-BE49-F238E27FC236}">
                <a16:creationId xmlns:a16="http://schemas.microsoft.com/office/drawing/2014/main" id="{4B2E40C8-4E22-C24A-8037-393CC7BA9EE4}"/>
              </a:ext>
            </a:extLst>
          </p:cNvPr>
          <p:cNvSpPr/>
          <p:nvPr/>
        </p:nvSpPr>
        <p:spPr>
          <a:xfrm>
            <a:off x="914400" y="1809750"/>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3D08564-F687-6849-ACDE-3940E11F93B4}"/>
              </a:ext>
            </a:extLst>
          </p:cNvPr>
          <p:cNvPicPr>
            <a:picLocks noChangeAspect="1"/>
          </p:cNvPicPr>
          <p:nvPr/>
        </p:nvPicPr>
        <p:blipFill>
          <a:blip r:embed="rId3"/>
          <a:stretch>
            <a:fillRect/>
          </a:stretch>
        </p:blipFill>
        <p:spPr>
          <a:xfrm>
            <a:off x="1371600" y="2266950"/>
            <a:ext cx="1057672" cy="1184593"/>
          </a:xfrm>
          <a:prstGeom prst="rect">
            <a:avLst/>
          </a:prstGeom>
        </p:spPr>
      </p:pic>
      <p:sp>
        <p:nvSpPr>
          <p:cNvPr id="11" name="Oval 10">
            <a:extLst>
              <a:ext uri="{FF2B5EF4-FFF2-40B4-BE49-F238E27FC236}">
                <a16:creationId xmlns:a16="http://schemas.microsoft.com/office/drawing/2014/main" id="{BAB567F9-CEA0-6A4C-9CDE-1F5FA1BB0D62}"/>
              </a:ext>
            </a:extLst>
          </p:cNvPr>
          <p:cNvSpPr/>
          <p:nvPr/>
        </p:nvSpPr>
        <p:spPr>
          <a:xfrm>
            <a:off x="4267200" y="1732482"/>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1F7B905-E787-DE48-ABA8-BB83734DB113}"/>
              </a:ext>
            </a:extLst>
          </p:cNvPr>
          <p:cNvPicPr>
            <a:picLocks noChangeAspect="1"/>
          </p:cNvPicPr>
          <p:nvPr/>
        </p:nvPicPr>
        <p:blipFill>
          <a:blip r:embed="rId4"/>
          <a:stretch>
            <a:fillRect/>
          </a:stretch>
        </p:blipFill>
        <p:spPr>
          <a:xfrm>
            <a:off x="4724400" y="2091391"/>
            <a:ext cx="1085850" cy="1327150"/>
          </a:xfrm>
          <a:prstGeom prst="rect">
            <a:avLst/>
          </a:prstGeom>
        </p:spPr>
      </p:pic>
      <p:sp>
        <p:nvSpPr>
          <p:cNvPr id="13" name="Triangle 12">
            <a:extLst>
              <a:ext uri="{FF2B5EF4-FFF2-40B4-BE49-F238E27FC236}">
                <a16:creationId xmlns:a16="http://schemas.microsoft.com/office/drawing/2014/main" id="{2C91F12C-6BBF-E54E-8831-078B13BFACF5}"/>
              </a:ext>
            </a:extLst>
          </p:cNvPr>
          <p:cNvSpPr/>
          <p:nvPr/>
        </p:nvSpPr>
        <p:spPr>
          <a:xfrm rot="5400000">
            <a:off x="3423288" y="2622763"/>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D66C0B04-F7BB-4543-B5D1-E4FACA4462A5}"/>
              </a:ext>
            </a:extLst>
          </p:cNvPr>
          <p:cNvSpPr/>
          <p:nvPr/>
        </p:nvSpPr>
        <p:spPr>
          <a:xfrm>
            <a:off x="914400" y="4158271"/>
            <a:ext cx="1981200" cy="434368"/>
          </a:xfrm>
          <a:prstGeom prst="roundRect">
            <a:avLst/>
          </a:prstGeom>
          <a:solidFill>
            <a:srgbClr val="77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anger</a:t>
            </a:r>
          </a:p>
        </p:txBody>
      </p:sp>
      <p:sp>
        <p:nvSpPr>
          <p:cNvPr id="15" name="Rounded Rectangle 14">
            <a:extLst>
              <a:ext uri="{FF2B5EF4-FFF2-40B4-BE49-F238E27FC236}">
                <a16:creationId xmlns:a16="http://schemas.microsoft.com/office/drawing/2014/main" id="{155DB132-1ED2-1D47-B1B2-76F3483FBE15}"/>
              </a:ext>
            </a:extLst>
          </p:cNvPr>
          <p:cNvSpPr/>
          <p:nvPr/>
        </p:nvSpPr>
        <p:spPr>
          <a:xfrm>
            <a:off x="4276725" y="4158271"/>
            <a:ext cx="1981200" cy="434368"/>
          </a:xfrm>
          <a:prstGeom prst="roundRect">
            <a:avLst/>
          </a:prstGeom>
          <a:solidFill>
            <a:srgbClr val="77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anger</a:t>
            </a:r>
          </a:p>
        </p:txBody>
      </p:sp>
    </p:spTree>
    <p:extLst>
      <p:ext uri="{BB962C8B-B14F-4D97-AF65-F5344CB8AC3E}">
        <p14:creationId xmlns:p14="http://schemas.microsoft.com/office/powerpoint/2010/main" val="265960195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3" grpId="0" animBg="1"/>
      <p:bldP spid="14" grpId="0" animBg="1"/>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Relationship management</a:t>
            </a:r>
          </a:p>
        </p:txBody>
      </p:sp>
      <p:sp>
        <p:nvSpPr>
          <p:cNvPr id="5" name="Oval 4">
            <a:extLst>
              <a:ext uri="{FF2B5EF4-FFF2-40B4-BE49-F238E27FC236}">
                <a16:creationId xmlns:a16="http://schemas.microsoft.com/office/drawing/2014/main" id="{4B2E40C8-4E22-C24A-8037-393CC7BA9EE4}"/>
              </a:ext>
            </a:extLst>
          </p:cNvPr>
          <p:cNvSpPr/>
          <p:nvPr/>
        </p:nvSpPr>
        <p:spPr>
          <a:xfrm>
            <a:off x="914400" y="1809750"/>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3D08564-F687-6849-ACDE-3940E11F93B4}"/>
              </a:ext>
            </a:extLst>
          </p:cNvPr>
          <p:cNvPicPr>
            <a:picLocks noChangeAspect="1"/>
          </p:cNvPicPr>
          <p:nvPr/>
        </p:nvPicPr>
        <p:blipFill>
          <a:blip r:embed="rId3"/>
          <a:stretch>
            <a:fillRect/>
          </a:stretch>
        </p:blipFill>
        <p:spPr>
          <a:xfrm>
            <a:off x="1371600" y="2266950"/>
            <a:ext cx="1057672" cy="1184593"/>
          </a:xfrm>
          <a:prstGeom prst="rect">
            <a:avLst/>
          </a:prstGeom>
        </p:spPr>
      </p:pic>
      <p:sp>
        <p:nvSpPr>
          <p:cNvPr id="11" name="Oval 10">
            <a:extLst>
              <a:ext uri="{FF2B5EF4-FFF2-40B4-BE49-F238E27FC236}">
                <a16:creationId xmlns:a16="http://schemas.microsoft.com/office/drawing/2014/main" id="{BAB567F9-CEA0-6A4C-9CDE-1F5FA1BB0D62}"/>
              </a:ext>
            </a:extLst>
          </p:cNvPr>
          <p:cNvSpPr/>
          <p:nvPr/>
        </p:nvSpPr>
        <p:spPr>
          <a:xfrm>
            <a:off x="4267200" y="1732482"/>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1F7B905-E787-DE48-ABA8-BB83734DB113}"/>
              </a:ext>
            </a:extLst>
          </p:cNvPr>
          <p:cNvPicPr>
            <a:picLocks noChangeAspect="1"/>
          </p:cNvPicPr>
          <p:nvPr/>
        </p:nvPicPr>
        <p:blipFill>
          <a:blip r:embed="rId4"/>
          <a:stretch>
            <a:fillRect/>
          </a:stretch>
        </p:blipFill>
        <p:spPr>
          <a:xfrm>
            <a:off x="4724400" y="2091391"/>
            <a:ext cx="1085850" cy="1327150"/>
          </a:xfrm>
          <a:prstGeom prst="rect">
            <a:avLst/>
          </a:prstGeom>
        </p:spPr>
      </p:pic>
      <p:sp>
        <p:nvSpPr>
          <p:cNvPr id="13" name="Triangle 12">
            <a:extLst>
              <a:ext uri="{FF2B5EF4-FFF2-40B4-BE49-F238E27FC236}">
                <a16:creationId xmlns:a16="http://schemas.microsoft.com/office/drawing/2014/main" id="{2C91F12C-6BBF-E54E-8831-078B13BFACF5}"/>
              </a:ext>
            </a:extLst>
          </p:cNvPr>
          <p:cNvSpPr/>
          <p:nvPr/>
        </p:nvSpPr>
        <p:spPr>
          <a:xfrm rot="5400000">
            <a:off x="3423288" y="2622763"/>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D66C0B04-F7BB-4543-B5D1-E4FACA4462A5}"/>
              </a:ext>
            </a:extLst>
          </p:cNvPr>
          <p:cNvSpPr/>
          <p:nvPr/>
        </p:nvSpPr>
        <p:spPr>
          <a:xfrm>
            <a:off x="914400" y="4158271"/>
            <a:ext cx="1981200" cy="434368"/>
          </a:xfrm>
          <a:prstGeom prst="round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gratitude</a:t>
            </a:r>
          </a:p>
        </p:txBody>
      </p:sp>
      <p:sp>
        <p:nvSpPr>
          <p:cNvPr id="15" name="Rounded Rectangle 14">
            <a:extLst>
              <a:ext uri="{FF2B5EF4-FFF2-40B4-BE49-F238E27FC236}">
                <a16:creationId xmlns:a16="http://schemas.microsoft.com/office/drawing/2014/main" id="{155DB132-1ED2-1D47-B1B2-76F3483FBE15}"/>
              </a:ext>
            </a:extLst>
          </p:cNvPr>
          <p:cNvSpPr/>
          <p:nvPr/>
        </p:nvSpPr>
        <p:spPr>
          <a:xfrm>
            <a:off x="4276725" y="4158271"/>
            <a:ext cx="1981200" cy="434368"/>
          </a:xfrm>
          <a:prstGeom prst="roundRect">
            <a:avLst/>
          </a:prstGeom>
          <a:solidFill>
            <a:srgbClr val="6C7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pride</a:t>
            </a:r>
          </a:p>
        </p:txBody>
      </p:sp>
    </p:spTree>
    <p:extLst>
      <p:ext uri="{BB962C8B-B14F-4D97-AF65-F5344CB8AC3E}">
        <p14:creationId xmlns:p14="http://schemas.microsoft.com/office/powerpoint/2010/main" val="416098752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3" grpId="0" animBg="1"/>
      <p:bldP spid="14" grpId="0" animBg="1"/>
      <p:bldP spid="1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Relationship management</a:t>
            </a:r>
          </a:p>
        </p:txBody>
      </p:sp>
      <p:sp>
        <p:nvSpPr>
          <p:cNvPr id="5" name="Oval 4">
            <a:extLst>
              <a:ext uri="{FF2B5EF4-FFF2-40B4-BE49-F238E27FC236}">
                <a16:creationId xmlns:a16="http://schemas.microsoft.com/office/drawing/2014/main" id="{4B2E40C8-4E22-C24A-8037-393CC7BA9EE4}"/>
              </a:ext>
            </a:extLst>
          </p:cNvPr>
          <p:cNvSpPr/>
          <p:nvPr/>
        </p:nvSpPr>
        <p:spPr>
          <a:xfrm>
            <a:off x="914400" y="1809750"/>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3D08564-F687-6849-ACDE-3940E11F93B4}"/>
              </a:ext>
            </a:extLst>
          </p:cNvPr>
          <p:cNvPicPr>
            <a:picLocks noChangeAspect="1"/>
          </p:cNvPicPr>
          <p:nvPr/>
        </p:nvPicPr>
        <p:blipFill>
          <a:blip r:embed="rId3"/>
          <a:stretch>
            <a:fillRect/>
          </a:stretch>
        </p:blipFill>
        <p:spPr>
          <a:xfrm>
            <a:off x="1371600" y="2266950"/>
            <a:ext cx="1057672" cy="1184593"/>
          </a:xfrm>
          <a:prstGeom prst="rect">
            <a:avLst/>
          </a:prstGeom>
        </p:spPr>
      </p:pic>
      <p:sp>
        <p:nvSpPr>
          <p:cNvPr id="11" name="Oval 10">
            <a:extLst>
              <a:ext uri="{FF2B5EF4-FFF2-40B4-BE49-F238E27FC236}">
                <a16:creationId xmlns:a16="http://schemas.microsoft.com/office/drawing/2014/main" id="{BAB567F9-CEA0-6A4C-9CDE-1F5FA1BB0D62}"/>
              </a:ext>
            </a:extLst>
          </p:cNvPr>
          <p:cNvSpPr/>
          <p:nvPr/>
        </p:nvSpPr>
        <p:spPr>
          <a:xfrm>
            <a:off x="4267200" y="1732482"/>
            <a:ext cx="1981200" cy="19812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1F7B905-E787-DE48-ABA8-BB83734DB113}"/>
              </a:ext>
            </a:extLst>
          </p:cNvPr>
          <p:cNvPicPr>
            <a:picLocks noChangeAspect="1"/>
          </p:cNvPicPr>
          <p:nvPr/>
        </p:nvPicPr>
        <p:blipFill>
          <a:blip r:embed="rId4"/>
          <a:stretch>
            <a:fillRect/>
          </a:stretch>
        </p:blipFill>
        <p:spPr>
          <a:xfrm>
            <a:off x="4724400" y="2091391"/>
            <a:ext cx="1085850" cy="1327150"/>
          </a:xfrm>
          <a:prstGeom prst="rect">
            <a:avLst/>
          </a:prstGeom>
        </p:spPr>
      </p:pic>
      <p:sp>
        <p:nvSpPr>
          <p:cNvPr id="13" name="Triangle 12">
            <a:extLst>
              <a:ext uri="{FF2B5EF4-FFF2-40B4-BE49-F238E27FC236}">
                <a16:creationId xmlns:a16="http://schemas.microsoft.com/office/drawing/2014/main" id="{2C91F12C-6BBF-E54E-8831-078B13BFACF5}"/>
              </a:ext>
            </a:extLst>
          </p:cNvPr>
          <p:cNvSpPr/>
          <p:nvPr/>
        </p:nvSpPr>
        <p:spPr>
          <a:xfrm rot="5400000">
            <a:off x="3423288" y="2622763"/>
            <a:ext cx="254001" cy="218966"/>
          </a:xfrm>
          <a:prstGeom prst="triangle">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D66C0B04-F7BB-4543-B5D1-E4FACA4462A5}"/>
              </a:ext>
            </a:extLst>
          </p:cNvPr>
          <p:cNvSpPr/>
          <p:nvPr/>
        </p:nvSpPr>
        <p:spPr>
          <a:xfrm>
            <a:off x="914400" y="4158271"/>
            <a:ext cx="1981200" cy="434368"/>
          </a:xfrm>
          <a:prstGeom prst="roundRect">
            <a:avLst/>
          </a:prstGeom>
          <a:solidFill>
            <a:srgbClr val="77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anger</a:t>
            </a:r>
          </a:p>
        </p:txBody>
      </p:sp>
      <p:sp>
        <p:nvSpPr>
          <p:cNvPr id="15" name="Rounded Rectangle 14">
            <a:extLst>
              <a:ext uri="{FF2B5EF4-FFF2-40B4-BE49-F238E27FC236}">
                <a16:creationId xmlns:a16="http://schemas.microsoft.com/office/drawing/2014/main" id="{155DB132-1ED2-1D47-B1B2-76F3483FBE15}"/>
              </a:ext>
            </a:extLst>
          </p:cNvPr>
          <p:cNvSpPr/>
          <p:nvPr/>
        </p:nvSpPr>
        <p:spPr>
          <a:xfrm>
            <a:off x="4276725" y="4158271"/>
            <a:ext cx="1981200" cy="434368"/>
          </a:xfrm>
          <a:prstGeom prst="roundRect">
            <a:avLst/>
          </a:prstGeom>
          <a:solidFill>
            <a:srgbClr val="3C3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Roboto Light" panose="02000000000000000000" pitchFamily="2" charset="0"/>
                <a:ea typeface="Roboto Light" panose="02000000000000000000" pitchFamily="2" charset="0"/>
              </a:rPr>
              <a:t>fear</a:t>
            </a:r>
          </a:p>
        </p:txBody>
      </p:sp>
    </p:spTree>
    <p:extLst>
      <p:ext uri="{BB962C8B-B14F-4D97-AF65-F5344CB8AC3E}">
        <p14:creationId xmlns:p14="http://schemas.microsoft.com/office/powerpoint/2010/main" val="407531067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Defining Emotional Intelligence</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Sailboat metaphor</a:t>
            </a:r>
          </a:p>
        </p:txBody>
      </p:sp>
      <p:pic>
        <p:nvPicPr>
          <p:cNvPr id="6" name="Picture Placeholder 6">
            <a:extLst>
              <a:ext uri="{FF2B5EF4-FFF2-40B4-BE49-F238E27FC236}">
                <a16:creationId xmlns:a16="http://schemas.microsoft.com/office/drawing/2014/main" id="{14F1B20A-E37E-9645-884A-D8EA7517DE88}"/>
              </a:ext>
            </a:extLst>
          </p:cNvPr>
          <p:cNvPicPr>
            <a:picLocks noChangeAspect="1"/>
          </p:cNvPicPr>
          <p:nvPr/>
        </p:nvPicPr>
        <p:blipFill rotWithShape="1">
          <a:blip r:embed="rId3">
            <a:extLst>
              <a:ext uri="{28A0092B-C50C-407E-A947-70E740481C1C}">
                <a14:useLocalDpi xmlns:a14="http://schemas.microsoft.com/office/drawing/2010/main" val="0"/>
              </a:ext>
            </a:extLst>
          </a:blip>
          <a:srcRect t="1860" b="11190"/>
          <a:stretch/>
        </p:blipFill>
        <p:spPr>
          <a:xfrm>
            <a:off x="0" y="1581150"/>
            <a:ext cx="9144000" cy="3562350"/>
          </a:xfrm>
          <a:prstGeom prst="rect">
            <a:avLst/>
          </a:prstGeom>
        </p:spPr>
      </p:pic>
    </p:spTree>
    <p:extLst>
      <p:ext uri="{BB962C8B-B14F-4D97-AF65-F5344CB8AC3E}">
        <p14:creationId xmlns:p14="http://schemas.microsoft.com/office/powerpoint/2010/main" val="379214002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Needs and values</a:t>
            </a:r>
          </a:p>
        </p:txBody>
      </p:sp>
      <p:sp>
        <p:nvSpPr>
          <p:cNvPr id="5" name="Rounded Rectangle 4">
            <a:extLst>
              <a:ext uri="{FF2B5EF4-FFF2-40B4-BE49-F238E27FC236}">
                <a16:creationId xmlns:a16="http://schemas.microsoft.com/office/drawing/2014/main" id="{B9A1ABEF-6AE5-E341-83D9-C9122DEE0058}"/>
              </a:ext>
            </a:extLst>
          </p:cNvPr>
          <p:cNvSpPr/>
          <p:nvPr/>
        </p:nvSpPr>
        <p:spPr>
          <a:xfrm>
            <a:off x="990600" y="2266950"/>
            <a:ext cx="7010400" cy="17526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C777C"/>
                </a:solidFill>
                <a:latin typeface="Roboto Light"/>
                <a:ea typeface="Roboto Light"/>
                <a:cs typeface="Roboto Light"/>
              </a:rPr>
              <a:t>Emotionally intelligent people are able to extract information about personal needs and values from emotions and use this information at the service of their goals. </a:t>
            </a:r>
          </a:p>
        </p:txBody>
      </p:sp>
    </p:spTree>
    <p:extLst>
      <p:ext uri="{BB962C8B-B14F-4D97-AF65-F5344CB8AC3E}">
        <p14:creationId xmlns:p14="http://schemas.microsoft.com/office/powerpoint/2010/main" val="172775441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Needs and values</a:t>
            </a:r>
          </a:p>
        </p:txBody>
      </p:sp>
      <p:sp>
        <p:nvSpPr>
          <p:cNvPr id="4" name="Rectangle 3"/>
          <p:cNvSpPr/>
          <p:nvPr/>
        </p:nvSpPr>
        <p:spPr>
          <a:xfrm>
            <a:off x="990600" y="1657350"/>
            <a:ext cx="3657600" cy="3369320"/>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emotions:</a:t>
            </a:r>
            <a:endParaRPr lang="en-JM" dirty="0">
              <a:solidFill>
                <a:schemeClr val="accent3"/>
              </a:solidFill>
              <a:latin typeface="Roboto Light"/>
              <a:ea typeface="Roboto Light"/>
              <a:cs typeface="Roboto Light"/>
            </a:endParaRP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are data</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contain information about personal values</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contain information about needs</a:t>
            </a:r>
          </a:p>
          <a:p>
            <a:pPr>
              <a:lnSpc>
                <a:spcPct val="150000"/>
              </a:lnSpc>
              <a:buClr>
                <a:srgbClr val="3C3F4D"/>
              </a:buClr>
            </a:pPr>
            <a:endParaRPr lang="en-JM" dirty="0">
              <a:solidFill>
                <a:schemeClr val="accent3"/>
              </a:solidFill>
              <a:latin typeface="Roboto Light"/>
              <a:ea typeface="Roboto Light"/>
              <a:cs typeface="Roboto Light"/>
            </a:endParaRP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
        <p:nvSpPr>
          <p:cNvPr id="5" name="Oval 4">
            <a:extLst>
              <a:ext uri="{FF2B5EF4-FFF2-40B4-BE49-F238E27FC236}">
                <a16:creationId xmlns:a16="http://schemas.microsoft.com/office/drawing/2014/main" id="{4B2E40C8-4E22-C24A-8037-393CC7BA9EE4}"/>
              </a:ext>
            </a:extLst>
          </p:cNvPr>
          <p:cNvSpPr/>
          <p:nvPr/>
        </p:nvSpPr>
        <p:spPr>
          <a:xfrm>
            <a:off x="6096000" y="1657350"/>
            <a:ext cx="2438400" cy="24384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44B5A3D-A187-0B4A-A6B8-ADE129A05897}"/>
              </a:ext>
            </a:extLst>
          </p:cNvPr>
          <p:cNvPicPr>
            <a:picLocks noChangeAspect="1"/>
          </p:cNvPicPr>
          <p:nvPr/>
        </p:nvPicPr>
        <p:blipFill>
          <a:blip r:embed="rId3"/>
          <a:stretch>
            <a:fillRect/>
          </a:stretch>
        </p:blipFill>
        <p:spPr>
          <a:xfrm>
            <a:off x="6477000" y="2343150"/>
            <a:ext cx="1630725" cy="1103622"/>
          </a:xfrm>
          <a:prstGeom prst="rect">
            <a:avLst/>
          </a:prstGeom>
        </p:spPr>
      </p:pic>
    </p:spTree>
    <p:extLst>
      <p:ext uri="{BB962C8B-B14F-4D97-AF65-F5344CB8AC3E}">
        <p14:creationId xmlns:p14="http://schemas.microsoft.com/office/powerpoint/2010/main" val="291029644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Creativity</a:t>
            </a:r>
          </a:p>
        </p:txBody>
      </p:sp>
      <p:sp>
        <p:nvSpPr>
          <p:cNvPr id="4" name="Rectangle 3"/>
          <p:cNvSpPr/>
          <p:nvPr/>
        </p:nvSpPr>
        <p:spPr>
          <a:xfrm>
            <a:off x="990600" y="1657350"/>
            <a:ext cx="4267200" cy="2538324"/>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positive emotions help to:</a:t>
            </a:r>
          </a:p>
          <a:p>
            <a:pPr>
              <a:lnSpc>
                <a:spcPct val="150000"/>
              </a:lnSpc>
              <a:buClr>
                <a:srgbClr val="3C3F4D"/>
              </a:buClr>
            </a:pPr>
            <a:endParaRPr lang="en-JM" dirty="0">
              <a:solidFill>
                <a:schemeClr val="accent3"/>
              </a:solidFill>
              <a:latin typeface="Roboto Light"/>
              <a:ea typeface="Roboto Light"/>
              <a:cs typeface="Roboto Light"/>
            </a:endParaRP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generate creative solutions to goal-related challenges </a:t>
            </a: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consider alternative pathways to goals</a:t>
            </a:r>
          </a:p>
        </p:txBody>
      </p:sp>
      <p:sp>
        <p:nvSpPr>
          <p:cNvPr id="5" name="Oval 4">
            <a:extLst>
              <a:ext uri="{FF2B5EF4-FFF2-40B4-BE49-F238E27FC236}">
                <a16:creationId xmlns:a16="http://schemas.microsoft.com/office/drawing/2014/main" id="{4B2E40C8-4E22-C24A-8037-393CC7BA9EE4}"/>
              </a:ext>
            </a:extLst>
          </p:cNvPr>
          <p:cNvSpPr/>
          <p:nvPr/>
        </p:nvSpPr>
        <p:spPr>
          <a:xfrm>
            <a:off x="6096000" y="1657350"/>
            <a:ext cx="2438400" cy="24384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390A02F-08F5-A841-898B-18AFB66FC00A}"/>
              </a:ext>
            </a:extLst>
          </p:cNvPr>
          <p:cNvPicPr>
            <a:picLocks noChangeAspect="1"/>
          </p:cNvPicPr>
          <p:nvPr/>
        </p:nvPicPr>
        <p:blipFill>
          <a:blip r:embed="rId3"/>
          <a:stretch>
            <a:fillRect/>
          </a:stretch>
        </p:blipFill>
        <p:spPr>
          <a:xfrm>
            <a:off x="6781800" y="2114550"/>
            <a:ext cx="1295400" cy="1375117"/>
          </a:xfrm>
          <a:prstGeom prst="rect">
            <a:avLst/>
          </a:prstGeom>
        </p:spPr>
      </p:pic>
    </p:spTree>
    <p:extLst>
      <p:ext uri="{BB962C8B-B14F-4D97-AF65-F5344CB8AC3E}">
        <p14:creationId xmlns:p14="http://schemas.microsoft.com/office/powerpoint/2010/main" val="418257310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Creativity</a:t>
            </a:r>
          </a:p>
        </p:txBody>
      </p:sp>
      <p:sp>
        <p:nvSpPr>
          <p:cNvPr id="5" name="Rounded Rectangle 4">
            <a:extLst>
              <a:ext uri="{FF2B5EF4-FFF2-40B4-BE49-F238E27FC236}">
                <a16:creationId xmlns:a16="http://schemas.microsoft.com/office/drawing/2014/main" id="{B9A1ABEF-6AE5-E341-83D9-C9122DEE0058}"/>
              </a:ext>
            </a:extLst>
          </p:cNvPr>
          <p:cNvSpPr/>
          <p:nvPr/>
        </p:nvSpPr>
        <p:spPr>
          <a:xfrm>
            <a:off x="990600" y="2266950"/>
            <a:ext cx="7010400" cy="17526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buClr>
                <a:srgbClr val="3C3F4D"/>
              </a:buClr>
            </a:pPr>
            <a:r>
              <a:rPr lang="en-JM" dirty="0">
                <a:solidFill>
                  <a:srgbClr val="6C777C"/>
                </a:solidFill>
                <a:latin typeface="Roboto Light"/>
                <a:ea typeface="Roboto Light"/>
                <a:cs typeface="Roboto Light"/>
              </a:rPr>
              <a:t>Emotionally intelligent people understand the creative potential of positive emotions and uses this to reach their goals. </a:t>
            </a:r>
          </a:p>
        </p:txBody>
      </p:sp>
    </p:spTree>
    <p:extLst>
      <p:ext uri="{BB962C8B-B14F-4D97-AF65-F5344CB8AC3E}">
        <p14:creationId xmlns:p14="http://schemas.microsoft.com/office/powerpoint/2010/main" val="126067036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err="1">
                <a:solidFill>
                  <a:schemeClr val="accent3"/>
                </a:solidFill>
                <a:latin typeface="Roboto Slab" pitchFamily="2" charset="0"/>
                <a:ea typeface="Roboto Slab" pitchFamily="2" charset="0"/>
              </a:rPr>
              <a:t>Tugade</a:t>
            </a:r>
            <a:r>
              <a:rPr lang="en-US" spc="0" dirty="0">
                <a:solidFill>
                  <a:schemeClr val="accent3"/>
                </a:solidFill>
                <a:latin typeface="Roboto Slab" pitchFamily="2" charset="0"/>
                <a:ea typeface="Roboto Slab" pitchFamily="2" charset="0"/>
              </a:rPr>
              <a:t> and Fredrickson (2002, p. 335)</a:t>
            </a:r>
          </a:p>
        </p:txBody>
      </p:sp>
      <p:sp>
        <p:nvSpPr>
          <p:cNvPr id="17" name="Rounded Rectangle 16">
            <a:extLst>
              <a:ext uri="{FF2B5EF4-FFF2-40B4-BE49-F238E27FC236}">
                <a16:creationId xmlns:a16="http://schemas.microsoft.com/office/drawing/2014/main" id="{B361BF77-8BA3-C74E-B6D2-2E7D9CF3B10E}"/>
              </a:ext>
            </a:extLst>
          </p:cNvPr>
          <p:cNvSpPr/>
          <p:nvPr/>
        </p:nvSpPr>
        <p:spPr>
          <a:xfrm>
            <a:off x="1295400" y="2114550"/>
            <a:ext cx="7239000" cy="24384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000" dirty="0">
                <a:solidFill>
                  <a:srgbClr val="626A6F"/>
                </a:solidFill>
                <a:latin typeface="Roboto Light"/>
                <a:ea typeface="Roboto Light"/>
                <a:cs typeface="Roboto Light"/>
              </a:rPr>
              <a:t>“[emotionally intelligent] individuals may possess complex understandings of their positive emotions and use this knowledge to adapt resourcefully in response to negative stimuli.”</a:t>
            </a:r>
          </a:p>
        </p:txBody>
      </p:sp>
      <p:sp>
        <p:nvSpPr>
          <p:cNvPr id="18" name="Oval 17">
            <a:extLst>
              <a:ext uri="{FF2B5EF4-FFF2-40B4-BE49-F238E27FC236}">
                <a16:creationId xmlns:a16="http://schemas.microsoft.com/office/drawing/2014/main" id="{C2DA432C-EAB4-7844-B481-09B3C9A7490C}"/>
              </a:ext>
            </a:extLst>
          </p:cNvPr>
          <p:cNvSpPr/>
          <p:nvPr/>
        </p:nvSpPr>
        <p:spPr>
          <a:xfrm>
            <a:off x="938232" y="17606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19" name="TextBox 18">
            <a:extLst>
              <a:ext uri="{FF2B5EF4-FFF2-40B4-BE49-F238E27FC236}">
                <a16:creationId xmlns:a16="http://schemas.microsoft.com/office/drawing/2014/main" id="{C8A9637D-7F99-E044-A958-7AF77F3DA1D9}"/>
              </a:ext>
            </a:extLst>
          </p:cNvPr>
          <p:cNvSpPr txBox="1"/>
          <p:nvPr/>
        </p:nvSpPr>
        <p:spPr>
          <a:xfrm>
            <a:off x="1138758" y="1831663"/>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112003172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Coping</a:t>
            </a:r>
          </a:p>
        </p:txBody>
      </p:sp>
      <p:sp>
        <p:nvSpPr>
          <p:cNvPr id="4" name="Rectangle 3"/>
          <p:cNvSpPr/>
          <p:nvPr/>
        </p:nvSpPr>
        <p:spPr>
          <a:xfrm>
            <a:off x="990600" y="1657350"/>
            <a:ext cx="4800600" cy="2953822"/>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resilient people use coping strategies that elicit positive emotions:</a:t>
            </a:r>
          </a:p>
          <a:p>
            <a:pPr>
              <a:lnSpc>
                <a:spcPct val="150000"/>
              </a:lnSpc>
              <a:buClr>
                <a:srgbClr val="3C3F4D"/>
              </a:buClr>
            </a:pPr>
            <a:endParaRPr lang="en-JM" dirty="0">
              <a:solidFill>
                <a:schemeClr val="accent3"/>
              </a:solidFill>
              <a:latin typeface="Roboto Light"/>
              <a:ea typeface="Roboto Light"/>
              <a:cs typeface="Roboto Light"/>
            </a:endParaRPr>
          </a:p>
          <a:p>
            <a:pPr marL="285750" indent="-285750">
              <a:lnSpc>
                <a:spcPct val="150000"/>
              </a:lnSpc>
              <a:buClr>
                <a:srgbClr val="3C3F4D"/>
              </a:buClr>
              <a:buFont typeface="Wingdings" pitchFamily="2" charset="2"/>
              <a:buChar char="§"/>
            </a:pPr>
            <a:r>
              <a:rPr lang="en-JM" dirty="0" err="1">
                <a:solidFill>
                  <a:schemeClr val="accent3"/>
                </a:solidFill>
                <a:latin typeface="Roboto Light"/>
                <a:ea typeface="Roboto Light"/>
                <a:cs typeface="Roboto Light"/>
              </a:rPr>
              <a:t>humor</a:t>
            </a:r>
            <a:endParaRPr lang="en-JM" dirty="0">
              <a:solidFill>
                <a:schemeClr val="accent3"/>
              </a:solidFill>
              <a:latin typeface="Roboto Light"/>
              <a:ea typeface="Roboto Light"/>
              <a:cs typeface="Roboto Light"/>
            </a:endParaRP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relaxation</a:t>
            </a: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exploration of </a:t>
            </a:r>
            <a:r>
              <a:rPr lang="en-JM" dirty="0" err="1">
                <a:solidFill>
                  <a:schemeClr val="accent3"/>
                </a:solidFill>
                <a:latin typeface="Roboto Light"/>
                <a:ea typeface="Roboto Light"/>
                <a:cs typeface="Roboto Light"/>
              </a:rPr>
              <a:t>behavioral</a:t>
            </a:r>
            <a:r>
              <a:rPr lang="en-JM" dirty="0">
                <a:solidFill>
                  <a:schemeClr val="accent3"/>
                </a:solidFill>
                <a:latin typeface="Roboto Light"/>
                <a:ea typeface="Roboto Light"/>
                <a:cs typeface="Roboto Light"/>
              </a:rPr>
              <a:t> alternatives</a:t>
            </a:r>
          </a:p>
          <a:p>
            <a:pPr marL="285750" indent="-28575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hopeful, optimistic thinking</a:t>
            </a:r>
          </a:p>
        </p:txBody>
      </p:sp>
      <p:sp>
        <p:nvSpPr>
          <p:cNvPr id="5" name="Oval 4">
            <a:extLst>
              <a:ext uri="{FF2B5EF4-FFF2-40B4-BE49-F238E27FC236}">
                <a16:creationId xmlns:a16="http://schemas.microsoft.com/office/drawing/2014/main" id="{4B2E40C8-4E22-C24A-8037-393CC7BA9EE4}"/>
              </a:ext>
            </a:extLst>
          </p:cNvPr>
          <p:cNvSpPr/>
          <p:nvPr/>
        </p:nvSpPr>
        <p:spPr>
          <a:xfrm>
            <a:off x="6096000" y="1657350"/>
            <a:ext cx="2438400" cy="2438400"/>
          </a:xfrm>
          <a:prstGeom prst="ellipse">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824089C-0402-F249-8F4B-46507DB1CDB1}"/>
              </a:ext>
            </a:extLst>
          </p:cNvPr>
          <p:cNvPicPr>
            <a:picLocks noChangeAspect="1"/>
          </p:cNvPicPr>
          <p:nvPr/>
        </p:nvPicPr>
        <p:blipFill>
          <a:blip r:embed="rId3"/>
          <a:stretch>
            <a:fillRect/>
          </a:stretch>
        </p:blipFill>
        <p:spPr>
          <a:xfrm>
            <a:off x="6340475" y="2495550"/>
            <a:ext cx="1949450" cy="1113971"/>
          </a:xfrm>
          <a:prstGeom prst="rect">
            <a:avLst/>
          </a:prstGeom>
        </p:spPr>
      </p:pic>
    </p:spTree>
    <p:extLst>
      <p:ext uri="{BB962C8B-B14F-4D97-AF65-F5344CB8AC3E}">
        <p14:creationId xmlns:p14="http://schemas.microsoft.com/office/powerpoint/2010/main" val="125076067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Sailboat metaphor</a:t>
            </a:r>
          </a:p>
        </p:txBody>
      </p:sp>
      <p:pic>
        <p:nvPicPr>
          <p:cNvPr id="6" name="Picture Placeholder 4">
            <a:extLst>
              <a:ext uri="{FF2B5EF4-FFF2-40B4-BE49-F238E27FC236}">
                <a16:creationId xmlns:a16="http://schemas.microsoft.com/office/drawing/2014/main" id="{2F70F0CB-1360-6A4B-9B90-D743CE7FD2D3}"/>
              </a:ext>
            </a:extLst>
          </p:cNvPr>
          <p:cNvPicPr>
            <a:picLocks noChangeAspect="1"/>
          </p:cNvPicPr>
          <p:nvPr/>
        </p:nvPicPr>
        <p:blipFill rotWithShape="1">
          <a:blip r:embed="rId3">
            <a:extLst>
              <a:ext uri="{28A0092B-C50C-407E-A947-70E740481C1C}">
                <a14:useLocalDpi xmlns:a14="http://schemas.microsoft.com/office/drawing/2010/main" val="0"/>
              </a:ext>
            </a:extLst>
          </a:blip>
          <a:srcRect l="153" r="-153" b="14642"/>
          <a:stretch/>
        </p:blipFill>
        <p:spPr>
          <a:xfrm>
            <a:off x="0" y="1581150"/>
            <a:ext cx="9144000" cy="3562350"/>
          </a:xfrm>
          <a:prstGeom prst="rect">
            <a:avLst/>
          </a:prstGeom>
        </p:spPr>
      </p:pic>
    </p:spTree>
    <p:extLst>
      <p:ext uri="{BB962C8B-B14F-4D97-AF65-F5344CB8AC3E}">
        <p14:creationId xmlns:p14="http://schemas.microsoft.com/office/powerpoint/2010/main" val="27608663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Summary</a:t>
            </a:r>
          </a:p>
        </p:txBody>
      </p:sp>
      <p:sp>
        <p:nvSpPr>
          <p:cNvPr id="4" name="Rectangle 3"/>
          <p:cNvSpPr/>
          <p:nvPr/>
        </p:nvSpPr>
        <p:spPr>
          <a:xfrm>
            <a:off x="914400" y="1581150"/>
            <a:ext cx="7543800" cy="2953886"/>
          </a:xfrm>
          <a:prstGeom prst="rect">
            <a:avLst/>
          </a:prstGeom>
        </p:spPr>
        <p:txBody>
          <a:bodyPr wrap="square">
            <a:spAutoFit/>
          </a:bodyPr>
          <a:lstStyle/>
          <a:p>
            <a:pPr>
              <a:lnSpc>
                <a:spcPct val="150000"/>
              </a:lnSpc>
              <a:buClr>
                <a:srgbClr val="3C3F4D"/>
              </a:buClr>
            </a:pPr>
            <a:r>
              <a:rPr lang="en-JM" dirty="0">
                <a:latin typeface="Roboto Slab" pitchFamily="2" charset="0"/>
                <a:ea typeface="Roboto Slab" pitchFamily="2" charset="0"/>
                <a:cs typeface="Roboto Light"/>
              </a:rPr>
              <a:t>a person who uses emotions to facilitate performance:</a:t>
            </a:r>
          </a:p>
          <a:p>
            <a:pPr>
              <a:lnSpc>
                <a:spcPct val="150000"/>
              </a:lnSpc>
              <a:buClr>
                <a:srgbClr val="3C3F4D"/>
              </a:buClr>
            </a:pPr>
            <a:endParaRPr lang="en-JM" dirty="0">
              <a:latin typeface="Roboto Slab" pitchFamily="2" charset="0"/>
              <a:ea typeface="Roboto Slab" pitchFamily="2" charset="0"/>
              <a:cs typeface="Roboto Light"/>
            </a:endParaRP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understands the influence of expressing emotions on other people</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extracts motivational information from emotions </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generates positive emotions in order to facilitate goal achievement</a:t>
            </a:r>
          </a:p>
          <a:p>
            <a:pPr marL="342900" indent="-342900">
              <a:lnSpc>
                <a:spcPct val="150000"/>
              </a:lnSpc>
              <a:buClr>
                <a:srgbClr val="3C3F4D"/>
              </a:buClr>
              <a:buFont typeface="Wingdings" pitchFamily="2" charset="2"/>
              <a:buChar char="§"/>
            </a:pPr>
            <a:r>
              <a:rPr lang="en-JM" dirty="0">
                <a:solidFill>
                  <a:schemeClr val="accent3"/>
                </a:solidFill>
                <a:latin typeface="Roboto Light"/>
                <a:ea typeface="Roboto Light"/>
                <a:cs typeface="Roboto Light"/>
              </a:rPr>
              <a:t>uses positive emotions to manage negative circumstances</a:t>
            </a:r>
          </a:p>
          <a:p>
            <a:pPr marL="342900" indent="-342900">
              <a:lnSpc>
                <a:spcPct val="150000"/>
              </a:lnSpc>
              <a:buClr>
                <a:srgbClr val="3C3F4D"/>
              </a:buClr>
              <a:buFont typeface="Wingdings" pitchFamily="2" charset="2"/>
              <a:buChar char="§"/>
            </a:pPr>
            <a:endParaRPr lang="en-JM"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304704237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Using Emotions to Facilitate Performance</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Interconnectedness</a:t>
            </a:r>
          </a:p>
        </p:txBody>
      </p:sp>
      <p:pic>
        <p:nvPicPr>
          <p:cNvPr id="6" name="Picture 5">
            <a:extLst>
              <a:ext uri="{FF2B5EF4-FFF2-40B4-BE49-F238E27FC236}">
                <a16:creationId xmlns:a16="http://schemas.microsoft.com/office/drawing/2014/main" id="{4AB214FE-4666-8C4A-B05E-6187C084D413}"/>
              </a:ext>
            </a:extLst>
          </p:cNvPr>
          <p:cNvPicPr>
            <a:picLocks noChangeAspect="1"/>
          </p:cNvPicPr>
          <p:nvPr/>
        </p:nvPicPr>
        <p:blipFill>
          <a:blip r:embed="rId3"/>
          <a:stretch>
            <a:fillRect/>
          </a:stretch>
        </p:blipFill>
        <p:spPr>
          <a:xfrm>
            <a:off x="4572000" y="971550"/>
            <a:ext cx="3886200" cy="3886200"/>
          </a:xfrm>
          <a:prstGeom prst="rect">
            <a:avLst/>
          </a:prstGeom>
        </p:spPr>
      </p:pic>
      <p:sp>
        <p:nvSpPr>
          <p:cNvPr id="5" name="Left-Right Arrow 4">
            <a:extLst>
              <a:ext uri="{FF2B5EF4-FFF2-40B4-BE49-F238E27FC236}">
                <a16:creationId xmlns:a16="http://schemas.microsoft.com/office/drawing/2014/main" id="{0F6A9982-F085-7D44-98EE-67E59F5B84B5}"/>
              </a:ext>
            </a:extLst>
          </p:cNvPr>
          <p:cNvSpPr/>
          <p:nvPr/>
        </p:nvSpPr>
        <p:spPr>
          <a:xfrm>
            <a:off x="6210163" y="4019550"/>
            <a:ext cx="574404" cy="215402"/>
          </a:xfrm>
          <a:prstGeom prst="lef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Right Arrow 10">
            <a:extLst>
              <a:ext uri="{FF2B5EF4-FFF2-40B4-BE49-F238E27FC236}">
                <a16:creationId xmlns:a16="http://schemas.microsoft.com/office/drawing/2014/main" id="{DC739159-2449-B84A-9F78-1085AC278FDB}"/>
              </a:ext>
            </a:extLst>
          </p:cNvPr>
          <p:cNvSpPr/>
          <p:nvPr/>
        </p:nvSpPr>
        <p:spPr>
          <a:xfrm>
            <a:off x="6248400" y="1721099"/>
            <a:ext cx="574404" cy="215402"/>
          </a:xfrm>
          <a:prstGeom prst="lef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Right Arrow 11">
            <a:extLst>
              <a:ext uri="{FF2B5EF4-FFF2-40B4-BE49-F238E27FC236}">
                <a16:creationId xmlns:a16="http://schemas.microsoft.com/office/drawing/2014/main" id="{B9819A6F-6CBF-9B42-90C6-6CA637D7CF1F}"/>
              </a:ext>
            </a:extLst>
          </p:cNvPr>
          <p:cNvSpPr/>
          <p:nvPr/>
        </p:nvSpPr>
        <p:spPr>
          <a:xfrm rot="5400000">
            <a:off x="5230698" y="2806949"/>
            <a:ext cx="574405" cy="215402"/>
          </a:xfrm>
          <a:prstGeom prst="lef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Right Arrow 12">
            <a:extLst>
              <a:ext uri="{FF2B5EF4-FFF2-40B4-BE49-F238E27FC236}">
                <a16:creationId xmlns:a16="http://schemas.microsoft.com/office/drawing/2014/main" id="{B2D4071C-1948-6C49-B8BC-9900555D7E2D}"/>
              </a:ext>
            </a:extLst>
          </p:cNvPr>
          <p:cNvSpPr/>
          <p:nvPr/>
        </p:nvSpPr>
        <p:spPr>
          <a:xfrm rot="5400000">
            <a:off x="7364298" y="2806950"/>
            <a:ext cx="574405" cy="215402"/>
          </a:xfrm>
          <a:prstGeom prst="lef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026701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8000" spc="0">
                <a:solidFill>
                  <a:schemeClr val="bg1"/>
                </a:solidFill>
              </a:rPr>
              <a:t>Thanks</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0482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a:solidFill>
                  <a:schemeClr val="bg1"/>
                </a:solidFill>
              </a:rPr>
              <a:t>for your attention</a:t>
            </a:r>
          </a:p>
        </p:txBody>
      </p:sp>
    </p:spTree>
    <p:extLst>
      <p:ext uri="{BB962C8B-B14F-4D97-AF65-F5344CB8AC3E}">
        <p14:creationId xmlns:p14="http://schemas.microsoft.com/office/powerpoint/2010/main" val="33882292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11250" spc="0" dirty="0">
                <a:solidFill>
                  <a:schemeClr val="bg1"/>
                </a:solidFill>
              </a:rPr>
              <a:t>2</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6267450" cy="22479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Understanding Emotions in Oneself</a:t>
            </a:r>
          </a:p>
        </p:txBody>
      </p:sp>
    </p:spTree>
    <p:extLst>
      <p:ext uri="{BB962C8B-B14F-4D97-AF65-F5344CB8AC3E}">
        <p14:creationId xmlns:p14="http://schemas.microsoft.com/office/powerpoint/2010/main" val="61303094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theme/theme1.xml><?xml version="1.0" encoding="utf-8"?>
<a:theme xmlns:a="http://schemas.openxmlformats.org/drawingml/2006/main" name="Office Theme">
  <a:themeElements>
    <a:clrScheme name="Custom 27">
      <a:dk1>
        <a:srgbClr val="77303D"/>
      </a:dk1>
      <a:lt1>
        <a:srgbClr val="FFFFFF"/>
      </a:lt1>
      <a:dk2>
        <a:srgbClr val="A8AFB9"/>
      </a:dk2>
      <a:lt2>
        <a:srgbClr val="FFFFFF"/>
      </a:lt2>
      <a:accent1>
        <a:srgbClr val="704149"/>
      </a:accent1>
      <a:accent2>
        <a:srgbClr val="6C777C"/>
      </a:accent2>
      <a:accent3>
        <a:srgbClr val="3C3F4D"/>
      </a:accent3>
      <a:accent4>
        <a:srgbClr val="C1AF9E"/>
      </a:accent4>
      <a:accent5>
        <a:srgbClr val="4309A7"/>
      </a:accent5>
      <a:accent6>
        <a:srgbClr val="A5ADB6"/>
      </a:accent6>
      <a:hlink>
        <a:srgbClr val="0070C0"/>
      </a:hlink>
      <a:folHlink>
        <a:srgbClr val="16B0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127235</TotalTime>
  <Words>2170</Words>
  <Application>Microsoft Macintosh PowerPoint</Application>
  <PresentationFormat>On-screen Show (16:9)</PresentationFormat>
  <Paragraphs>606</Paragraphs>
  <Slides>89</Slides>
  <Notes>82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89</vt:i4>
      </vt:variant>
    </vt:vector>
  </HeadingPairs>
  <TitlesOfParts>
    <vt:vector size="102" baseType="lpstr">
      <vt:lpstr>Arial</vt:lpstr>
      <vt:lpstr>Calibri</vt:lpstr>
      <vt:lpstr>Mission Gothic Regular</vt:lpstr>
      <vt:lpstr>Nexa Bold</vt:lpstr>
      <vt:lpstr>Open Sans</vt:lpstr>
      <vt:lpstr>Roboto</vt:lpstr>
      <vt:lpstr>Roboto Light</vt:lpstr>
      <vt:lpstr>Roboto Medium</vt:lpstr>
      <vt:lpstr>Roboto Slab</vt:lpstr>
      <vt:lpstr>Roboto Slab Bold</vt:lpstr>
      <vt:lpstr>Wingdings</vt:lpstr>
      <vt:lpstr>Office Theme</vt:lpstr>
      <vt:lpstr>Custom Design</vt:lpstr>
      <vt:lpstr>PowerPoint Presentation</vt:lpstr>
      <vt:lpstr>Overview</vt:lpstr>
      <vt:lpstr>1</vt:lpstr>
      <vt:lpstr>What is EI?</vt:lpstr>
      <vt:lpstr>Benefits of EI</vt:lpstr>
      <vt:lpstr>The challenge</vt:lpstr>
      <vt:lpstr>The 4-dimensional model of EI</vt:lpstr>
      <vt:lpstr>Sailboat metaphor</vt:lpstr>
      <vt:lpstr>2</vt:lpstr>
      <vt:lpstr>Different skills</vt:lpstr>
      <vt:lpstr>Emotional awareness</vt:lpstr>
      <vt:lpstr>Awareness of thoughts</vt:lpstr>
      <vt:lpstr>Awareness of bodily sensations</vt:lpstr>
      <vt:lpstr>Awareness of action tendencies</vt:lpstr>
      <vt:lpstr>Awareness of action tendencies</vt:lpstr>
      <vt:lpstr>Awareness of intensity</vt:lpstr>
      <vt:lpstr>Emotional awareness</vt:lpstr>
      <vt:lpstr>Emotion differentiation</vt:lpstr>
      <vt:lpstr>Emotion meter</vt:lpstr>
      <vt:lpstr>The Feeling Wheel</vt:lpstr>
      <vt:lpstr>Practical note</vt:lpstr>
      <vt:lpstr>Barriers</vt:lpstr>
      <vt:lpstr>Sailboat metaphor</vt:lpstr>
      <vt:lpstr>Building “emotional awareness” skills</vt:lpstr>
      <vt:lpstr>Summary</vt:lpstr>
      <vt:lpstr>3</vt:lpstr>
      <vt:lpstr>Different skills</vt:lpstr>
      <vt:lpstr>Reading emotions</vt:lpstr>
      <vt:lpstr>Universal expression</vt:lpstr>
      <vt:lpstr>Reading emotions</vt:lpstr>
      <vt:lpstr>The face</vt:lpstr>
      <vt:lpstr>Macro expressions</vt:lpstr>
      <vt:lpstr>Micro expressions</vt:lpstr>
      <vt:lpstr>Example: surprise</vt:lpstr>
      <vt:lpstr>Example: anger</vt:lpstr>
      <vt:lpstr>Reading emotions</vt:lpstr>
      <vt:lpstr>The body</vt:lpstr>
      <vt:lpstr>Body: bodily displays</vt:lpstr>
      <vt:lpstr>Example: pride</vt:lpstr>
      <vt:lpstr>Example: shame</vt:lpstr>
      <vt:lpstr>Speech</vt:lpstr>
      <vt:lpstr>Speech</vt:lpstr>
      <vt:lpstr>Verbal information</vt:lpstr>
      <vt:lpstr>Verbal information</vt:lpstr>
      <vt:lpstr>Non-verbal information</vt:lpstr>
      <vt:lpstr>Non-verbal information</vt:lpstr>
      <vt:lpstr>Sailboat metaphor</vt:lpstr>
      <vt:lpstr>Challenge: different communications</vt:lpstr>
      <vt:lpstr>Building “emotion reading” skills</vt:lpstr>
      <vt:lpstr>Summary</vt:lpstr>
      <vt:lpstr>4</vt:lpstr>
      <vt:lpstr>The 4-dimensional model of EI</vt:lpstr>
      <vt:lpstr>What is emotion regulation?</vt:lpstr>
      <vt:lpstr>Benefits of emotion regulation</vt:lpstr>
      <vt:lpstr>Motivation behind emotion regulation</vt:lpstr>
      <vt:lpstr>Sailboat metaphor</vt:lpstr>
      <vt:lpstr>Focus of strategy</vt:lpstr>
      <vt:lpstr>Changing the intensity</vt:lpstr>
      <vt:lpstr>Changing the relationship</vt:lpstr>
      <vt:lpstr>Changing the perspective</vt:lpstr>
      <vt:lpstr>Learned resourcefulness</vt:lpstr>
      <vt:lpstr>The process-model of emotion regulation</vt:lpstr>
      <vt:lpstr>The process-model of emotion regulation</vt:lpstr>
      <vt:lpstr>The process-model of emotion regulation</vt:lpstr>
      <vt:lpstr>The process-model of emotion regulation</vt:lpstr>
      <vt:lpstr>Practical note</vt:lpstr>
      <vt:lpstr>Building emotion regulation skills</vt:lpstr>
      <vt:lpstr>Building emotion regulation skills</vt:lpstr>
      <vt:lpstr>Summary</vt:lpstr>
      <vt:lpstr>5</vt:lpstr>
      <vt:lpstr>The 4-dimensional model of EI</vt:lpstr>
      <vt:lpstr>Using emotions</vt:lpstr>
      <vt:lpstr>Using emotions</vt:lpstr>
      <vt:lpstr>Relationship management</vt:lpstr>
      <vt:lpstr>Relationship management</vt:lpstr>
      <vt:lpstr>Relationship management</vt:lpstr>
      <vt:lpstr>Relationship management</vt:lpstr>
      <vt:lpstr>Relationship management</vt:lpstr>
      <vt:lpstr>Relationship management</vt:lpstr>
      <vt:lpstr>Needs and values</vt:lpstr>
      <vt:lpstr>Needs and values</vt:lpstr>
      <vt:lpstr>Creativity</vt:lpstr>
      <vt:lpstr>Creativity</vt:lpstr>
      <vt:lpstr>Tugade and Fredrickson (2002, p. 335)</vt:lpstr>
      <vt:lpstr>Coping</vt:lpstr>
      <vt:lpstr>Sailboat metaphor</vt:lpstr>
      <vt:lpstr>Summary</vt:lpstr>
      <vt:lpstr>Interconnectedness</vt:lpstr>
      <vt:lpstr>Thanks</vt:lpstr>
    </vt:vector>
  </TitlesOfParts>
  <Company>LIME</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adrienne.reynolds</dc:creator>
  <cp:lastModifiedBy>H.J.E.M. Alberts</cp:lastModifiedBy>
  <cp:revision>1791</cp:revision>
  <cp:lastPrinted>2018-03-19T20:00:55Z</cp:lastPrinted>
  <dcterms:created xsi:type="dcterms:W3CDTF">2013-04-14T18:18:29Z</dcterms:created>
  <dcterms:modified xsi:type="dcterms:W3CDTF">2019-04-02T08:12:36Z</dcterms:modified>
</cp:coreProperties>
</file>