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42" r:id="rId2"/>
  </p:sldMasterIdLst>
  <p:notesMasterIdLst>
    <p:notesMasterId r:id="rId25"/>
  </p:notesMasterIdLst>
  <p:handoutMasterIdLst>
    <p:handoutMasterId r:id="rId26"/>
  </p:handoutMasterIdLst>
  <p:sldIdLst>
    <p:sldId id="1135" r:id="rId3"/>
    <p:sldId id="1060" r:id="rId4"/>
    <p:sldId id="1061" r:id="rId5"/>
    <p:sldId id="1062" r:id="rId6"/>
    <p:sldId id="1065" r:id="rId7"/>
    <p:sldId id="1066" r:id="rId8"/>
    <p:sldId id="1067" r:id="rId9"/>
    <p:sldId id="1068" r:id="rId10"/>
    <p:sldId id="1069" r:id="rId11"/>
    <p:sldId id="1070" r:id="rId12"/>
    <p:sldId id="1083" r:id="rId13"/>
    <p:sldId id="1073" r:id="rId14"/>
    <p:sldId id="1075" r:id="rId15"/>
    <p:sldId id="1076" r:id="rId16"/>
    <p:sldId id="1078" r:id="rId17"/>
    <p:sldId id="1079" r:id="rId18"/>
    <p:sldId id="1080" r:id="rId19"/>
    <p:sldId id="1116" r:id="rId20"/>
    <p:sldId id="1081" r:id="rId21"/>
    <p:sldId id="1095" r:id="rId22"/>
    <p:sldId id="1085" r:id="rId23"/>
    <p:sldId id="974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77303D"/>
    <a:srgbClr val="E1E7E9"/>
    <a:srgbClr val="3C3F4D"/>
    <a:srgbClr val="7D829C"/>
    <a:srgbClr val="626A6F"/>
    <a:srgbClr val="6C777C"/>
    <a:srgbClr val="800000"/>
    <a:srgbClr val="A5A5A5"/>
    <a:srgbClr val="6111C5"/>
    <a:srgbClr val="0D66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54" autoAdjust="0"/>
    <p:restoredTop sz="65072" autoAdjust="0"/>
  </p:normalViewPr>
  <p:slideViewPr>
    <p:cSldViewPr snapToObjects="1">
      <p:cViewPr varScale="1">
        <p:scale>
          <a:sx n="100" d="100"/>
          <a:sy n="100" d="100"/>
        </p:scale>
        <p:origin x="1504" y="176"/>
      </p:cViewPr>
      <p:guideLst>
        <p:guide orient="horz" pos="15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notesViewPr>
    <p:cSldViewPr>
      <p:cViewPr varScale="1">
        <p:scale>
          <a:sx n="150" d="100"/>
          <a:sy n="150" d="100"/>
        </p:scale>
        <p:origin x="3208" y="1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786D4D-4CBA-FB4F-9D21-BD6757FCB2F9}" type="doc">
      <dgm:prSet loTypeId="urn:microsoft.com/office/officeart/2005/8/layout/pyramid2" loCatId="" qsTypeId="urn:microsoft.com/office/officeart/2005/8/quickstyle/simple1" qsCatId="simple" csTypeId="urn:microsoft.com/office/officeart/2005/8/colors/accent1_2" csCatId="accent1" phldr="1"/>
      <dgm:spPr/>
    </dgm:pt>
    <dgm:pt modelId="{1D025735-C678-E44C-8B67-6963E69D4000}">
      <dgm:prSet phldrT="[Text]" custT="1"/>
      <dgm:spPr>
        <a:solidFill>
          <a:srgbClr val="E1E7E9">
            <a:alpha val="90000"/>
          </a:srgbClr>
        </a:solidFill>
        <a:ln>
          <a:noFill/>
        </a:ln>
      </dgm:spPr>
      <dgm:t>
        <a:bodyPr/>
        <a:lstStyle/>
        <a:p>
          <a:r>
            <a:rPr lang="en-US" sz="2000" b="0" i="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emotion</a:t>
          </a:r>
        </a:p>
      </dgm:t>
    </dgm:pt>
    <dgm:pt modelId="{37E719A7-85E0-924E-9297-00AE63209977}" type="parTrans" cxnId="{0FEF4B2D-07B0-9F4E-87E4-05327D7FA04A}">
      <dgm:prSet/>
      <dgm:spPr/>
      <dgm:t>
        <a:bodyPr/>
        <a:lstStyle/>
        <a:p>
          <a:endParaRPr lang="en-US"/>
        </a:p>
      </dgm:t>
    </dgm:pt>
    <dgm:pt modelId="{0F9D1F33-51FC-D642-B22E-657C60BC5E02}" type="sibTrans" cxnId="{0FEF4B2D-07B0-9F4E-87E4-05327D7FA04A}">
      <dgm:prSet/>
      <dgm:spPr/>
      <dgm:t>
        <a:bodyPr/>
        <a:lstStyle/>
        <a:p>
          <a:endParaRPr lang="en-US"/>
        </a:p>
      </dgm:t>
    </dgm:pt>
    <dgm:pt modelId="{568B87BC-0E41-9548-A77B-50AAF8D21D21}">
      <dgm:prSet phldrT="[Text]"/>
      <dgm:spPr>
        <a:solidFill>
          <a:srgbClr val="E1E7E9">
            <a:alpha val="90000"/>
          </a:srgbClr>
        </a:solidFill>
        <a:ln>
          <a:noFill/>
        </a:ln>
      </dgm:spPr>
      <dgm:t>
        <a:bodyPr/>
        <a:lstStyle/>
        <a:p>
          <a:r>
            <a:rPr lang="en-US" b="0" i="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What do I feel?</a:t>
          </a:r>
        </a:p>
      </dgm:t>
    </dgm:pt>
    <dgm:pt modelId="{2333F5C6-1689-BD44-9182-FDC3C3C33ABB}" type="parTrans" cxnId="{65588944-9F6B-1A4C-BB94-C3EF624308C5}">
      <dgm:prSet/>
      <dgm:spPr/>
      <dgm:t>
        <a:bodyPr/>
        <a:lstStyle/>
        <a:p>
          <a:endParaRPr lang="en-US"/>
        </a:p>
      </dgm:t>
    </dgm:pt>
    <dgm:pt modelId="{C664B9A1-CC50-1B42-BD9E-CBE10BE09A3B}" type="sibTrans" cxnId="{65588944-9F6B-1A4C-BB94-C3EF624308C5}">
      <dgm:prSet/>
      <dgm:spPr/>
      <dgm:t>
        <a:bodyPr/>
        <a:lstStyle/>
        <a:p>
          <a:endParaRPr lang="en-US"/>
        </a:p>
      </dgm:t>
    </dgm:pt>
    <dgm:pt modelId="{0F6F7FAA-63B2-9A43-A358-CBEC097A12EA}">
      <dgm:prSet phldrT="[Text]"/>
      <dgm:spPr>
        <a:solidFill>
          <a:srgbClr val="E1E7E9">
            <a:alpha val="90000"/>
          </a:srgbClr>
        </a:solidFill>
        <a:ln>
          <a:noFill/>
        </a:ln>
      </dgm:spPr>
      <dgm:t>
        <a:bodyPr/>
        <a:lstStyle/>
        <a:p>
          <a:r>
            <a:rPr lang="en-US" b="0" i="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What does this emotion tell me about what I value?</a:t>
          </a:r>
        </a:p>
      </dgm:t>
    </dgm:pt>
    <dgm:pt modelId="{49B27981-4D86-4641-BEE9-5818EB8BECDB}" type="parTrans" cxnId="{A9173D9B-609B-B64F-BC39-74FDDF7BBDD6}">
      <dgm:prSet/>
      <dgm:spPr/>
      <dgm:t>
        <a:bodyPr/>
        <a:lstStyle/>
        <a:p>
          <a:endParaRPr lang="en-US"/>
        </a:p>
      </dgm:t>
    </dgm:pt>
    <dgm:pt modelId="{216CFEC5-EC40-6644-B737-0607EF75983A}" type="sibTrans" cxnId="{A9173D9B-609B-B64F-BC39-74FDDF7BBDD6}">
      <dgm:prSet/>
      <dgm:spPr/>
      <dgm:t>
        <a:bodyPr/>
        <a:lstStyle/>
        <a:p>
          <a:endParaRPr lang="en-US"/>
        </a:p>
      </dgm:t>
    </dgm:pt>
    <dgm:pt modelId="{71B4F45B-DAF3-B44B-AA8A-A93DAF9432AE}">
      <dgm:prSet phldrT="[Text]"/>
      <dgm:spPr>
        <a:solidFill>
          <a:srgbClr val="E1E7E9">
            <a:alpha val="90000"/>
          </a:srgbClr>
        </a:solidFill>
        <a:ln>
          <a:noFill/>
        </a:ln>
      </dgm:spPr>
      <dgm:t>
        <a:bodyPr/>
        <a:lstStyle/>
        <a:p>
          <a:r>
            <a:rPr lang="en-US" b="0" i="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What does this emotion tell me about what I need?</a:t>
          </a:r>
        </a:p>
      </dgm:t>
    </dgm:pt>
    <dgm:pt modelId="{134F3899-6D25-B342-90F0-11FC343CDCA8}" type="parTrans" cxnId="{361ED19B-6433-1A4C-B680-447FE0947739}">
      <dgm:prSet/>
      <dgm:spPr/>
      <dgm:t>
        <a:bodyPr/>
        <a:lstStyle/>
        <a:p>
          <a:endParaRPr lang="en-US"/>
        </a:p>
      </dgm:t>
    </dgm:pt>
    <dgm:pt modelId="{55DFDEB5-E2F9-EF45-9859-3763B00CC353}" type="sibTrans" cxnId="{361ED19B-6433-1A4C-B680-447FE0947739}">
      <dgm:prSet/>
      <dgm:spPr/>
      <dgm:t>
        <a:bodyPr/>
        <a:lstStyle/>
        <a:p>
          <a:endParaRPr lang="en-US"/>
        </a:p>
      </dgm:t>
    </dgm:pt>
    <dgm:pt modelId="{762AFDCC-829A-FB42-8672-2AD6395A7FFD}" type="pres">
      <dgm:prSet presAssocID="{9D786D4D-4CBA-FB4F-9D21-BD6757FCB2F9}" presName="compositeShape" presStyleCnt="0">
        <dgm:presLayoutVars>
          <dgm:dir/>
          <dgm:resizeHandles/>
        </dgm:presLayoutVars>
      </dgm:prSet>
      <dgm:spPr/>
    </dgm:pt>
    <dgm:pt modelId="{0952A5CC-5FD6-BE48-BEEA-AADB7970FA98}" type="pres">
      <dgm:prSet presAssocID="{9D786D4D-4CBA-FB4F-9D21-BD6757FCB2F9}" presName="pyramid" presStyleLbl="node1" presStyleIdx="0" presStyleCnt="1" custScaleX="133006" custScaleY="96857" custLinFactNeighborX="4455" custLinFactNeighborY="-589"/>
      <dgm:spPr/>
    </dgm:pt>
    <dgm:pt modelId="{5D60D927-C32E-3246-832F-75A51DF60196}" type="pres">
      <dgm:prSet presAssocID="{9D786D4D-4CBA-FB4F-9D21-BD6757FCB2F9}" presName="theList" presStyleCnt="0"/>
      <dgm:spPr/>
    </dgm:pt>
    <dgm:pt modelId="{5E8E2701-7EA8-2B45-BC03-F9775F3FD2C9}" type="pres">
      <dgm:prSet presAssocID="{1D025735-C678-E44C-8B67-6963E69D4000}" presName="aNode" presStyleLbl="fgAcc1" presStyleIdx="0" presStyleCnt="4" custScaleX="252879">
        <dgm:presLayoutVars>
          <dgm:bulletEnabled val="1"/>
        </dgm:presLayoutVars>
      </dgm:prSet>
      <dgm:spPr/>
    </dgm:pt>
    <dgm:pt modelId="{0F30395D-2F9A-A842-9489-98E006D20DA4}" type="pres">
      <dgm:prSet presAssocID="{1D025735-C678-E44C-8B67-6963E69D4000}" presName="aSpace" presStyleCnt="0"/>
      <dgm:spPr/>
    </dgm:pt>
    <dgm:pt modelId="{A45F3CE7-FE9A-A54F-AF49-2720E53C3A67}" type="pres">
      <dgm:prSet presAssocID="{568B87BC-0E41-9548-A77B-50AAF8D21D21}" presName="aNode" presStyleLbl="fgAcc1" presStyleIdx="1" presStyleCnt="4" custScaleX="252879">
        <dgm:presLayoutVars>
          <dgm:bulletEnabled val="1"/>
        </dgm:presLayoutVars>
      </dgm:prSet>
      <dgm:spPr/>
    </dgm:pt>
    <dgm:pt modelId="{C2A1A29E-762B-B84D-8609-EF3DC4341B89}" type="pres">
      <dgm:prSet presAssocID="{568B87BC-0E41-9548-A77B-50AAF8D21D21}" presName="aSpace" presStyleCnt="0"/>
      <dgm:spPr/>
    </dgm:pt>
    <dgm:pt modelId="{84C66730-7B5B-034C-A5F5-DBC187F37AF5}" type="pres">
      <dgm:prSet presAssocID="{0F6F7FAA-63B2-9A43-A358-CBEC097A12EA}" presName="aNode" presStyleLbl="fgAcc1" presStyleIdx="2" presStyleCnt="4" custScaleX="252879">
        <dgm:presLayoutVars>
          <dgm:bulletEnabled val="1"/>
        </dgm:presLayoutVars>
      </dgm:prSet>
      <dgm:spPr/>
    </dgm:pt>
    <dgm:pt modelId="{2949FF36-E008-E34B-9956-413C09AD9325}" type="pres">
      <dgm:prSet presAssocID="{0F6F7FAA-63B2-9A43-A358-CBEC097A12EA}" presName="aSpace" presStyleCnt="0"/>
      <dgm:spPr/>
    </dgm:pt>
    <dgm:pt modelId="{34E99FBC-2062-8F4F-B5C0-3B4363932ACD}" type="pres">
      <dgm:prSet presAssocID="{71B4F45B-DAF3-B44B-AA8A-A93DAF9432AE}" presName="aNode" presStyleLbl="fgAcc1" presStyleIdx="3" presStyleCnt="4" custScaleX="252879">
        <dgm:presLayoutVars>
          <dgm:bulletEnabled val="1"/>
        </dgm:presLayoutVars>
      </dgm:prSet>
      <dgm:spPr/>
    </dgm:pt>
    <dgm:pt modelId="{E8B49979-5930-8443-9419-8302FC7DA8E3}" type="pres">
      <dgm:prSet presAssocID="{71B4F45B-DAF3-B44B-AA8A-A93DAF9432AE}" presName="aSpace" presStyleCnt="0"/>
      <dgm:spPr/>
    </dgm:pt>
  </dgm:ptLst>
  <dgm:cxnLst>
    <dgm:cxn modelId="{FD7B3017-F81C-3148-BBF9-30C8DB944B71}" type="presOf" srcId="{9D786D4D-4CBA-FB4F-9D21-BD6757FCB2F9}" destId="{762AFDCC-829A-FB42-8672-2AD6395A7FFD}" srcOrd="0" destOrd="0" presId="urn:microsoft.com/office/officeart/2005/8/layout/pyramid2"/>
    <dgm:cxn modelId="{0FEF4B2D-07B0-9F4E-87E4-05327D7FA04A}" srcId="{9D786D4D-4CBA-FB4F-9D21-BD6757FCB2F9}" destId="{1D025735-C678-E44C-8B67-6963E69D4000}" srcOrd="0" destOrd="0" parTransId="{37E719A7-85E0-924E-9297-00AE63209977}" sibTransId="{0F9D1F33-51FC-D642-B22E-657C60BC5E02}"/>
    <dgm:cxn modelId="{65588944-9F6B-1A4C-BB94-C3EF624308C5}" srcId="{9D786D4D-4CBA-FB4F-9D21-BD6757FCB2F9}" destId="{568B87BC-0E41-9548-A77B-50AAF8D21D21}" srcOrd="1" destOrd="0" parTransId="{2333F5C6-1689-BD44-9182-FDC3C3C33ABB}" sibTransId="{C664B9A1-CC50-1B42-BD9E-CBE10BE09A3B}"/>
    <dgm:cxn modelId="{FCD85E5B-69FD-BB44-B532-EE1BEB29467F}" type="presOf" srcId="{0F6F7FAA-63B2-9A43-A358-CBEC097A12EA}" destId="{84C66730-7B5B-034C-A5F5-DBC187F37AF5}" srcOrd="0" destOrd="0" presId="urn:microsoft.com/office/officeart/2005/8/layout/pyramid2"/>
    <dgm:cxn modelId="{83ACE861-6FD4-984D-9B30-DCE0B389D1CE}" type="presOf" srcId="{1D025735-C678-E44C-8B67-6963E69D4000}" destId="{5E8E2701-7EA8-2B45-BC03-F9775F3FD2C9}" srcOrd="0" destOrd="0" presId="urn:microsoft.com/office/officeart/2005/8/layout/pyramid2"/>
    <dgm:cxn modelId="{0120B187-90C8-0649-AF5C-692879537D60}" type="presOf" srcId="{71B4F45B-DAF3-B44B-AA8A-A93DAF9432AE}" destId="{34E99FBC-2062-8F4F-B5C0-3B4363932ACD}" srcOrd="0" destOrd="0" presId="urn:microsoft.com/office/officeart/2005/8/layout/pyramid2"/>
    <dgm:cxn modelId="{A9173D9B-609B-B64F-BC39-74FDDF7BBDD6}" srcId="{9D786D4D-4CBA-FB4F-9D21-BD6757FCB2F9}" destId="{0F6F7FAA-63B2-9A43-A358-CBEC097A12EA}" srcOrd="2" destOrd="0" parTransId="{49B27981-4D86-4641-BEE9-5818EB8BECDB}" sibTransId="{216CFEC5-EC40-6644-B737-0607EF75983A}"/>
    <dgm:cxn modelId="{361ED19B-6433-1A4C-B680-447FE0947739}" srcId="{9D786D4D-4CBA-FB4F-9D21-BD6757FCB2F9}" destId="{71B4F45B-DAF3-B44B-AA8A-A93DAF9432AE}" srcOrd="3" destOrd="0" parTransId="{134F3899-6D25-B342-90F0-11FC343CDCA8}" sibTransId="{55DFDEB5-E2F9-EF45-9859-3763B00CC353}"/>
    <dgm:cxn modelId="{63E75ABD-4AF1-DF4D-BB64-C2260149D9C6}" type="presOf" srcId="{568B87BC-0E41-9548-A77B-50AAF8D21D21}" destId="{A45F3CE7-FE9A-A54F-AF49-2720E53C3A67}" srcOrd="0" destOrd="0" presId="urn:microsoft.com/office/officeart/2005/8/layout/pyramid2"/>
    <dgm:cxn modelId="{3FDE4AB9-AB88-7A49-80FB-7DE1C5B2A02D}" type="presParOf" srcId="{762AFDCC-829A-FB42-8672-2AD6395A7FFD}" destId="{0952A5CC-5FD6-BE48-BEEA-AADB7970FA98}" srcOrd="0" destOrd="0" presId="urn:microsoft.com/office/officeart/2005/8/layout/pyramid2"/>
    <dgm:cxn modelId="{D6626C28-68A7-DF49-B676-76EA7CF6FA1F}" type="presParOf" srcId="{762AFDCC-829A-FB42-8672-2AD6395A7FFD}" destId="{5D60D927-C32E-3246-832F-75A51DF60196}" srcOrd="1" destOrd="0" presId="urn:microsoft.com/office/officeart/2005/8/layout/pyramid2"/>
    <dgm:cxn modelId="{E1C82AF6-2413-0241-BEA6-ED8715901F4B}" type="presParOf" srcId="{5D60D927-C32E-3246-832F-75A51DF60196}" destId="{5E8E2701-7EA8-2B45-BC03-F9775F3FD2C9}" srcOrd="0" destOrd="0" presId="urn:microsoft.com/office/officeart/2005/8/layout/pyramid2"/>
    <dgm:cxn modelId="{4EBBAFB4-8BA3-A743-ACB8-068763771055}" type="presParOf" srcId="{5D60D927-C32E-3246-832F-75A51DF60196}" destId="{0F30395D-2F9A-A842-9489-98E006D20DA4}" srcOrd="1" destOrd="0" presId="urn:microsoft.com/office/officeart/2005/8/layout/pyramid2"/>
    <dgm:cxn modelId="{2941029A-C6AD-5944-9423-3ADEC28EF17A}" type="presParOf" srcId="{5D60D927-C32E-3246-832F-75A51DF60196}" destId="{A45F3CE7-FE9A-A54F-AF49-2720E53C3A67}" srcOrd="2" destOrd="0" presId="urn:microsoft.com/office/officeart/2005/8/layout/pyramid2"/>
    <dgm:cxn modelId="{2D46ADE0-FAAB-3841-BEB4-6E00F1E85490}" type="presParOf" srcId="{5D60D927-C32E-3246-832F-75A51DF60196}" destId="{C2A1A29E-762B-B84D-8609-EF3DC4341B89}" srcOrd="3" destOrd="0" presId="urn:microsoft.com/office/officeart/2005/8/layout/pyramid2"/>
    <dgm:cxn modelId="{5C2395E2-3BB9-CC41-8089-A1250C267F55}" type="presParOf" srcId="{5D60D927-C32E-3246-832F-75A51DF60196}" destId="{84C66730-7B5B-034C-A5F5-DBC187F37AF5}" srcOrd="4" destOrd="0" presId="urn:microsoft.com/office/officeart/2005/8/layout/pyramid2"/>
    <dgm:cxn modelId="{81E51975-7FBA-F24B-93DB-F54EA5FB9235}" type="presParOf" srcId="{5D60D927-C32E-3246-832F-75A51DF60196}" destId="{2949FF36-E008-E34B-9956-413C09AD9325}" srcOrd="5" destOrd="0" presId="urn:microsoft.com/office/officeart/2005/8/layout/pyramid2"/>
    <dgm:cxn modelId="{D6126381-2815-6B44-BF86-B22FF44BF48F}" type="presParOf" srcId="{5D60D927-C32E-3246-832F-75A51DF60196}" destId="{34E99FBC-2062-8F4F-B5C0-3B4363932ACD}" srcOrd="6" destOrd="0" presId="urn:microsoft.com/office/officeart/2005/8/layout/pyramid2"/>
    <dgm:cxn modelId="{9C0AACEA-6CFA-144B-96C0-6B8C3E5FFCB3}" type="presParOf" srcId="{5D60D927-C32E-3246-832F-75A51DF60196}" destId="{E8B49979-5930-8443-9419-8302FC7DA8E3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52A5CC-5FD6-BE48-BEEA-AADB7970FA98}">
      <dsp:nvSpPr>
        <dsp:cNvPr id="0" name=""/>
        <dsp:cNvSpPr/>
      </dsp:nvSpPr>
      <dsp:spPr>
        <a:xfrm>
          <a:off x="378147" y="31755"/>
          <a:ext cx="4298953" cy="313056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8E2701-7EA8-2B45-BC03-F9775F3FD2C9}">
      <dsp:nvSpPr>
        <dsp:cNvPr id="0" name=""/>
        <dsp:cNvSpPr/>
      </dsp:nvSpPr>
      <dsp:spPr>
        <a:xfrm>
          <a:off x="777716" y="323530"/>
          <a:ext cx="5312728" cy="574464"/>
        </a:xfrm>
        <a:prstGeom prst="roundRect">
          <a:avLst/>
        </a:prstGeom>
        <a:solidFill>
          <a:srgbClr val="E1E7E9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emotion</a:t>
          </a:r>
        </a:p>
      </dsp:txBody>
      <dsp:txXfrm>
        <a:off x="805759" y="351573"/>
        <a:ext cx="5256642" cy="518378"/>
      </dsp:txXfrm>
    </dsp:sp>
    <dsp:sp modelId="{A45F3CE7-FE9A-A54F-AF49-2720E53C3A67}">
      <dsp:nvSpPr>
        <dsp:cNvPr id="0" name=""/>
        <dsp:cNvSpPr/>
      </dsp:nvSpPr>
      <dsp:spPr>
        <a:xfrm>
          <a:off x="777716" y="969802"/>
          <a:ext cx="5312728" cy="574464"/>
        </a:xfrm>
        <a:prstGeom prst="roundRect">
          <a:avLst/>
        </a:prstGeom>
        <a:solidFill>
          <a:srgbClr val="E1E7E9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0" i="0" kern="12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What do I feel?</a:t>
          </a:r>
        </a:p>
      </dsp:txBody>
      <dsp:txXfrm>
        <a:off x="805759" y="997845"/>
        <a:ext cx="5256642" cy="518378"/>
      </dsp:txXfrm>
    </dsp:sp>
    <dsp:sp modelId="{84C66730-7B5B-034C-A5F5-DBC187F37AF5}">
      <dsp:nvSpPr>
        <dsp:cNvPr id="0" name=""/>
        <dsp:cNvSpPr/>
      </dsp:nvSpPr>
      <dsp:spPr>
        <a:xfrm>
          <a:off x="777716" y="1616074"/>
          <a:ext cx="5312728" cy="574464"/>
        </a:xfrm>
        <a:prstGeom prst="roundRect">
          <a:avLst/>
        </a:prstGeom>
        <a:solidFill>
          <a:srgbClr val="E1E7E9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0" i="0" kern="12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What does this emotion tell me about what I value?</a:t>
          </a:r>
        </a:p>
      </dsp:txBody>
      <dsp:txXfrm>
        <a:off x="805759" y="1644117"/>
        <a:ext cx="5256642" cy="518378"/>
      </dsp:txXfrm>
    </dsp:sp>
    <dsp:sp modelId="{34E99FBC-2062-8F4F-B5C0-3B4363932ACD}">
      <dsp:nvSpPr>
        <dsp:cNvPr id="0" name=""/>
        <dsp:cNvSpPr/>
      </dsp:nvSpPr>
      <dsp:spPr>
        <a:xfrm>
          <a:off x="777716" y="2262347"/>
          <a:ext cx="5312728" cy="574464"/>
        </a:xfrm>
        <a:prstGeom prst="roundRect">
          <a:avLst/>
        </a:prstGeom>
        <a:solidFill>
          <a:srgbClr val="E1E7E9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</a:rPr>
            <a:t>What does this emotion tell me about what I need?</a:t>
          </a:r>
        </a:p>
      </dsp:txBody>
      <dsp:txXfrm>
        <a:off x="805759" y="2290390"/>
        <a:ext cx="5256642" cy="5183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Roboto Ligh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3954A-C201-EB40-9459-342C786798D2}" type="datetimeFigureOut">
              <a:rPr lang="en-US" smtClean="0">
                <a:latin typeface="Roboto Light"/>
              </a:rPr>
              <a:t>4/2/19</a:t>
            </a:fld>
            <a:endParaRPr lang="en-US">
              <a:latin typeface="Roboto Ligh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Roboto Ligh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2853C-6216-544B-82BE-E4DDDB9FF424}" type="slidenum">
              <a:rPr lang="en-US" smtClean="0">
                <a:latin typeface="Roboto Light"/>
              </a:rPr>
              <a:t>‹#›</a:t>
            </a:fld>
            <a:endParaRPr lang="en-US">
              <a:latin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7896620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Roboto Light"/>
              </a:defRPr>
            </a:lvl1pPr>
          </a:lstStyle>
          <a:p>
            <a:endParaRPr lang="en-JM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Roboto Light"/>
              </a:defRPr>
            </a:lvl1pPr>
          </a:lstStyle>
          <a:p>
            <a:fld id="{7D7D0FC4-79A4-4CD6-9D21-6D2AFDDF42EC}" type="datetimeFigureOut">
              <a:rPr lang="en-JM" smtClean="0"/>
              <a:pPr/>
              <a:t>02/04/2019</a:t>
            </a:fld>
            <a:endParaRPr lang="en-JM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M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Roboto Light"/>
              </a:defRPr>
            </a:lvl1pPr>
          </a:lstStyle>
          <a:p>
            <a:endParaRPr lang="en-JM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Roboto Light"/>
              </a:defRPr>
            </a:lvl1pPr>
          </a:lstStyle>
          <a:p>
            <a:fld id="{FEA829E4-7B8F-48ED-BCF8-1C0A3C644052}" type="slidenum">
              <a:rPr lang="en-JM" smtClean="0"/>
              <a:pPr/>
              <a:t>‹#›</a:t>
            </a:fld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4870379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7539331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10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5340750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11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6066535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12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6026091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13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2588259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14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7910132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15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891299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16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5513171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17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7228439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18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7734722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19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155254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9514474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20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6297100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21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379280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3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64688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4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771848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5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168108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6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016459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7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8732175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8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52495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9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949815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33400" y="419101"/>
            <a:ext cx="5029200" cy="32385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25" b="0" kern="0" spc="0">
                <a:solidFill>
                  <a:schemeClr val="tx1"/>
                </a:solidFill>
                <a:latin typeface="Roboto Light"/>
                <a:ea typeface="Roboto Light"/>
                <a:cs typeface="Roboto Light"/>
              </a:defRPr>
            </a:lvl1pPr>
            <a:lvl2pPr marL="342900" indent="0">
              <a:buFontTx/>
              <a:buNone/>
              <a:defRPr sz="788">
                <a:latin typeface="Mission Gothic Regular" pitchFamily="50" charset="0"/>
              </a:defRPr>
            </a:lvl2pPr>
            <a:lvl3pPr marL="685800" indent="0">
              <a:buFontTx/>
              <a:buNone/>
              <a:defRPr sz="788">
                <a:latin typeface="Mission Gothic Regular" pitchFamily="50" charset="0"/>
              </a:defRPr>
            </a:lvl3pPr>
            <a:lvl4pPr marL="1028700" indent="0">
              <a:buFontTx/>
              <a:buNone/>
              <a:defRPr sz="788">
                <a:latin typeface="Mission Gothic Regular" pitchFamily="50" charset="0"/>
              </a:defRPr>
            </a:lvl4pPr>
            <a:lvl5pPr marL="1371600" indent="0">
              <a:buFontTx/>
              <a:buNone/>
              <a:defRPr sz="788">
                <a:latin typeface="Mission Gothic Regular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9" name="Picture Placeholder 28"/>
          <p:cNvSpPr>
            <a:spLocks noGrp="1" noChangeAspect="1"/>
          </p:cNvSpPr>
          <p:nvPr/>
        </p:nvSpPr>
        <p:spPr>
          <a:xfrm>
            <a:off x="636470" y="547619"/>
            <a:ext cx="2133600" cy="21336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JM" kern="1200"/>
          </a:p>
        </p:txBody>
      </p:sp>
      <p:sp>
        <p:nvSpPr>
          <p:cNvPr id="10" name="Picture Placeholder 28"/>
          <p:cNvSpPr>
            <a:spLocks noGrp="1" noChangeAspect="1"/>
          </p:cNvSpPr>
          <p:nvPr>
            <p:ph type="pic" sz="quarter" idx="52"/>
          </p:nvPr>
        </p:nvSpPr>
        <p:spPr>
          <a:xfrm>
            <a:off x="914400" y="1962150"/>
            <a:ext cx="2133600" cy="21336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</a:lstStyle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764632729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9308C-D667-2A44-B75F-1C6E32E47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1CD05E4-C04D-A74C-992C-F8FE1E53FB38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3C3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33822569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05BFB92-F4CE-A546-B20B-8C67A7879415}"/>
              </a:ext>
            </a:extLst>
          </p:cNvPr>
          <p:cNvSpPr/>
          <p:nvPr userDrawn="1"/>
        </p:nvSpPr>
        <p:spPr>
          <a:xfrm>
            <a:off x="5029201" y="-114300"/>
            <a:ext cx="4199963" cy="5372100"/>
          </a:xfrm>
          <a:prstGeom prst="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C7293E-48E7-6C47-8A51-ECE4170EDE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-1764020"/>
            <a:ext cx="5742707" cy="81457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5A60BF-9AA9-F34B-84AD-B93044DE9E8B}"/>
              </a:ext>
            </a:extLst>
          </p:cNvPr>
          <p:cNvSpPr/>
          <p:nvPr userDrawn="1"/>
        </p:nvSpPr>
        <p:spPr>
          <a:xfrm rot="5400000">
            <a:off x="-114300" y="-1"/>
            <a:ext cx="5257800" cy="5029201"/>
          </a:xfrm>
          <a:prstGeom prst="rect">
            <a:avLst/>
          </a:prstGeom>
          <a:solidFill>
            <a:srgbClr val="3C3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401136018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>
            <a:spLocks noGrp="1"/>
          </p:cNvSpPr>
          <p:nvPr>
            <p:ph type="body" sz="quarter" idx="60"/>
          </p:nvPr>
        </p:nvSpPr>
        <p:spPr>
          <a:xfrm>
            <a:off x="4572005" y="1711279"/>
            <a:ext cx="2919699" cy="304800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900">
                <a:solidFill>
                  <a:schemeClr val="tx1"/>
                </a:solidFill>
                <a:latin typeface="Roboto Slab Bold"/>
                <a:ea typeface="Roboto Light"/>
                <a:cs typeface="Roboto Slab Bold"/>
              </a:defRPr>
            </a:lvl1pPr>
            <a:lvl2pPr marL="342900" indent="0">
              <a:buFontTx/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6858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028700" indent="0">
              <a:buFontTx/>
              <a:buNone/>
              <a:defRPr sz="825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371600" indent="0">
              <a:buFontTx/>
              <a:buNone/>
              <a:defRPr sz="825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4071423" y="2152650"/>
            <a:ext cx="4081981" cy="8763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  <a:lvl2pPr marL="3429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6858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0287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3716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3" name="Picture Placeholder 28"/>
          <p:cNvSpPr>
            <a:spLocks noGrp="1"/>
          </p:cNvSpPr>
          <p:nvPr>
            <p:ph type="pic" sz="quarter" idx="50"/>
          </p:nvPr>
        </p:nvSpPr>
        <p:spPr>
          <a:xfrm>
            <a:off x="609600" y="1728137"/>
            <a:ext cx="2626800" cy="1971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</a:lstStyle>
          <a:p>
            <a:endParaRPr lang="en-JM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33400" y="419101"/>
            <a:ext cx="5029200" cy="32385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25" b="0" kern="0" spc="0">
                <a:solidFill>
                  <a:schemeClr val="tx1"/>
                </a:solidFill>
                <a:latin typeface="Roboto Light"/>
                <a:ea typeface="Roboto Light"/>
                <a:cs typeface="Roboto Light"/>
              </a:defRPr>
            </a:lvl1pPr>
            <a:lvl2pPr marL="342900" indent="0">
              <a:buFontTx/>
              <a:buNone/>
              <a:defRPr sz="788">
                <a:latin typeface="Mission Gothic Regular" pitchFamily="50" charset="0"/>
              </a:defRPr>
            </a:lvl2pPr>
            <a:lvl3pPr marL="685800" indent="0">
              <a:buFontTx/>
              <a:buNone/>
              <a:defRPr sz="788">
                <a:latin typeface="Mission Gothic Regular" pitchFamily="50" charset="0"/>
              </a:defRPr>
            </a:lvl3pPr>
            <a:lvl4pPr marL="1028700" indent="0">
              <a:buFontTx/>
              <a:buNone/>
              <a:defRPr sz="788">
                <a:latin typeface="Mission Gothic Regular" pitchFamily="50" charset="0"/>
              </a:defRPr>
            </a:lvl4pPr>
            <a:lvl5pPr marL="1371600" indent="0">
              <a:buFontTx/>
              <a:buNone/>
              <a:defRPr sz="788">
                <a:latin typeface="Mission Gothic Regular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533400" y="378617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075114847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11151"/>
            <a:ext cx="4572000" cy="5143500"/>
          </a:xfrm>
        </p:spPr>
        <p:txBody>
          <a:bodyPr/>
          <a:lstStyle/>
          <a:p>
            <a:endParaRPr lang="en-JM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5029200" y="2041524"/>
            <a:ext cx="3505200" cy="9906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  <a:lvl2pPr marL="342900" indent="0">
              <a:buFontTx/>
              <a:buNone/>
              <a:defRPr sz="825"/>
            </a:lvl2pPr>
            <a:lvl3pPr marL="685800" indent="0">
              <a:buFontTx/>
              <a:buNone/>
              <a:defRPr sz="825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endParaRPr lang="en-JM" dirty="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6"/>
          </p:nvPr>
        </p:nvSpPr>
        <p:spPr>
          <a:xfrm>
            <a:off x="5638800" y="3108327"/>
            <a:ext cx="2438400" cy="30797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FontTx/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21" name="Content Placeholder 19"/>
          <p:cNvSpPr>
            <a:spLocks noGrp="1"/>
          </p:cNvSpPr>
          <p:nvPr>
            <p:ph sz="quarter" idx="17"/>
          </p:nvPr>
        </p:nvSpPr>
        <p:spPr>
          <a:xfrm>
            <a:off x="5638800" y="3562353"/>
            <a:ext cx="2438400" cy="465119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FontTx/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8"/>
          </p:nvPr>
        </p:nvSpPr>
        <p:spPr>
          <a:xfrm>
            <a:off x="5029200" y="1733555"/>
            <a:ext cx="3505200" cy="35718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050">
                <a:solidFill>
                  <a:schemeClr val="tx1"/>
                </a:solidFill>
                <a:latin typeface="Roboto Slab Bold"/>
                <a:ea typeface="Roboto Light"/>
                <a:cs typeface="Roboto Slab Bold"/>
              </a:defRPr>
            </a:lvl1pPr>
            <a:lvl2pPr marL="342900" indent="0">
              <a:buFontTx/>
              <a:buNone/>
              <a:defRPr sz="975"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 marL="685800" indent="0">
              <a:buFontTx/>
              <a:buNone/>
              <a:defRPr sz="975"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 marL="1028700" indent="0">
              <a:buFontTx/>
              <a:buNone/>
              <a:defRPr sz="975"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 marL="1371600" indent="0">
              <a:buFontTx/>
              <a:buNone/>
              <a:defRPr sz="975"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953000" y="438150"/>
            <a:ext cx="3048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407023606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33400" y="419101"/>
            <a:ext cx="5029200" cy="32385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25" b="0" kern="0" spc="0">
                <a:solidFill>
                  <a:schemeClr val="tx1"/>
                </a:solidFill>
                <a:latin typeface="Roboto Light"/>
                <a:ea typeface="Roboto Light"/>
                <a:cs typeface="Roboto Light"/>
              </a:defRPr>
            </a:lvl1pPr>
            <a:lvl2pPr marL="342900" indent="0">
              <a:buFontTx/>
              <a:buNone/>
              <a:defRPr sz="788">
                <a:latin typeface="Mission Gothic Regular" pitchFamily="50" charset="0"/>
              </a:defRPr>
            </a:lvl2pPr>
            <a:lvl3pPr marL="685800" indent="0">
              <a:buFontTx/>
              <a:buNone/>
              <a:defRPr sz="788">
                <a:latin typeface="Mission Gothic Regular" pitchFamily="50" charset="0"/>
              </a:defRPr>
            </a:lvl3pPr>
            <a:lvl4pPr marL="1028700" indent="0">
              <a:buFontTx/>
              <a:buNone/>
              <a:defRPr sz="788">
                <a:latin typeface="Mission Gothic Regular" pitchFamily="50" charset="0"/>
              </a:defRPr>
            </a:lvl4pPr>
            <a:lvl5pPr marL="1371600" indent="0">
              <a:buFontTx/>
              <a:buNone/>
              <a:defRPr sz="788">
                <a:latin typeface="Mission Gothic Regular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016652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Master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809750"/>
            <a:ext cx="9144000" cy="33337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038937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Master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581150"/>
            <a:ext cx="9144000" cy="35623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3332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800600" y="0"/>
            <a:ext cx="4343400" cy="51435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5539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38600" y="0"/>
            <a:ext cx="5105400" cy="51435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44747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19800" y="0"/>
            <a:ext cx="3124200" cy="51435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93740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428753"/>
            <a:ext cx="8001000" cy="3124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cxnSp>
        <p:nvCxnSpPr>
          <p:cNvPr id="4" name="Straight Connector 3"/>
          <p:cNvCxnSpPr>
            <a:cxnSpLocks/>
          </p:cNvCxnSpPr>
          <p:nvPr userDrawn="1"/>
        </p:nvCxnSpPr>
        <p:spPr>
          <a:xfrm>
            <a:off x="990600" y="1276350"/>
            <a:ext cx="3960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3337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698" r:id="rId2"/>
    <p:sldLayoutId id="2147483669" r:id="rId3"/>
    <p:sldLayoutId id="2147483654" r:id="rId4"/>
    <p:sldLayoutId id="2147483741" r:id="rId5"/>
    <p:sldLayoutId id="2147483746" r:id="rId6"/>
    <p:sldLayoutId id="2147483743" r:id="rId7"/>
    <p:sldLayoutId id="2147483747" r:id="rId8"/>
    <p:sldLayoutId id="2147483748" r:id="rId9"/>
    <p:sldLayoutId id="2147483744" r:id="rId10"/>
    <p:sldLayoutId id="2147483745" r:id="rId11"/>
  </p:sldLayoutIdLst>
  <p:transition spd="slow">
    <p:push dir="u"/>
  </p:transition>
  <p:hf hdr="0" dt="0"/>
  <p:txStyles>
    <p:titleStyle>
      <a:lvl1pPr algn="l" defTabSz="685800" rtl="0" eaLnBrk="1" latinLnBrk="0" hangingPunct="1">
        <a:spcBef>
          <a:spcPct val="0"/>
        </a:spcBef>
        <a:buNone/>
        <a:defRPr sz="2400" b="0" i="0" kern="1200" spc="-113"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  <a:gs pos="45000">
                <a:schemeClr val="accent2"/>
              </a:gs>
              <a:gs pos="68000">
                <a:schemeClr val="accent3"/>
              </a:gs>
            </a:gsLst>
            <a:lin ang="0" scaled="1"/>
            <a:tileRect/>
          </a:gradFill>
          <a:latin typeface="Roboto Slab Bold"/>
          <a:ea typeface="Roboto Light"/>
          <a:cs typeface="Roboto Slab Bold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1050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1pPr>
      <a:lvl2pPr marL="557213" indent="-214313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900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2pPr>
      <a:lvl3pPr marL="857250" indent="-171450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825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3pPr>
      <a:lvl4pPr marL="1200150" indent="-171450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788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4pPr>
      <a:lvl5pPr marL="1543050" indent="-171450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788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67310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B327CF9-DC29-3348-BC42-75C73E09244C}"/>
              </a:ext>
            </a:extLst>
          </p:cNvPr>
          <p:cNvSpPr/>
          <p:nvPr/>
        </p:nvSpPr>
        <p:spPr>
          <a:xfrm>
            <a:off x="1219200" y="2990850"/>
            <a:ext cx="685800" cy="1143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3CBD5A9-AA44-DB47-B562-A8B80B59373F}"/>
              </a:ext>
            </a:extLst>
          </p:cNvPr>
          <p:cNvSpPr txBox="1">
            <a:spLocks/>
          </p:cNvSpPr>
          <p:nvPr/>
        </p:nvSpPr>
        <p:spPr>
          <a:xfrm>
            <a:off x="1143000" y="1238250"/>
            <a:ext cx="3771900" cy="3238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Emotional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Knowledge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42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A different stance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19DB7BD-0873-9643-AF30-5BBB8054A3E1}"/>
              </a:ext>
            </a:extLst>
          </p:cNvPr>
          <p:cNvSpPr/>
          <p:nvPr/>
        </p:nvSpPr>
        <p:spPr>
          <a:xfrm>
            <a:off x="937591" y="2190750"/>
            <a:ext cx="4191000" cy="1371600"/>
          </a:xfrm>
          <a:prstGeom prst="roundRect">
            <a:avLst>
              <a:gd name="adj" fmla="val 8397"/>
            </a:avLst>
          </a:prstGeom>
          <a:solidFill>
            <a:srgbClr val="E1E7E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1000" tIns="351000" rIns="351000" bIns="351000" rtlCol="0" anchor="ctr"/>
          <a:lstStyle/>
          <a:p>
            <a:pPr>
              <a:lnSpc>
                <a:spcPct val="150000"/>
              </a:lnSpc>
            </a:pPr>
            <a:r>
              <a:rPr lang="en-JM" sz="3000" dirty="0">
                <a:solidFill>
                  <a:srgbClr val="6C777C"/>
                </a:solidFill>
                <a:latin typeface="Roboto Light"/>
                <a:ea typeface="Roboto Light"/>
                <a:cs typeface="Roboto Light"/>
              </a:rPr>
              <a:t>“emotions are data”</a:t>
            </a:r>
          </a:p>
        </p:txBody>
      </p:sp>
    </p:spTree>
    <p:extLst>
      <p:ext uri="{BB962C8B-B14F-4D97-AF65-F5344CB8AC3E}">
        <p14:creationId xmlns:p14="http://schemas.microsoft.com/office/powerpoint/2010/main" val="213347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Self-reflection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0BFAFD21-8543-8346-A6B8-65BE9967F4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1202211"/>
              </p:ext>
            </p:extLst>
          </p:nvPr>
        </p:nvGraphicFramePr>
        <p:xfrm>
          <a:off x="1524000" y="1371600"/>
          <a:ext cx="6324600" cy="3232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116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952A5CC-5FD6-BE48-BEEA-AADB7970FA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E8E2701-7EA8-2B45-BC03-F9775F3FD2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45F3CE7-FE9A-A54F-AF49-2720E53C3A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4C66730-7B5B-034C-A5F5-DBC187F37A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4E99FBC-2062-8F4F-B5C0-3B4363932A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Self-reflection: Values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1657350"/>
            <a:ext cx="7467600" cy="5332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000" dirty="0">
                <a:solidFill>
                  <a:srgbClr val="77303D"/>
                </a:solidFill>
                <a:latin typeface="Roboto Slab" pitchFamily="2" charset="0"/>
                <a:ea typeface="Roboto Slab" pitchFamily="2" charset="0"/>
                <a:cs typeface="Roboto Light"/>
              </a:rPr>
              <a:t>fear: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one of the most powerful motivators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= the thought that we are not going to be able to have something we think we need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fear signals that we might not have something we value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0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75313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Self-reflection example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5711237-169D-4C46-910E-17533DBB01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9" r="4379"/>
          <a:stretch>
            <a:fillRect/>
          </a:stretch>
        </p:blipFill>
        <p:spPr>
          <a:xfrm>
            <a:off x="0" y="1809750"/>
            <a:ext cx="91440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23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Self-reflection: Needs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1657350"/>
            <a:ext cx="6858000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negative emotions: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indicate that a certain need is not being satisfied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signal that it is necessary to pause and attend to this need</a:t>
            </a: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1359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Needs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1657350"/>
            <a:ext cx="632459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Scenario: A person is not invited to a party of a friend</a:t>
            </a: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US" sz="2000" dirty="0">
                <a:solidFill>
                  <a:schemeClr val="accent3"/>
                </a:solidFill>
                <a:latin typeface="Roboto Light"/>
                <a:cs typeface="Roboto Light"/>
              </a:rPr>
              <a:t>Which emotions are likely to emerge?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US" sz="2000" dirty="0">
                <a:solidFill>
                  <a:schemeClr val="accent3"/>
                </a:solidFill>
                <a:latin typeface="Roboto Light"/>
                <a:cs typeface="Roboto Light"/>
              </a:rPr>
              <a:t>Which need is not satisfied?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3481E80-B4D5-0549-9EB9-38B017DC11AC}"/>
              </a:ext>
            </a:extLst>
          </p:cNvPr>
          <p:cNvSpPr/>
          <p:nvPr/>
        </p:nvSpPr>
        <p:spPr>
          <a:xfrm>
            <a:off x="76962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17A89C-1074-B34B-94F3-61DB1BC5F1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7164" y="656747"/>
            <a:ext cx="885821" cy="52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36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Needs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1657350"/>
            <a:ext cx="632459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Scenario: A person receives negative performance feedback at work</a:t>
            </a: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US" sz="2000" dirty="0">
                <a:solidFill>
                  <a:schemeClr val="accent3"/>
                </a:solidFill>
                <a:latin typeface="Roboto Light"/>
                <a:cs typeface="Roboto Light"/>
              </a:rPr>
              <a:t>What emotions will this person most likely experience?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US" sz="2000" dirty="0">
                <a:solidFill>
                  <a:schemeClr val="accent3"/>
                </a:solidFill>
                <a:latin typeface="Roboto Light"/>
                <a:cs typeface="Roboto Light"/>
              </a:rPr>
              <a:t>Which needs are not satisfied?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51E83A2-BDFD-5747-B84D-81F72906B01F}"/>
              </a:ext>
            </a:extLst>
          </p:cNvPr>
          <p:cNvSpPr/>
          <p:nvPr/>
        </p:nvSpPr>
        <p:spPr>
          <a:xfrm>
            <a:off x="76962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BB0E08-2EEA-A04F-BF6A-AD9EAE579F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7164" y="656747"/>
            <a:ext cx="885821" cy="52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0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Needs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1657350"/>
            <a:ext cx="632459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Scenario: A person is able to complete a new and complex task without any help</a:t>
            </a: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US" sz="2000" dirty="0">
                <a:solidFill>
                  <a:schemeClr val="accent3"/>
                </a:solidFill>
                <a:latin typeface="Roboto Light"/>
                <a:cs typeface="Roboto Light"/>
              </a:rPr>
              <a:t>What emotions will this person most likely experience?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US" sz="2000" dirty="0">
                <a:solidFill>
                  <a:schemeClr val="accent3"/>
                </a:solidFill>
                <a:latin typeface="Roboto Light"/>
                <a:cs typeface="Roboto Light"/>
              </a:rPr>
              <a:t>Which needs are satisfied?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09B2AC2-A069-8047-808F-A41F37F012CA}"/>
              </a:ext>
            </a:extLst>
          </p:cNvPr>
          <p:cNvSpPr/>
          <p:nvPr/>
        </p:nvSpPr>
        <p:spPr>
          <a:xfrm>
            <a:off x="76962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168E56-4F76-8448-AE41-A972B0DF4B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7164" y="656747"/>
            <a:ext cx="885821" cy="52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38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Needs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CBFB3A2-B085-4A46-8F81-76AB4E659682}"/>
              </a:ext>
            </a:extLst>
          </p:cNvPr>
          <p:cNvSpPr/>
          <p:nvPr/>
        </p:nvSpPr>
        <p:spPr>
          <a:xfrm>
            <a:off x="1077688" y="2266950"/>
            <a:ext cx="2351312" cy="533400"/>
          </a:xfrm>
          <a:prstGeom prst="round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fear of rejection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819A5C3-3175-B045-962A-DCD93BBA6124}"/>
              </a:ext>
            </a:extLst>
          </p:cNvPr>
          <p:cNvSpPr/>
          <p:nvPr/>
        </p:nvSpPr>
        <p:spPr>
          <a:xfrm>
            <a:off x="4430488" y="2269671"/>
            <a:ext cx="2286000" cy="533400"/>
          </a:xfrm>
          <a:prstGeom prst="roundRect">
            <a:avLst/>
          </a:prstGeom>
          <a:solidFill>
            <a:srgbClr val="773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avoidance</a:t>
            </a:r>
          </a:p>
        </p:txBody>
      </p:sp>
      <p:sp>
        <p:nvSpPr>
          <p:cNvPr id="12" name="Triangle 11">
            <a:extLst>
              <a:ext uri="{FF2B5EF4-FFF2-40B4-BE49-F238E27FC236}">
                <a16:creationId xmlns:a16="http://schemas.microsoft.com/office/drawing/2014/main" id="{397A6096-96FF-E446-B926-F2C2485423B0}"/>
              </a:ext>
            </a:extLst>
          </p:cNvPr>
          <p:cNvSpPr/>
          <p:nvPr/>
        </p:nvSpPr>
        <p:spPr>
          <a:xfrm rot="5400000">
            <a:off x="3777344" y="2402271"/>
            <a:ext cx="304800" cy="262759"/>
          </a:xfrm>
          <a:prstGeom prst="triangle">
            <a:avLst/>
          </a:prstGeom>
          <a:solidFill>
            <a:srgbClr val="6C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riangle 14">
            <a:extLst>
              <a:ext uri="{FF2B5EF4-FFF2-40B4-BE49-F238E27FC236}">
                <a16:creationId xmlns:a16="http://schemas.microsoft.com/office/drawing/2014/main" id="{7B7E842B-0F17-4841-BD5B-46DEA3320F4B}"/>
              </a:ext>
            </a:extLst>
          </p:cNvPr>
          <p:cNvSpPr/>
          <p:nvPr/>
        </p:nvSpPr>
        <p:spPr>
          <a:xfrm rot="10800000">
            <a:off x="2100943" y="1828800"/>
            <a:ext cx="304800" cy="262759"/>
          </a:xfrm>
          <a:prstGeom prst="triangle">
            <a:avLst/>
          </a:prstGeom>
          <a:solidFill>
            <a:srgbClr val="6C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5DEE186-F48A-F841-BB0D-B287F6B6B742}"/>
              </a:ext>
            </a:extLst>
          </p:cNvPr>
          <p:cNvCxnSpPr>
            <a:cxnSpLocks/>
          </p:cNvCxnSpPr>
          <p:nvPr/>
        </p:nvCxnSpPr>
        <p:spPr>
          <a:xfrm>
            <a:off x="7010801" y="2533650"/>
            <a:ext cx="239087" cy="1"/>
          </a:xfrm>
          <a:prstGeom prst="line">
            <a:avLst/>
          </a:prstGeom>
          <a:ln w="41275">
            <a:solidFill>
              <a:srgbClr val="6C7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06F7600-A460-6245-84D8-F977BDF1CAAA}"/>
              </a:ext>
            </a:extLst>
          </p:cNvPr>
          <p:cNvCxnSpPr>
            <a:cxnSpLocks/>
          </p:cNvCxnSpPr>
          <p:nvPr/>
        </p:nvCxnSpPr>
        <p:spPr>
          <a:xfrm>
            <a:off x="7271659" y="1632858"/>
            <a:ext cx="0" cy="922565"/>
          </a:xfrm>
          <a:prstGeom prst="line">
            <a:avLst/>
          </a:prstGeom>
          <a:ln w="41275">
            <a:solidFill>
              <a:srgbClr val="6C7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4555641-9812-BF47-A47E-4A6D10200A5B}"/>
              </a:ext>
            </a:extLst>
          </p:cNvPr>
          <p:cNvCxnSpPr>
            <a:cxnSpLocks/>
          </p:cNvCxnSpPr>
          <p:nvPr/>
        </p:nvCxnSpPr>
        <p:spPr>
          <a:xfrm>
            <a:off x="2253345" y="1657350"/>
            <a:ext cx="0" cy="310244"/>
          </a:xfrm>
          <a:prstGeom prst="line">
            <a:avLst/>
          </a:prstGeom>
          <a:ln w="41275">
            <a:solidFill>
              <a:srgbClr val="6C7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B7566D6-8B31-A642-93AA-18D28DA8E4BB}"/>
              </a:ext>
            </a:extLst>
          </p:cNvPr>
          <p:cNvCxnSpPr>
            <a:cxnSpLocks/>
          </p:cNvCxnSpPr>
          <p:nvPr/>
        </p:nvCxnSpPr>
        <p:spPr>
          <a:xfrm>
            <a:off x="2231573" y="1632858"/>
            <a:ext cx="5051769" cy="21240"/>
          </a:xfrm>
          <a:prstGeom prst="line">
            <a:avLst/>
          </a:prstGeom>
          <a:ln w="41275">
            <a:solidFill>
              <a:srgbClr val="6C7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A10F0E2-7C94-934B-902C-2C0A497FEEF9}"/>
              </a:ext>
            </a:extLst>
          </p:cNvPr>
          <p:cNvSpPr/>
          <p:nvPr/>
        </p:nvSpPr>
        <p:spPr>
          <a:xfrm>
            <a:off x="1055917" y="3654879"/>
            <a:ext cx="2351312" cy="387893"/>
          </a:xfrm>
          <a:prstGeom prst="roundRect">
            <a:avLst/>
          </a:prstGeom>
          <a:solidFill>
            <a:srgbClr val="7D8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what is my need?</a:t>
            </a:r>
          </a:p>
        </p:txBody>
      </p:sp>
      <p:sp>
        <p:nvSpPr>
          <p:cNvPr id="14" name="Triangle 13">
            <a:extLst>
              <a:ext uri="{FF2B5EF4-FFF2-40B4-BE49-F238E27FC236}">
                <a16:creationId xmlns:a16="http://schemas.microsoft.com/office/drawing/2014/main" id="{544451E9-1A80-7A46-B47A-E5D98A60C539}"/>
              </a:ext>
            </a:extLst>
          </p:cNvPr>
          <p:cNvSpPr/>
          <p:nvPr/>
        </p:nvSpPr>
        <p:spPr>
          <a:xfrm rot="10800000">
            <a:off x="2079173" y="3150443"/>
            <a:ext cx="304800" cy="262759"/>
          </a:xfrm>
          <a:prstGeom prst="triangle">
            <a:avLst/>
          </a:prstGeom>
          <a:solidFill>
            <a:srgbClr val="6C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6656149C-A3B9-CC47-B813-810C86BB5481}"/>
              </a:ext>
            </a:extLst>
          </p:cNvPr>
          <p:cNvSpPr/>
          <p:nvPr/>
        </p:nvSpPr>
        <p:spPr>
          <a:xfrm>
            <a:off x="4397832" y="3901803"/>
            <a:ext cx="2351312" cy="533400"/>
          </a:xfrm>
          <a:prstGeom prst="roundRect">
            <a:avLst/>
          </a:prstGeom>
          <a:solidFill>
            <a:srgbClr val="3C3F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approach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EB77A959-7585-E94D-97DB-C65E3858E5E4}"/>
              </a:ext>
            </a:extLst>
          </p:cNvPr>
          <p:cNvSpPr/>
          <p:nvPr/>
        </p:nvSpPr>
        <p:spPr>
          <a:xfrm>
            <a:off x="1055916" y="4241257"/>
            <a:ext cx="2351312" cy="387893"/>
          </a:xfrm>
          <a:prstGeom prst="roundRect">
            <a:avLst/>
          </a:prstGeom>
          <a:solidFill>
            <a:srgbClr val="7D8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what do I value?</a:t>
            </a:r>
          </a:p>
        </p:txBody>
      </p:sp>
      <p:sp>
        <p:nvSpPr>
          <p:cNvPr id="20" name="Triangle 19">
            <a:extLst>
              <a:ext uri="{FF2B5EF4-FFF2-40B4-BE49-F238E27FC236}">
                <a16:creationId xmlns:a16="http://schemas.microsoft.com/office/drawing/2014/main" id="{65D31842-AE60-7446-95CB-FCC490B44261}"/>
              </a:ext>
            </a:extLst>
          </p:cNvPr>
          <p:cNvSpPr/>
          <p:nvPr/>
        </p:nvSpPr>
        <p:spPr>
          <a:xfrm rot="5400000">
            <a:off x="3645964" y="4021669"/>
            <a:ext cx="304800" cy="262759"/>
          </a:xfrm>
          <a:prstGeom prst="triangle">
            <a:avLst/>
          </a:prstGeom>
          <a:solidFill>
            <a:srgbClr val="6C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Needs and values analysis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1962150"/>
            <a:ext cx="632459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In pairs,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discuss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a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situation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which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caused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you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to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experience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intense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emotions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(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positive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or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negative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).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Together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, analyse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the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underlying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needs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that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were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signaled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by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the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emotion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(s). 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DC108F9-899B-0D4D-9535-DA69240F3CC0}"/>
              </a:ext>
            </a:extLst>
          </p:cNvPr>
          <p:cNvSpPr/>
          <p:nvPr/>
        </p:nvSpPr>
        <p:spPr>
          <a:xfrm>
            <a:off x="76962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46FD83-152F-3548-AD87-A9078E0801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2788" y="587601"/>
            <a:ext cx="714574" cy="66124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B5E2B02-6F80-D142-9FFA-13E252B9A3E7}"/>
              </a:ext>
            </a:extLst>
          </p:cNvPr>
          <p:cNvSpPr/>
          <p:nvPr/>
        </p:nvSpPr>
        <p:spPr>
          <a:xfrm>
            <a:off x="67056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C777C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8E701FA-2F4C-EC43-BA61-FA3C01642E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5771" y="494358"/>
            <a:ext cx="465700" cy="6102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106CE96-F67A-3E47-B7B3-B1E6EE5FEF74}"/>
              </a:ext>
            </a:extLst>
          </p:cNvPr>
          <p:cNvSpPr txBox="1"/>
          <p:nvPr/>
        </p:nvSpPr>
        <p:spPr>
          <a:xfrm>
            <a:off x="6888516" y="691441"/>
            <a:ext cx="453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3C3F4D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68385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The captain: Motivation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176984-0E35-DD40-88ED-F5227F5DBE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361950"/>
            <a:ext cx="4279900" cy="41826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403C16-403C-584F-83F9-3D1034C594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942" y="1419575"/>
            <a:ext cx="3038929" cy="3038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2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Practical notes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1809750"/>
            <a:ext cx="63245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The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fact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that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emotions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may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provide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information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about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personal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needs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or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values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does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not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mean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that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clients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should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always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reflect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upon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the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potential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meaning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of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an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emotion</a:t>
            </a:r>
            <a:r>
              <a:rPr lang="nl-NL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. </a:t>
            </a:r>
            <a:r>
              <a:rPr lang="nl-NL" sz="2000" dirty="0" err="1">
                <a:solidFill>
                  <a:schemeClr val="accent3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Light"/>
              </a:rPr>
              <a:t>Avoid</a:t>
            </a:r>
            <a:r>
              <a:rPr lang="nl-NL" sz="2000" dirty="0">
                <a:solidFill>
                  <a:schemeClr val="accent3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Light"/>
              </a:rPr>
              <a:t>clients</a:t>
            </a:r>
            <a:r>
              <a:rPr lang="nl-NL" sz="2000" dirty="0">
                <a:solidFill>
                  <a:schemeClr val="accent3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Light"/>
              </a:rPr>
              <a:t> </a:t>
            </a:r>
            <a:r>
              <a:rPr lang="nl-NL" sz="2000" dirty="0" err="1">
                <a:solidFill>
                  <a:schemeClr val="accent3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Light"/>
              </a:rPr>
              <a:t>getting</a:t>
            </a:r>
            <a:r>
              <a:rPr lang="nl-NL" sz="2000" dirty="0">
                <a:solidFill>
                  <a:schemeClr val="accent3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Light"/>
              </a:rPr>
              <a:t> “</a:t>
            </a:r>
            <a:r>
              <a:rPr lang="nl-NL" sz="2000" dirty="0" err="1">
                <a:solidFill>
                  <a:schemeClr val="accent3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Light"/>
              </a:rPr>
              <a:t>stuck</a:t>
            </a:r>
            <a:r>
              <a:rPr lang="nl-NL" sz="2000" dirty="0">
                <a:solidFill>
                  <a:schemeClr val="accent3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Light"/>
              </a:rPr>
              <a:t> in </a:t>
            </a:r>
            <a:r>
              <a:rPr lang="nl-NL" sz="2000" dirty="0" err="1">
                <a:solidFill>
                  <a:schemeClr val="accent3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Light"/>
              </a:rPr>
              <a:t>thoughts</a:t>
            </a:r>
            <a:r>
              <a:rPr lang="nl-NL" sz="2000" dirty="0">
                <a:solidFill>
                  <a:schemeClr val="accent3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Light"/>
              </a:rPr>
              <a:t>”</a:t>
            </a:r>
            <a:r>
              <a:rPr lang="nl-NL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.</a:t>
            </a:r>
            <a:endParaRPr lang="en-US" sz="20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68908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Sailboat Metaphor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C38A85A4-C9EB-4E46-A9B1-BD4FE0A8D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9" b="2629"/>
          <a:stretch>
            <a:fillRect/>
          </a:stretch>
        </p:blipFill>
        <p:spPr>
          <a:xfrm>
            <a:off x="0" y="1581150"/>
            <a:ext cx="91440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83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2F9D36-4C18-064D-AF54-840595943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04950"/>
            <a:ext cx="5715000" cy="857250"/>
          </a:xfrm>
        </p:spPr>
        <p:txBody>
          <a:bodyPr>
            <a:noAutofit/>
          </a:bodyPr>
          <a:lstStyle/>
          <a:p>
            <a:r>
              <a:rPr lang="en-US" sz="8000" spc="0">
                <a:solidFill>
                  <a:schemeClr val="bg1"/>
                </a:solidFill>
              </a:rPr>
              <a:t>Thanks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8DFCF8D-D73D-DA42-9140-355D1B5646CA}"/>
              </a:ext>
            </a:extLst>
          </p:cNvPr>
          <p:cNvSpPr/>
          <p:nvPr/>
        </p:nvSpPr>
        <p:spPr>
          <a:xfrm>
            <a:off x="1638300" y="2762250"/>
            <a:ext cx="685800" cy="1143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D6B02000-1983-E64D-82AE-2B33CD3FBC64}"/>
              </a:ext>
            </a:extLst>
          </p:cNvPr>
          <p:cNvSpPr txBox="1">
            <a:spLocks/>
          </p:cNvSpPr>
          <p:nvPr/>
        </p:nvSpPr>
        <p:spPr>
          <a:xfrm>
            <a:off x="1581150" y="3051810"/>
            <a:ext cx="5048250" cy="28194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700">
                <a:solidFill>
                  <a:schemeClr val="bg1"/>
                </a:solidFill>
              </a:rPr>
              <a:t>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426591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Core question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9C5A823-9C06-7648-8CBA-6BE84C8A2A4A}"/>
              </a:ext>
            </a:extLst>
          </p:cNvPr>
          <p:cNvSpPr/>
          <p:nvPr/>
        </p:nvSpPr>
        <p:spPr>
          <a:xfrm>
            <a:off x="1295400" y="2114550"/>
            <a:ext cx="6320358" cy="1981200"/>
          </a:xfrm>
          <a:prstGeom prst="roundRect">
            <a:avLst>
              <a:gd name="adj" fmla="val 8397"/>
            </a:avLst>
          </a:prstGeom>
          <a:solidFill>
            <a:srgbClr val="E1E7E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1000" tIns="351000" rIns="351000" bIns="351000" rtlCol="0" anchor="ctr"/>
          <a:lstStyle/>
          <a:p>
            <a:pPr>
              <a:lnSpc>
                <a:spcPct val="150000"/>
              </a:lnSpc>
            </a:pPr>
            <a:r>
              <a:rPr lang="en-JM" sz="2200" dirty="0">
                <a:solidFill>
                  <a:srgbClr val="626A6F"/>
                </a:solidFill>
                <a:latin typeface="Roboto Light"/>
                <a:ea typeface="Roboto Light"/>
                <a:cs typeface="Roboto Light"/>
              </a:rPr>
              <a:t>“To what extent is the individual able to extract motivational information from emotions?”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B05F56D-F506-2049-B50E-0690202AD4A5}"/>
              </a:ext>
            </a:extLst>
          </p:cNvPr>
          <p:cNvSpPr/>
          <p:nvPr/>
        </p:nvSpPr>
        <p:spPr>
          <a:xfrm>
            <a:off x="938232" y="1760654"/>
            <a:ext cx="714338" cy="71541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" tIns="3429" rIns="6858" bIns="3429"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7BDADE-6F37-EB45-BBD1-EF60D7F5895A}"/>
              </a:ext>
            </a:extLst>
          </p:cNvPr>
          <p:cNvSpPr txBox="1"/>
          <p:nvPr/>
        </p:nvSpPr>
        <p:spPr>
          <a:xfrm>
            <a:off x="1138758" y="1831663"/>
            <a:ext cx="508888" cy="1044887"/>
          </a:xfrm>
          <a:prstGeom prst="rect">
            <a:avLst/>
          </a:prstGeom>
          <a:noFill/>
        </p:spPr>
        <p:txBody>
          <a:bodyPr wrap="square" lIns="6080" tIns="3041" rIns="6080" bIns="3041" rtlCol="0">
            <a:spAutoFit/>
          </a:bodyPr>
          <a:lstStyle/>
          <a:p>
            <a:r>
              <a:rPr lang="en-US" sz="675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5316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Emotions move and motivate us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1" y="1885950"/>
            <a:ext cx="6019799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emotion, move, and motivate share 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the same Latin root </a:t>
            </a:r>
            <a:r>
              <a:rPr lang="en-JM" sz="2200" dirty="0" err="1">
                <a:solidFill>
                  <a:schemeClr val="accent3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Light"/>
              </a:rPr>
              <a:t>emovare</a:t>
            </a: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meaning  “to move”</a:t>
            </a:r>
          </a:p>
          <a:p>
            <a:pPr marL="342900" indent="-34290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JM" sz="19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pic>
        <p:nvPicPr>
          <p:cNvPr id="6" name="Picture Placeholder 3">
            <a:extLst>
              <a:ext uri="{FF2B5EF4-FFF2-40B4-BE49-F238E27FC236}">
                <a16:creationId xmlns:a16="http://schemas.microsoft.com/office/drawing/2014/main" id="{D3518076-D08B-3D49-9195-5240AC5986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8" r="57482" b="688"/>
          <a:stretch/>
        </p:blipFill>
        <p:spPr>
          <a:xfrm>
            <a:off x="5943600" y="-122730"/>
            <a:ext cx="3276600" cy="539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66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Emotions move and motivate us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184C880-12B5-5643-BFC4-19BB5F46135D}"/>
              </a:ext>
            </a:extLst>
          </p:cNvPr>
          <p:cNvSpPr/>
          <p:nvPr/>
        </p:nvSpPr>
        <p:spPr>
          <a:xfrm>
            <a:off x="3581400" y="3209925"/>
            <a:ext cx="1524000" cy="14478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positive</a:t>
            </a:r>
          </a:p>
          <a:p>
            <a:pPr algn="ctr"/>
            <a:r>
              <a:rPr lang="en-US" sz="16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emotions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870E362-48AF-4A4A-9D18-CED19915FCA3}"/>
              </a:ext>
            </a:extLst>
          </p:cNvPr>
          <p:cNvSpPr/>
          <p:nvPr/>
        </p:nvSpPr>
        <p:spPr>
          <a:xfrm>
            <a:off x="3581400" y="1581150"/>
            <a:ext cx="1524000" cy="1447800"/>
          </a:xfrm>
          <a:prstGeom prst="ellipse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negative</a:t>
            </a:r>
          </a:p>
          <a:p>
            <a:pPr algn="ctr"/>
            <a:r>
              <a:rPr lang="en-US" sz="16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emotions</a:t>
            </a:r>
          </a:p>
        </p:txBody>
      </p:sp>
      <p:sp>
        <p:nvSpPr>
          <p:cNvPr id="9" name="Left Arrow 8">
            <a:extLst>
              <a:ext uri="{FF2B5EF4-FFF2-40B4-BE49-F238E27FC236}">
                <a16:creationId xmlns:a16="http://schemas.microsoft.com/office/drawing/2014/main" id="{6444708A-7FEB-B340-B924-D277A70212A4}"/>
              </a:ext>
            </a:extLst>
          </p:cNvPr>
          <p:cNvSpPr/>
          <p:nvPr/>
        </p:nvSpPr>
        <p:spPr>
          <a:xfrm>
            <a:off x="1066800" y="1876425"/>
            <a:ext cx="2209800" cy="762000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latin typeface="Roboto Light" panose="02000000000000000000" pitchFamily="2" charset="0"/>
                <a:ea typeface="Roboto Light" panose="02000000000000000000" pitchFamily="2" charset="0"/>
              </a:rPr>
              <a:t>MOVE AWAY</a:t>
            </a:r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FEDACD2C-037C-D941-9A1B-0934F50D7B62}"/>
              </a:ext>
            </a:extLst>
          </p:cNvPr>
          <p:cNvSpPr/>
          <p:nvPr/>
        </p:nvSpPr>
        <p:spPr>
          <a:xfrm>
            <a:off x="5410200" y="3638550"/>
            <a:ext cx="2286000" cy="838200"/>
          </a:xfrm>
          <a:prstGeom prst="rightArrow">
            <a:avLst/>
          </a:prstGeom>
          <a:solidFill>
            <a:srgbClr val="6C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latin typeface="Roboto Light" panose="02000000000000000000" pitchFamily="2" charset="0"/>
                <a:ea typeface="Roboto Light" panose="02000000000000000000" pitchFamily="2" charset="0"/>
              </a:rPr>
              <a:t>MOVE TOWARD</a:t>
            </a:r>
          </a:p>
        </p:txBody>
      </p:sp>
    </p:spTree>
    <p:extLst>
      <p:ext uri="{BB962C8B-B14F-4D97-AF65-F5344CB8AC3E}">
        <p14:creationId xmlns:p14="http://schemas.microsoft.com/office/powerpoint/2010/main" val="218539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Emotion driven behavior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CBFB3A2-B085-4A46-8F81-76AB4E659682}"/>
              </a:ext>
            </a:extLst>
          </p:cNvPr>
          <p:cNvSpPr/>
          <p:nvPr/>
        </p:nvSpPr>
        <p:spPr>
          <a:xfrm>
            <a:off x="1066800" y="1885950"/>
            <a:ext cx="2286000" cy="533400"/>
          </a:xfrm>
          <a:prstGeom prst="round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depression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819A5C3-3175-B045-962A-DCD93BBA6124}"/>
              </a:ext>
            </a:extLst>
          </p:cNvPr>
          <p:cNvSpPr/>
          <p:nvPr/>
        </p:nvSpPr>
        <p:spPr>
          <a:xfrm>
            <a:off x="4419600" y="1888671"/>
            <a:ext cx="2286000" cy="533400"/>
          </a:xfrm>
          <a:prstGeom prst="roundRect">
            <a:avLst/>
          </a:prstGeom>
          <a:solidFill>
            <a:srgbClr val="773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inactivity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D4C5BC2-F044-0D44-A3FF-2C10DDCF9019}"/>
              </a:ext>
            </a:extLst>
          </p:cNvPr>
          <p:cNvSpPr/>
          <p:nvPr/>
        </p:nvSpPr>
        <p:spPr>
          <a:xfrm>
            <a:off x="1066800" y="2724150"/>
            <a:ext cx="2286000" cy="533400"/>
          </a:xfrm>
          <a:prstGeom prst="round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fear of rejection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86AC945-B1F9-7843-8B30-0338A0C7BD08}"/>
              </a:ext>
            </a:extLst>
          </p:cNvPr>
          <p:cNvSpPr/>
          <p:nvPr/>
        </p:nvSpPr>
        <p:spPr>
          <a:xfrm>
            <a:off x="4419600" y="2726871"/>
            <a:ext cx="2286000" cy="533400"/>
          </a:xfrm>
          <a:prstGeom prst="roundRect">
            <a:avLst/>
          </a:prstGeom>
          <a:solidFill>
            <a:srgbClr val="773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avoidance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FE9249F-E291-0346-9652-0D20601C2681}"/>
              </a:ext>
            </a:extLst>
          </p:cNvPr>
          <p:cNvSpPr/>
          <p:nvPr/>
        </p:nvSpPr>
        <p:spPr>
          <a:xfrm>
            <a:off x="1088571" y="3573236"/>
            <a:ext cx="2286000" cy="533400"/>
          </a:xfrm>
          <a:prstGeom prst="round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anger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A505AD73-8E0B-DB4C-BF8D-D27F6D696969}"/>
              </a:ext>
            </a:extLst>
          </p:cNvPr>
          <p:cNvSpPr/>
          <p:nvPr/>
        </p:nvSpPr>
        <p:spPr>
          <a:xfrm>
            <a:off x="4430486" y="3565071"/>
            <a:ext cx="2286000" cy="533400"/>
          </a:xfrm>
          <a:prstGeom prst="roundRect">
            <a:avLst/>
          </a:prstGeom>
          <a:solidFill>
            <a:srgbClr val="773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shouting</a:t>
            </a:r>
          </a:p>
        </p:txBody>
      </p:sp>
      <p:sp>
        <p:nvSpPr>
          <p:cNvPr id="12" name="Triangle 11">
            <a:extLst>
              <a:ext uri="{FF2B5EF4-FFF2-40B4-BE49-F238E27FC236}">
                <a16:creationId xmlns:a16="http://schemas.microsoft.com/office/drawing/2014/main" id="{397A6096-96FF-E446-B926-F2C2485423B0}"/>
              </a:ext>
            </a:extLst>
          </p:cNvPr>
          <p:cNvSpPr/>
          <p:nvPr/>
        </p:nvSpPr>
        <p:spPr>
          <a:xfrm rot="5400000">
            <a:off x="3766456" y="2021271"/>
            <a:ext cx="304800" cy="262759"/>
          </a:xfrm>
          <a:prstGeom prst="triangle">
            <a:avLst/>
          </a:prstGeom>
          <a:solidFill>
            <a:srgbClr val="6C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riangle 12">
            <a:extLst>
              <a:ext uri="{FF2B5EF4-FFF2-40B4-BE49-F238E27FC236}">
                <a16:creationId xmlns:a16="http://schemas.microsoft.com/office/drawing/2014/main" id="{52BEDF4A-66A6-F44D-8655-6A17D7B38124}"/>
              </a:ext>
            </a:extLst>
          </p:cNvPr>
          <p:cNvSpPr/>
          <p:nvPr/>
        </p:nvSpPr>
        <p:spPr>
          <a:xfrm rot="5400000">
            <a:off x="3766456" y="2859471"/>
            <a:ext cx="304800" cy="262759"/>
          </a:xfrm>
          <a:prstGeom prst="triangle">
            <a:avLst/>
          </a:prstGeom>
          <a:solidFill>
            <a:srgbClr val="6C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riangle 13">
            <a:extLst>
              <a:ext uri="{FF2B5EF4-FFF2-40B4-BE49-F238E27FC236}">
                <a16:creationId xmlns:a16="http://schemas.microsoft.com/office/drawing/2014/main" id="{EC51D168-0208-7D43-A44A-82A057846E3A}"/>
              </a:ext>
            </a:extLst>
          </p:cNvPr>
          <p:cNvSpPr/>
          <p:nvPr/>
        </p:nvSpPr>
        <p:spPr>
          <a:xfrm rot="5400000">
            <a:off x="3766456" y="3697671"/>
            <a:ext cx="304800" cy="262759"/>
          </a:xfrm>
          <a:prstGeom prst="triangle">
            <a:avLst/>
          </a:prstGeom>
          <a:solidFill>
            <a:srgbClr val="6C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5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Consequences of emotion driven behavior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CBFB3A2-B085-4A46-8F81-76AB4E659682}"/>
              </a:ext>
            </a:extLst>
          </p:cNvPr>
          <p:cNvSpPr/>
          <p:nvPr/>
        </p:nvSpPr>
        <p:spPr>
          <a:xfrm>
            <a:off x="1066800" y="2950029"/>
            <a:ext cx="2351312" cy="533400"/>
          </a:xfrm>
          <a:prstGeom prst="round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depression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819A5C3-3175-B045-962A-DCD93BBA6124}"/>
              </a:ext>
            </a:extLst>
          </p:cNvPr>
          <p:cNvSpPr/>
          <p:nvPr/>
        </p:nvSpPr>
        <p:spPr>
          <a:xfrm>
            <a:off x="4419600" y="2952750"/>
            <a:ext cx="2286000" cy="533400"/>
          </a:xfrm>
          <a:prstGeom prst="roundRect">
            <a:avLst/>
          </a:prstGeom>
          <a:solidFill>
            <a:srgbClr val="773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inactivity</a:t>
            </a:r>
          </a:p>
        </p:txBody>
      </p:sp>
      <p:sp>
        <p:nvSpPr>
          <p:cNvPr id="12" name="Triangle 11">
            <a:extLst>
              <a:ext uri="{FF2B5EF4-FFF2-40B4-BE49-F238E27FC236}">
                <a16:creationId xmlns:a16="http://schemas.microsoft.com/office/drawing/2014/main" id="{397A6096-96FF-E446-B926-F2C2485423B0}"/>
              </a:ext>
            </a:extLst>
          </p:cNvPr>
          <p:cNvSpPr/>
          <p:nvPr/>
        </p:nvSpPr>
        <p:spPr>
          <a:xfrm rot="5400000">
            <a:off x="3766456" y="3085350"/>
            <a:ext cx="304800" cy="262759"/>
          </a:xfrm>
          <a:prstGeom prst="triangle">
            <a:avLst/>
          </a:prstGeom>
          <a:solidFill>
            <a:srgbClr val="6C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riangle 14">
            <a:extLst>
              <a:ext uri="{FF2B5EF4-FFF2-40B4-BE49-F238E27FC236}">
                <a16:creationId xmlns:a16="http://schemas.microsoft.com/office/drawing/2014/main" id="{7B7E842B-0F17-4841-BD5B-46DEA3320F4B}"/>
              </a:ext>
            </a:extLst>
          </p:cNvPr>
          <p:cNvSpPr/>
          <p:nvPr/>
        </p:nvSpPr>
        <p:spPr>
          <a:xfrm rot="10800000">
            <a:off x="2090055" y="2511879"/>
            <a:ext cx="304800" cy="262759"/>
          </a:xfrm>
          <a:prstGeom prst="triangle">
            <a:avLst/>
          </a:prstGeom>
          <a:solidFill>
            <a:srgbClr val="6C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5DEE186-F48A-F841-BB0D-B287F6B6B742}"/>
              </a:ext>
            </a:extLst>
          </p:cNvPr>
          <p:cNvCxnSpPr>
            <a:cxnSpLocks/>
          </p:cNvCxnSpPr>
          <p:nvPr/>
        </p:nvCxnSpPr>
        <p:spPr>
          <a:xfrm>
            <a:off x="7004331" y="3216729"/>
            <a:ext cx="239087" cy="1"/>
          </a:xfrm>
          <a:prstGeom prst="line">
            <a:avLst/>
          </a:prstGeom>
          <a:ln w="41275">
            <a:solidFill>
              <a:srgbClr val="6C7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06F7600-A460-6245-84D8-F977BDF1CAAA}"/>
              </a:ext>
            </a:extLst>
          </p:cNvPr>
          <p:cNvCxnSpPr>
            <a:cxnSpLocks/>
          </p:cNvCxnSpPr>
          <p:nvPr/>
        </p:nvCxnSpPr>
        <p:spPr>
          <a:xfrm>
            <a:off x="7260771" y="2315937"/>
            <a:ext cx="0" cy="922565"/>
          </a:xfrm>
          <a:prstGeom prst="line">
            <a:avLst/>
          </a:prstGeom>
          <a:ln w="41275">
            <a:solidFill>
              <a:srgbClr val="6C7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4555641-9812-BF47-A47E-4A6D10200A5B}"/>
              </a:ext>
            </a:extLst>
          </p:cNvPr>
          <p:cNvCxnSpPr>
            <a:cxnSpLocks/>
          </p:cNvCxnSpPr>
          <p:nvPr/>
        </p:nvCxnSpPr>
        <p:spPr>
          <a:xfrm>
            <a:off x="2239279" y="2325462"/>
            <a:ext cx="0" cy="310244"/>
          </a:xfrm>
          <a:prstGeom prst="line">
            <a:avLst/>
          </a:prstGeom>
          <a:ln w="41275">
            <a:solidFill>
              <a:srgbClr val="6C7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B7566D6-8B31-A642-93AA-18D28DA8E4BB}"/>
              </a:ext>
            </a:extLst>
          </p:cNvPr>
          <p:cNvCxnSpPr>
            <a:cxnSpLocks/>
          </p:cNvCxnSpPr>
          <p:nvPr/>
        </p:nvCxnSpPr>
        <p:spPr>
          <a:xfrm>
            <a:off x="2220685" y="2315937"/>
            <a:ext cx="5051769" cy="21240"/>
          </a:xfrm>
          <a:prstGeom prst="line">
            <a:avLst/>
          </a:prstGeom>
          <a:ln w="41275">
            <a:solidFill>
              <a:srgbClr val="6C7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794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Consequences of emotion driven behavior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CBFB3A2-B085-4A46-8F81-76AB4E659682}"/>
              </a:ext>
            </a:extLst>
          </p:cNvPr>
          <p:cNvSpPr/>
          <p:nvPr/>
        </p:nvSpPr>
        <p:spPr>
          <a:xfrm>
            <a:off x="1066800" y="2950029"/>
            <a:ext cx="2351312" cy="533400"/>
          </a:xfrm>
          <a:prstGeom prst="round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fear of rejection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819A5C3-3175-B045-962A-DCD93BBA6124}"/>
              </a:ext>
            </a:extLst>
          </p:cNvPr>
          <p:cNvSpPr/>
          <p:nvPr/>
        </p:nvSpPr>
        <p:spPr>
          <a:xfrm>
            <a:off x="4419600" y="2952750"/>
            <a:ext cx="2286000" cy="533400"/>
          </a:xfrm>
          <a:prstGeom prst="roundRect">
            <a:avLst/>
          </a:prstGeom>
          <a:solidFill>
            <a:srgbClr val="773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avoidance</a:t>
            </a:r>
          </a:p>
        </p:txBody>
      </p:sp>
      <p:sp>
        <p:nvSpPr>
          <p:cNvPr id="12" name="Triangle 11">
            <a:extLst>
              <a:ext uri="{FF2B5EF4-FFF2-40B4-BE49-F238E27FC236}">
                <a16:creationId xmlns:a16="http://schemas.microsoft.com/office/drawing/2014/main" id="{397A6096-96FF-E446-B926-F2C2485423B0}"/>
              </a:ext>
            </a:extLst>
          </p:cNvPr>
          <p:cNvSpPr/>
          <p:nvPr/>
        </p:nvSpPr>
        <p:spPr>
          <a:xfrm rot="5400000">
            <a:off x="3766456" y="3085350"/>
            <a:ext cx="304800" cy="262759"/>
          </a:xfrm>
          <a:prstGeom prst="triangle">
            <a:avLst/>
          </a:prstGeom>
          <a:solidFill>
            <a:srgbClr val="6C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riangle 14">
            <a:extLst>
              <a:ext uri="{FF2B5EF4-FFF2-40B4-BE49-F238E27FC236}">
                <a16:creationId xmlns:a16="http://schemas.microsoft.com/office/drawing/2014/main" id="{7B7E842B-0F17-4841-BD5B-46DEA3320F4B}"/>
              </a:ext>
            </a:extLst>
          </p:cNvPr>
          <p:cNvSpPr/>
          <p:nvPr/>
        </p:nvSpPr>
        <p:spPr>
          <a:xfrm rot="10800000">
            <a:off x="2090055" y="2511879"/>
            <a:ext cx="304800" cy="262759"/>
          </a:xfrm>
          <a:prstGeom prst="triangle">
            <a:avLst/>
          </a:prstGeom>
          <a:solidFill>
            <a:srgbClr val="6C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5DEE186-F48A-F841-BB0D-B287F6B6B742}"/>
              </a:ext>
            </a:extLst>
          </p:cNvPr>
          <p:cNvCxnSpPr>
            <a:cxnSpLocks/>
          </p:cNvCxnSpPr>
          <p:nvPr/>
        </p:nvCxnSpPr>
        <p:spPr>
          <a:xfrm>
            <a:off x="6999913" y="3216729"/>
            <a:ext cx="239087" cy="1"/>
          </a:xfrm>
          <a:prstGeom prst="line">
            <a:avLst/>
          </a:prstGeom>
          <a:ln w="41275">
            <a:solidFill>
              <a:srgbClr val="6C7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06F7600-A460-6245-84D8-F977BDF1CAAA}"/>
              </a:ext>
            </a:extLst>
          </p:cNvPr>
          <p:cNvCxnSpPr>
            <a:cxnSpLocks/>
          </p:cNvCxnSpPr>
          <p:nvPr/>
        </p:nvCxnSpPr>
        <p:spPr>
          <a:xfrm>
            <a:off x="7260771" y="2315937"/>
            <a:ext cx="0" cy="922565"/>
          </a:xfrm>
          <a:prstGeom prst="line">
            <a:avLst/>
          </a:prstGeom>
          <a:ln w="41275">
            <a:solidFill>
              <a:srgbClr val="6C7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4555641-9812-BF47-A47E-4A6D10200A5B}"/>
              </a:ext>
            </a:extLst>
          </p:cNvPr>
          <p:cNvCxnSpPr>
            <a:cxnSpLocks/>
          </p:cNvCxnSpPr>
          <p:nvPr/>
        </p:nvCxnSpPr>
        <p:spPr>
          <a:xfrm>
            <a:off x="2242457" y="2340429"/>
            <a:ext cx="0" cy="310244"/>
          </a:xfrm>
          <a:prstGeom prst="line">
            <a:avLst/>
          </a:prstGeom>
          <a:ln w="41275">
            <a:solidFill>
              <a:srgbClr val="6C7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B7566D6-8B31-A642-93AA-18D28DA8E4BB}"/>
              </a:ext>
            </a:extLst>
          </p:cNvPr>
          <p:cNvCxnSpPr>
            <a:cxnSpLocks/>
          </p:cNvCxnSpPr>
          <p:nvPr/>
        </p:nvCxnSpPr>
        <p:spPr>
          <a:xfrm>
            <a:off x="2220685" y="2315937"/>
            <a:ext cx="5051769" cy="21240"/>
          </a:xfrm>
          <a:prstGeom prst="line">
            <a:avLst/>
          </a:prstGeom>
          <a:ln w="41275">
            <a:solidFill>
              <a:srgbClr val="6C7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09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Knowledge (compass – motivation)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Consequences of emotion driven behavior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CBFB3A2-B085-4A46-8F81-76AB4E659682}"/>
              </a:ext>
            </a:extLst>
          </p:cNvPr>
          <p:cNvSpPr/>
          <p:nvPr/>
        </p:nvSpPr>
        <p:spPr>
          <a:xfrm>
            <a:off x="1066800" y="2950029"/>
            <a:ext cx="2351312" cy="533400"/>
          </a:xfrm>
          <a:prstGeom prst="round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anger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819A5C3-3175-B045-962A-DCD93BBA6124}"/>
              </a:ext>
            </a:extLst>
          </p:cNvPr>
          <p:cNvSpPr/>
          <p:nvPr/>
        </p:nvSpPr>
        <p:spPr>
          <a:xfrm>
            <a:off x="4419600" y="2952750"/>
            <a:ext cx="2286000" cy="533400"/>
          </a:xfrm>
          <a:prstGeom prst="roundRect">
            <a:avLst/>
          </a:prstGeom>
          <a:solidFill>
            <a:srgbClr val="773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shouting</a:t>
            </a:r>
          </a:p>
        </p:txBody>
      </p:sp>
      <p:sp>
        <p:nvSpPr>
          <p:cNvPr id="12" name="Triangle 11">
            <a:extLst>
              <a:ext uri="{FF2B5EF4-FFF2-40B4-BE49-F238E27FC236}">
                <a16:creationId xmlns:a16="http://schemas.microsoft.com/office/drawing/2014/main" id="{397A6096-96FF-E446-B926-F2C2485423B0}"/>
              </a:ext>
            </a:extLst>
          </p:cNvPr>
          <p:cNvSpPr/>
          <p:nvPr/>
        </p:nvSpPr>
        <p:spPr>
          <a:xfrm rot="5400000">
            <a:off x="3766456" y="3085350"/>
            <a:ext cx="304800" cy="262759"/>
          </a:xfrm>
          <a:prstGeom prst="triangle">
            <a:avLst/>
          </a:prstGeom>
          <a:solidFill>
            <a:srgbClr val="6C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riangle 14">
            <a:extLst>
              <a:ext uri="{FF2B5EF4-FFF2-40B4-BE49-F238E27FC236}">
                <a16:creationId xmlns:a16="http://schemas.microsoft.com/office/drawing/2014/main" id="{7B7E842B-0F17-4841-BD5B-46DEA3320F4B}"/>
              </a:ext>
            </a:extLst>
          </p:cNvPr>
          <p:cNvSpPr/>
          <p:nvPr/>
        </p:nvSpPr>
        <p:spPr>
          <a:xfrm rot="10800000">
            <a:off x="2090055" y="2511879"/>
            <a:ext cx="304800" cy="262759"/>
          </a:xfrm>
          <a:prstGeom prst="triangle">
            <a:avLst/>
          </a:prstGeom>
          <a:solidFill>
            <a:srgbClr val="6C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5DEE186-F48A-F841-BB0D-B287F6B6B742}"/>
              </a:ext>
            </a:extLst>
          </p:cNvPr>
          <p:cNvCxnSpPr>
            <a:cxnSpLocks/>
          </p:cNvCxnSpPr>
          <p:nvPr/>
        </p:nvCxnSpPr>
        <p:spPr>
          <a:xfrm>
            <a:off x="6999913" y="3216729"/>
            <a:ext cx="239087" cy="1"/>
          </a:xfrm>
          <a:prstGeom prst="line">
            <a:avLst/>
          </a:prstGeom>
          <a:ln w="41275">
            <a:solidFill>
              <a:srgbClr val="6C7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06F7600-A460-6245-84D8-F977BDF1CAAA}"/>
              </a:ext>
            </a:extLst>
          </p:cNvPr>
          <p:cNvCxnSpPr>
            <a:cxnSpLocks/>
          </p:cNvCxnSpPr>
          <p:nvPr/>
        </p:nvCxnSpPr>
        <p:spPr>
          <a:xfrm>
            <a:off x="7260771" y="2315937"/>
            <a:ext cx="0" cy="922565"/>
          </a:xfrm>
          <a:prstGeom prst="line">
            <a:avLst/>
          </a:prstGeom>
          <a:ln w="41275">
            <a:solidFill>
              <a:srgbClr val="6C7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4555641-9812-BF47-A47E-4A6D10200A5B}"/>
              </a:ext>
            </a:extLst>
          </p:cNvPr>
          <p:cNvCxnSpPr>
            <a:cxnSpLocks/>
          </p:cNvCxnSpPr>
          <p:nvPr/>
        </p:nvCxnSpPr>
        <p:spPr>
          <a:xfrm>
            <a:off x="2242457" y="2340429"/>
            <a:ext cx="0" cy="310244"/>
          </a:xfrm>
          <a:prstGeom prst="line">
            <a:avLst/>
          </a:prstGeom>
          <a:ln w="41275">
            <a:solidFill>
              <a:srgbClr val="6C7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B7566D6-8B31-A642-93AA-18D28DA8E4BB}"/>
              </a:ext>
            </a:extLst>
          </p:cNvPr>
          <p:cNvCxnSpPr>
            <a:cxnSpLocks/>
          </p:cNvCxnSpPr>
          <p:nvPr/>
        </p:nvCxnSpPr>
        <p:spPr>
          <a:xfrm>
            <a:off x="2220685" y="2315937"/>
            <a:ext cx="5051769" cy="21240"/>
          </a:xfrm>
          <a:prstGeom prst="line">
            <a:avLst/>
          </a:prstGeom>
          <a:ln w="41275">
            <a:solidFill>
              <a:srgbClr val="6C7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840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27">
      <a:dk1>
        <a:srgbClr val="77303D"/>
      </a:dk1>
      <a:lt1>
        <a:srgbClr val="FFFFFF"/>
      </a:lt1>
      <a:dk2>
        <a:srgbClr val="A8AFB9"/>
      </a:dk2>
      <a:lt2>
        <a:srgbClr val="FFFFFF"/>
      </a:lt2>
      <a:accent1>
        <a:srgbClr val="704149"/>
      </a:accent1>
      <a:accent2>
        <a:srgbClr val="6C777C"/>
      </a:accent2>
      <a:accent3>
        <a:srgbClr val="3C3F4D"/>
      </a:accent3>
      <a:accent4>
        <a:srgbClr val="C1AF9E"/>
      </a:accent4>
      <a:accent5>
        <a:srgbClr val="4309A7"/>
      </a:accent5>
      <a:accent6>
        <a:srgbClr val="A5ADB6"/>
      </a:accent6>
      <a:hlink>
        <a:srgbClr val="0070C0"/>
      </a:hlink>
      <a:folHlink>
        <a:srgbClr val="16B0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127166</TotalTime>
  <Words>541</Words>
  <Application>Microsoft Macintosh PowerPoint</Application>
  <PresentationFormat>On-screen Show (16:9)</PresentationFormat>
  <Paragraphs>126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Arial</vt:lpstr>
      <vt:lpstr>Calibri</vt:lpstr>
      <vt:lpstr>Mission Gothic Regular</vt:lpstr>
      <vt:lpstr>Nexa Bold</vt:lpstr>
      <vt:lpstr>Open Sans</vt:lpstr>
      <vt:lpstr>Roboto Light</vt:lpstr>
      <vt:lpstr>Roboto Medium</vt:lpstr>
      <vt:lpstr>Roboto Slab</vt:lpstr>
      <vt:lpstr>Roboto Slab Bold</vt:lpstr>
      <vt:lpstr>Wingdings</vt:lpstr>
      <vt:lpstr>Office Theme</vt:lpstr>
      <vt:lpstr>Custom Design</vt:lpstr>
      <vt:lpstr>PowerPoint Presentation</vt:lpstr>
      <vt:lpstr>The captain: Motivation</vt:lpstr>
      <vt:lpstr>Core question</vt:lpstr>
      <vt:lpstr>Emotions move and motivate us</vt:lpstr>
      <vt:lpstr>Emotions move and motivate us</vt:lpstr>
      <vt:lpstr>Emotion driven behavior</vt:lpstr>
      <vt:lpstr>Consequences of emotion driven behavior</vt:lpstr>
      <vt:lpstr>Consequences of emotion driven behavior</vt:lpstr>
      <vt:lpstr>Consequences of emotion driven behavior</vt:lpstr>
      <vt:lpstr>A different stance</vt:lpstr>
      <vt:lpstr>Self-reflection</vt:lpstr>
      <vt:lpstr>Self-reflection: Values</vt:lpstr>
      <vt:lpstr>Self-reflection example</vt:lpstr>
      <vt:lpstr>Self-reflection: Needs</vt:lpstr>
      <vt:lpstr>Needs</vt:lpstr>
      <vt:lpstr>Needs</vt:lpstr>
      <vt:lpstr>Needs</vt:lpstr>
      <vt:lpstr>Needs</vt:lpstr>
      <vt:lpstr>Needs and values analysis</vt:lpstr>
      <vt:lpstr>Practical notes</vt:lpstr>
      <vt:lpstr>Sailboat Metaphor</vt:lpstr>
      <vt:lpstr>Thanks</vt:lpstr>
    </vt:vector>
  </TitlesOfParts>
  <Company>LIME</Company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adrienne.reynolds</dc:creator>
  <cp:lastModifiedBy>H.J.E.M. Alberts</cp:lastModifiedBy>
  <cp:revision>1777</cp:revision>
  <cp:lastPrinted>2018-03-19T20:00:55Z</cp:lastPrinted>
  <dcterms:created xsi:type="dcterms:W3CDTF">2013-04-14T18:18:29Z</dcterms:created>
  <dcterms:modified xsi:type="dcterms:W3CDTF">2019-04-02T08:45:36Z</dcterms:modified>
</cp:coreProperties>
</file>