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2" r:id="rId2"/>
  </p:sldMasterIdLst>
  <p:notesMasterIdLst>
    <p:notesMasterId r:id="rId28"/>
  </p:notesMasterIdLst>
  <p:handoutMasterIdLst>
    <p:handoutMasterId r:id="rId29"/>
  </p:handoutMasterIdLst>
  <p:sldIdLst>
    <p:sldId id="1135" r:id="rId3"/>
    <p:sldId id="1087" r:id="rId4"/>
    <p:sldId id="1088" r:id="rId5"/>
    <p:sldId id="1089" r:id="rId6"/>
    <p:sldId id="1090" r:id="rId7"/>
    <p:sldId id="1091" r:id="rId8"/>
    <p:sldId id="1112" r:id="rId9"/>
    <p:sldId id="1092" r:id="rId10"/>
    <p:sldId id="1093" r:id="rId11"/>
    <p:sldId id="1094" r:id="rId12"/>
    <p:sldId id="1097" r:id="rId13"/>
    <p:sldId id="1099" r:id="rId14"/>
    <p:sldId id="1100" r:id="rId15"/>
    <p:sldId id="1102" r:id="rId16"/>
    <p:sldId id="1101" r:id="rId17"/>
    <p:sldId id="1103" r:id="rId18"/>
    <p:sldId id="1105" r:id="rId19"/>
    <p:sldId id="1106" r:id="rId20"/>
    <p:sldId id="1107" r:id="rId21"/>
    <p:sldId id="1108" r:id="rId22"/>
    <p:sldId id="1109" r:id="rId23"/>
    <p:sldId id="1110" r:id="rId24"/>
    <p:sldId id="1098" r:id="rId25"/>
    <p:sldId id="1111" r:id="rId26"/>
    <p:sldId id="974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77303D"/>
    <a:srgbClr val="E1E7E9"/>
    <a:srgbClr val="3C3F4D"/>
    <a:srgbClr val="7D829C"/>
    <a:srgbClr val="626A6F"/>
    <a:srgbClr val="6C777C"/>
    <a:srgbClr val="800000"/>
    <a:srgbClr val="A5A5A5"/>
    <a:srgbClr val="6111C5"/>
    <a:srgbClr val="0D66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54" autoAdjust="0"/>
    <p:restoredTop sz="65072" autoAdjust="0"/>
  </p:normalViewPr>
  <p:slideViewPr>
    <p:cSldViewPr snapToObjects="1">
      <p:cViewPr varScale="1">
        <p:scale>
          <a:sx n="100" d="100"/>
          <a:sy n="100" d="100"/>
        </p:scale>
        <p:origin x="1504" y="176"/>
      </p:cViewPr>
      <p:guideLst>
        <p:guide orient="horz" pos="15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>
      <p:cViewPr varScale="1">
        <p:scale>
          <a:sx n="150" d="100"/>
          <a:sy n="150" d="100"/>
        </p:scale>
        <p:origin x="3208" y="1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F7DA5D-CE36-2340-8C6B-91D5F929437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7AD2CE-787D-454D-8ED4-B3809FF24DC1}">
      <dgm:prSet/>
      <dgm:spPr>
        <a:solidFill>
          <a:srgbClr val="E1E7E9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</a:pPr>
          <a:r>
            <a:rPr lang="en-JM" b="0" i="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highly sensitive to negative information</a:t>
          </a:r>
          <a:endParaRPr lang="en-US" b="0" i="0" dirty="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5D40A6EA-293B-5D4A-B3D6-B4578CD4AF36}" type="parTrans" cxnId="{BEBB6380-1D97-744E-BB6E-CCDDF917FF4B}">
      <dgm:prSet/>
      <dgm:spPr/>
      <dgm:t>
        <a:bodyPr/>
        <a:lstStyle/>
        <a:p>
          <a:endParaRPr lang="en-US"/>
        </a:p>
      </dgm:t>
    </dgm:pt>
    <dgm:pt modelId="{0061E7B8-3623-2A49-B2C2-D70FBB9326E9}" type="sibTrans" cxnId="{BEBB6380-1D97-744E-BB6E-CCDDF917FF4B}">
      <dgm:prSet/>
      <dgm:spPr/>
      <dgm:t>
        <a:bodyPr/>
        <a:lstStyle/>
        <a:p>
          <a:endParaRPr lang="en-US"/>
        </a:p>
      </dgm:t>
    </dgm:pt>
    <dgm:pt modelId="{00DCE04F-3C1B-FD46-BFB9-053F40F97761}">
      <dgm:prSet/>
      <dgm:spPr>
        <a:solidFill>
          <a:srgbClr val="E1E7E9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</a:pPr>
          <a:r>
            <a:rPr lang="en-JM" b="0" i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frequent experience of negative emotions</a:t>
          </a:r>
          <a:endParaRPr lang="en-US" b="0" i="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BD739920-15F4-4C49-AFAB-3787DAE47A1C}" type="parTrans" cxnId="{76D5E2DE-3BDB-1C46-B7FC-EBCB4910270C}">
      <dgm:prSet/>
      <dgm:spPr/>
      <dgm:t>
        <a:bodyPr/>
        <a:lstStyle/>
        <a:p>
          <a:endParaRPr lang="en-US"/>
        </a:p>
      </dgm:t>
    </dgm:pt>
    <dgm:pt modelId="{E97E2DC0-F98D-8F4D-ADED-A512A74418BE}" type="sibTrans" cxnId="{76D5E2DE-3BDB-1C46-B7FC-EBCB4910270C}">
      <dgm:prSet/>
      <dgm:spPr/>
      <dgm:t>
        <a:bodyPr/>
        <a:lstStyle/>
        <a:p>
          <a:endParaRPr lang="en-US"/>
        </a:p>
      </dgm:t>
    </dgm:pt>
    <dgm:pt modelId="{48183CDF-ED96-A94A-B58C-5114E860F1BD}">
      <dgm:prSet/>
      <dgm:spPr>
        <a:solidFill>
          <a:srgbClr val="E1E7E9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</a:pPr>
          <a:r>
            <a:rPr lang="en-JM" b="0" i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inability to regulate emotions</a:t>
          </a:r>
          <a:endParaRPr lang="en-US" b="0" i="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A67798FD-EECC-4A43-9E40-A0EC6158FD0F}" type="parTrans" cxnId="{EC7AD6F0-0F3E-7247-8BFD-43B8C92DDAA1}">
      <dgm:prSet/>
      <dgm:spPr/>
      <dgm:t>
        <a:bodyPr/>
        <a:lstStyle/>
        <a:p>
          <a:endParaRPr lang="en-US"/>
        </a:p>
      </dgm:t>
    </dgm:pt>
    <dgm:pt modelId="{515417A0-104D-1945-9E4F-8B00D4A2C66E}" type="sibTrans" cxnId="{EC7AD6F0-0F3E-7247-8BFD-43B8C92DDAA1}">
      <dgm:prSet/>
      <dgm:spPr/>
      <dgm:t>
        <a:bodyPr/>
        <a:lstStyle/>
        <a:p>
          <a:endParaRPr lang="en-US"/>
        </a:p>
      </dgm:t>
    </dgm:pt>
    <dgm:pt modelId="{A714DBE4-DA48-ED41-8B26-DFF84AA683A9}">
      <dgm:prSet/>
      <dgm:spPr>
        <a:solidFill>
          <a:srgbClr val="E1E7E9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</a:pPr>
          <a:r>
            <a:rPr lang="en-JM" b="0" i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frequent expression of negative emotions</a:t>
          </a:r>
          <a:endParaRPr lang="en-US" b="0" i="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47F46ADB-4FFB-EF45-B0C5-948D8830E4AA}" type="parTrans" cxnId="{70949AC1-F325-D441-94CE-430F670BD22D}">
      <dgm:prSet/>
      <dgm:spPr/>
      <dgm:t>
        <a:bodyPr/>
        <a:lstStyle/>
        <a:p>
          <a:endParaRPr lang="en-US"/>
        </a:p>
      </dgm:t>
    </dgm:pt>
    <dgm:pt modelId="{065AD5CB-97B4-B84E-8F30-372D0F9B12D9}" type="sibTrans" cxnId="{70949AC1-F325-D441-94CE-430F670BD22D}">
      <dgm:prSet/>
      <dgm:spPr/>
      <dgm:t>
        <a:bodyPr/>
        <a:lstStyle/>
        <a:p>
          <a:endParaRPr lang="en-US"/>
        </a:p>
      </dgm:t>
    </dgm:pt>
    <dgm:pt modelId="{63A07904-CC0F-F14E-BBB3-8F035B55D7AC}">
      <dgm:prSet/>
      <dgm:spPr>
        <a:solidFill>
          <a:srgbClr val="E1E7E9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</a:pPr>
          <a:r>
            <a:rPr lang="en-JM" b="0" i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negative reactions from peers</a:t>
          </a:r>
          <a:endParaRPr lang="en-US" b="0" i="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D55C995D-2A19-324A-8108-DC035301C707}" type="parTrans" cxnId="{7FAEA97F-37C2-6E42-9885-818A71B61196}">
      <dgm:prSet/>
      <dgm:spPr/>
      <dgm:t>
        <a:bodyPr/>
        <a:lstStyle/>
        <a:p>
          <a:endParaRPr lang="en-US"/>
        </a:p>
      </dgm:t>
    </dgm:pt>
    <dgm:pt modelId="{F2881FC9-E743-4F41-B018-E3CE5B39690B}" type="sibTrans" cxnId="{7FAEA97F-37C2-6E42-9885-818A71B61196}">
      <dgm:prSet/>
      <dgm:spPr/>
      <dgm:t>
        <a:bodyPr/>
        <a:lstStyle/>
        <a:p>
          <a:endParaRPr lang="en-US"/>
        </a:p>
      </dgm:t>
    </dgm:pt>
    <dgm:pt modelId="{50015133-C44A-E24E-BE43-34A1371859E9}" type="pres">
      <dgm:prSet presAssocID="{1EF7DA5D-CE36-2340-8C6B-91D5F929437E}" presName="CompostProcess" presStyleCnt="0">
        <dgm:presLayoutVars>
          <dgm:dir/>
          <dgm:resizeHandles val="exact"/>
        </dgm:presLayoutVars>
      </dgm:prSet>
      <dgm:spPr/>
    </dgm:pt>
    <dgm:pt modelId="{0F9B381D-98DE-6F4D-ABDA-E1A3608309E9}" type="pres">
      <dgm:prSet presAssocID="{1EF7DA5D-CE36-2340-8C6B-91D5F929437E}" presName="arrow" presStyleLbl="bgShp" presStyleIdx="0" presStyleCnt="1"/>
      <dgm:spPr>
        <a:solidFill>
          <a:srgbClr val="77303D"/>
        </a:solidFill>
      </dgm:spPr>
    </dgm:pt>
    <dgm:pt modelId="{621BA8B4-4CFC-5042-AD81-6ED2ED7D0AB9}" type="pres">
      <dgm:prSet presAssocID="{1EF7DA5D-CE36-2340-8C6B-91D5F929437E}" presName="linearProcess" presStyleCnt="0"/>
      <dgm:spPr/>
    </dgm:pt>
    <dgm:pt modelId="{43FBD0BD-EF12-8F42-A27A-5F34AB9F2B57}" type="pres">
      <dgm:prSet presAssocID="{847AD2CE-787D-454D-8ED4-B3809FF24DC1}" presName="textNode" presStyleLbl="node1" presStyleIdx="0" presStyleCnt="5">
        <dgm:presLayoutVars>
          <dgm:bulletEnabled val="1"/>
        </dgm:presLayoutVars>
      </dgm:prSet>
      <dgm:spPr/>
    </dgm:pt>
    <dgm:pt modelId="{626041ED-033B-244F-9039-A33E69B1C3A5}" type="pres">
      <dgm:prSet presAssocID="{0061E7B8-3623-2A49-B2C2-D70FBB9326E9}" presName="sibTrans" presStyleCnt="0"/>
      <dgm:spPr/>
    </dgm:pt>
    <dgm:pt modelId="{0A16D457-D794-AB44-B06D-91B4ADD84D1B}" type="pres">
      <dgm:prSet presAssocID="{00DCE04F-3C1B-FD46-BFB9-053F40F97761}" presName="textNode" presStyleLbl="node1" presStyleIdx="1" presStyleCnt="5">
        <dgm:presLayoutVars>
          <dgm:bulletEnabled val="1"/>
        </dgm:presLayoutVars>
      </dgm:prSet>
      <dgm:spPr/>
    </dgm:pt>
    <dgm:pt modelId="{991753C3-CB1D-3547-937F-B9F03CC3DE73}" type="pres">
      <dgm:prSet presAssocID="{E97E2DC0-F98D-8F4D-ADED-A512A74418BE}" presName="sibTrans" presStyleCnt="0"/>
      <dgm:spPr/>
    </dgm:pt>
    <dgm:pt modelId="{18BF78A0-D0C4-5946-A38C-93938E542CE0}" type="pres">
      <dgm:prSet presAssocID="{48183CDF-ED96-A94A-B58C-5114E860F1BD}" presName="textNode" presStyleLbl="node1" presStyleIdx="2" presStyleCnt="5">
        <dgm:presLayoutVars>
          <dgm:bulletEnabled val="1"/>
        </dgm:presLayoutVars>
      </dgm:prSet>
      <dgm:spPr/>
    </dgm:pt>
    <dgm:pt modelId="{75DECC8E-3849-8145-817C-69CAB7EF24C6}" type="pres">
      <dgm:prSet presAssocID="{515417A0-104D-1945-9E4F-8B00D4A2C66E}" presName="sibTrans" presStyleCnt="0"/>
      <dgm:spPr/>
    </dgm:pt>
    <dgm:pt modelId="{D88CFDA0-07CB-9143-9A2D-6A0DA131785F}" type="pres">
      <dgm:prSet presAssocID="{A714DBE4-DA48-ED41-8B26-DFF84AA683A9}" presName="textNode" presStyleLbl="node1" presStyleIdx="3" presStyleCnt="5">
        <dgm:presLayoutVars>
          <dgm:bulletEnabled val="1"/>
        </dgm:presLayoutVars>
      </dgm:prSet>
      <dgm:spPr/>
    </dgm:pt>
    <dgm:pt modelId="{1A1EFE5B-2034-9C4B-ADAD-B02CB8D3A109}" type="pres">
      <dgm:prSet presAssocID="{065AD5CB-97B4-B84E-8F30-372D0F9B12D9}" presName="sibTrans" presStyleCnt="0"/>
      <dgm:spPr/>
    </dgm:pt>
    <dgm:pt modelId="{1CC547BD-EABE-F649-8D01-B8EFA05219A5}" type="pres">
      <dgm:prSet presAssocID="{63A07904-CC0F-F14E-BBB3-8F035B55D7AC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1723ED26-F4AA-0942-BDB7-8123A9FE6423}" type="presOf" srcId="{847AD2CE-787D-454D-8ED4-B3809FF24DC1}" destId="{43FBD0BD-EF12-8F42-A27A-5F34AB9F2B57}" srcOrd="0" destOrd="0" presId="urn:microsoft.com/office/officeart/2005/8/layout/hProcess9"/>
    <dgm:cxn modelId="{4F571830-7925-8F41-8A86-0A1EF2FB57AE}" type="presOf" srcId="{A714DBE4-DA48-ED41-8B26-DFF84AA683A9}" destId="{D88CFDA0-07CB-9143-9A2D-6A0DA131785F}" srcOrd="0" destOrd="0" presId="urn:microsoft.com/office/officeart/2005/8/layout/hProcess9"/>
    <dgm:cxn modelId="{1B3FFA58-AB42-EE4B-B756-53AEC16D5B2E}" type="presOf" srcId="{00DCE04F-3C1B-FD46-BFB9-053F40F97761}" destId="{0A16D457-D794-AB44-B06D-91B4ADD84D1B}" srcOrd="0" destOrd="0" presId="urn:microsoft.com/office/officeart/2005/8/layout/hProcess9"/>
    <dgm:cxn modelId="{7FAEA97F-37C2-6E42-9885-818A71B61196}" srcId="{1EF7DA5D-CE36-2340-8C6B-91D5F929437E}" destId="{63A07904-CC0F-F14E-BBB3-8F035B55D7AC}" srcOrd="4" destOrd="0" parTransId="{D55C995D-2A19-324A-8108-DC035301C707}" sibTransId="{F2881FC9-E743-4F41-B018-E3CE5B39690B}"/>
    <dgm:cxn modelId="{BEBB6380-1D97-744E-BB6E-CCDDF917FF4B}" srcId="{1EF7DA5D-CE36-2340-8C6B-91D5F929437E}" destId="{847AD2CE-787D-454D-8ED4-B3809FF24DC1}" srcOrd="0" destOrd="0" parTransId="{5D40A6EA-293B-5D4A-B3D6-B4578CD4AF36}" sibTransId="{0061E7B8-3623-2A49-B2C2-D70FBB9326E9}"/>
    <dgm:cxn modelId="{03F1B093-1F79-9741-A9BE-1DD624BE8284}" type="presOf" srcId="{1EF7DA5D-CE36-2340-8C6B-91D5F929437E}" destId="{50015133-C44A-E24E-BE43-34A1371859E9}" srcOrd="0" destOrd="0" presId="urn:microsoft.com/office/officeart/2005/8/layout/hProcess9"/>
    <dgm:cxn modelId="{1B9381BB-2128-C646-BEED-D2E6F4F1CEAA}" type="presOf" srcId="{48183CDF-ED96-A94A-B58C-5114E860F1BD}" destId="{18BF78A0-D0C4-5946-A38C-93938E542CE0}" srcOrd="0" destOrd="0" presId="urn:microsoft.com/office/officeart/2005/8/layout/hProcess9"/>
    <dgm:cxn modelId="{70949AC1-F325-D441-94CE-430F670BD22D}" srcId="{1EF7DA5D-CE36-2340-8C6B-91D5F929437E}" destId="{A714DBE4-DA48-ED41-8B26-DFF84AA683A9}" srcOrd="3" destOrd="0" parTransId="{47F46ADB-4FFB-EF45-B0C5-948D8830E4AA}" sibTransId="{065AD5CB-97B4-B84E-8F30-372D0F9B12D9}"/>
    <dgm:cxn modelId="{76D5E2DE-3BDB-1C46-B7FC-EBCB4910270C}" srcId="{1EF7DA5D-CE36-2340-8C6B-91D5F929437E}" destId="{00DCE04F-3C1B-FD46-BFB9-053F40F97761}" srcOrd="1" destOrd="0" parTransId="{BD739920-15F4-4C49-AFAB-3787DAE47A1C}" sibTransId="{E97E2DC0-F98D-8F4D-ADED-A512A74418BE}"/>
    <dgm:cxn modelId="{EC7AD6F0-0F3E-7247-8BFD-43B8C92DDAA1}" srcId="{1EF7DA5D-CE36-2340-8C6B-91D5F929437E}" destId="{48183CDF-ED96-A94A-B58C-5114E860F1BD}" srcOrd="2" destOrd="0" parTransId="{A67798FD-EECC-4A43-9E40-A0EC6158FD0F}" sibTransId="{515417A0-104D-1945-9E4F-8B00D4A2C66E}"/>
    <dgm:cxn modelId="{AD2707F6-4D7B-8440-9A7D-234F6C27B29C}" type="presOf" srcId="{63A07904-CC0F-F14E-BBB3-8F035B55D7AC}" destId="{1CC547BD-EABE-F649-8D01-B8EFA05219A5}" srcOrd="0" destOrd="0" presId="urn:microsoft.com/office/officeart/2005/8/layout/hProcess9"/>
    <dgm:cxn modelId="{C41FC68F-8228-8C46-B395-A19CAE44DC0B}" type="presParOf" srcId="{50015133-C44A-E24E-BE43-34A1371859E9}" destId="{0F9B381D-98DE-6F4D-ABDA-E1A3608309E9}" srcOrd="0" destOrd="0" presId="urn:microsoft.com/office/officeart/2005/8/layout/hProcess9"/>
    <dgm:cxn modelId="{FABD606B-DA9A-FD46-85D3-2521025A25DE}" type="presParOf" srcId="{50015133-C44A-E24E-BE43-34A1371859E9}" destId="{621BA8B4-4CFC-5042-AD81-6ED2ED7D0AB9}" srcOrd="1" destOrd="0" presId="urn:microsoft.com/office/officeart/2005/8/layout/hProcess9"/>
    <dgm:cxn modelId="{C33F86A9-D38A-AB41-93E7-78DFF02C4B59}" type="presParOf" srcId="{621BA8B4-4CFC-5042-AD81-6ED2ED7D0AB9}" destId="{43FBD0BD-EF12-8F42-A27A-5F34AB9F2B57}" srcOrd="0" destOrd="0" presId="urn:microsoft.com/office/officeart/2005/8/layout/hProcess9"/>
    <dgm:cxn modelId="{3CAC34BD-B480-F240-A3F9-A57EADEB9E3E}" type="presParOf" srcId="{621BA8B4-4CFC-5042-AD81-6ED2ED7D0AB9}" destId="{626041ED-033B-244F-9039-A33E69B1C3A5}" srcOrd="1" destOrd="0" presId="urn:microsoft.com/office/officeart/2005/8/layout/hProcess9"/>
    <dgm:cxn modelId="{217997FD-BD90-EB45-A75F-49C563A3648B}" type="presParOf" srcId="{621BA8B4-4CFC-5042-AD81-6ED2ED7D0AB9}" destId="{0A16D457-D794-AB44-B06D-91B4ADD84D1B}" srcOrd="2" destOrd="0" presId="urn:microsoft.com/office/officeart/2005/8/layout/hProcess9"/>
    <dgm:cxn modelId="{D0E37697-4FE0-7F44-BC85-B3D043547F33}" type="presParOf" srcId="{621BA8B4-4CFC-5042-AD81-6ED2ED7D0AB9}" destId="{991753C3-CB1D-3547-937F-B9F03CC3DE73}" srcOrd="3" destOrd="0" presId="urn:microsoft.com/office/officeart/2005/8/layout/hProcess9"/>
    <dgm:cxn modelId="{5678944F-66C6-7240-A821-8C0B248A2027}" type="presParOf" srcId="{621BA8B4-4CFC-5042-AD81-6ED2ED7D0AB9}" destId="{18BF78A0-D0C4-5946-A38C-93938E542CE0}" srcOrd="4" destOrd="0" presId="urn:microsoft.com/office/officeart/2005/8/layout/hProcess9"/>
    <dgm:cxn modelId="{FFCC7153-C374-EF40-B727-90E707F93C56}" type="presParOf" srcId="{621BA8B4-4CFC-5042-AD81-6ED2ED7D0AB9}" destId="{75DECC8E-3849-8145-817C-69CAB7EF24C6}" srcOrd="5" destOrd="0" presId="urn:microsoft.com/office/officeart/2005/8/layout/hProcess9"/>
    <dgm:cxn modelId="{397877BD-C2BF-2F4B-9112-D4D693A4026C}" type="presParOf" srcId="{621BA8B4-4CFC-5042-AD81-6ED2ED7D0AB9}" destId="{D88CFDA0-07CB-9143-9A2D-6A0DA131785F}" srcOrd="6" destOrd="0" presId="urn:microsoft.com/office/officeart/2005/8/layout/hProcess9"/>
    <dgm:cxn modelId="{DBC79D2C-69EE-064C-B4FD-7DD86FF7D726}" type="presParOf" srcId="{621BA8B4-4CFC-5042-AD81-6ED2ED7D0AB9}" destId="{1A1EFE5B-2034-9C4B-ADAD-B02CB8D3A109}" srcOrd="7" destOrd="0" presId="urn:microsoft.com/office/officeart/2005/8/layout/hProcess9"/>
    <dgm:cxn modelId="{7D6A0A7A-9D49-3F4F-AFFB-D5386740CCDD}" type="presParOf" srcId="{621BA8B4-4CFC-5042-AD81-6ED2ED7D0AB9}" destId="{1CC547BD-EABE-F649-8D01-B8EFA05219A5}" srcOrd="8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B381D-98DE-6F4D-ABDA-E1A3608309E9}">
      <dsp:nvSpPr>
        <dsp:cNvPr id="0" name=""/>
        <dsp:cNvSpPr/>
      </dsp:nvSpPr>
      <dsp:spPr>
        <a:xfrm>
          <a:off x="560069" y="0"/>
          <a:ext cx="6347460" cy="6301725"/>
        </a:xfrm>
        <a:prstGeom prst="rightArrow">
          <a:avLst/>
        </a:prstGeom>
        <a:solidFill>
          <a:srgbClr val="77303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BD0BD-EF12-8F42-A27A-5F34AB9F2B57}">
      <dsp:nvSpPr>
        <dsp:cNvPr id="0" name=""/>
        <dsp:cNvSpPr/>
      </dsp:nvSpPr>
      <dsp:spPr>
        <a:xfrm>
          <a:off x="3281" y="1890517"/>
          <a:ext cx="1434814" cy="2520690"/>
        </a:xfrm>
        <a:prstGeom prst="roundRect">
          <a:avLst/>
        </a:prstGeom>
        <a:solidFill>
          <a:srgbClr val="E1E7E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JM" sz="1700" b="0" i="0" kern="1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highly sensitive to negative information</a:t>
          </a:r>
          <a:endParaRPr lang="en-US" sz="1700" b="0" i="0" kern="1200" dirty="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sp:txBody>
      <dsp:txXfrm>
        <a:off x="73323" y="1960559"/>
        <a:ext cx="1294730" cy="2380606"/>
      </dsp:txXfrm>
    </dsp:sp>
    <dsp:sp modelId="{0A16D457-D794-AB44-B06D-91B4ADD84D1B}">
      <dsp:nvSpPr>
        <dsp:cNvPr id="0" name=""/>
        <dsp:cNvSpPr/>
      </dsp:nvSpPr>
      <dsp:spPr>
        <a:xfrm>
          <a:off x="1509837" y="1890517"/>
          <a:ext cx="1434814" cy="2520690"/>
        </a:xfrm>
        <a:prstGeom prst="roundRect">
          <a:avLst/>
        </a:prstGeom>
        <a:solidFill>
          <a:srgbClr val="E1E7E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JM" sz="1700" b="0" i="0" kern="120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frequent experience of negative emotions</a:t>
          </a:r>
          <a:endParaRPr lang="en-US" sz="1700" b="0" i="0" kern="120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sp:txBody>
      <dsp:txXfrm>
        <a:off x="1579879" y="1960559"/>
        <a:ext cx="1294730" cy="2380606"/>
      </dsp:txXfrm>
    </dsp:sp>
    <dsp:sp modelId="{18BF78A0-D0C4-5946-A38C-93938E542CE0}">
      <dsp:nvSpPr>
        <dsp:cNvPr id="0" name=""/>
        <dsp:cNvSpPr/>
      </dsp:nvSpPr>
      <dsp:spPr>
        <a:xfrm>
          <a:off x="3016392" y="1890517"/>
          <a:ext cx="1434814" cy="2520690"/>
        </a:xfrm>
        <a:prstGeom prst="roundRect">
          <a:avLst/>
        </a:prstGeom>
        <a:solidFill>
          <a:srgbClr val="E1E7E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JM" sz="1700" b="0" i="0" kern="120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inability to regulate emotions</a:t>
          </a:r>
          <a:endParaRPr lang="en-US" sz="1700" b="0" i="0" kern="120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sp:txBody>
      <dsp:txXfrm>
        <a:off x="3086434" y="1960559"/>
        <a:ext cx="1294730" cy="2380606"/>
      </dsp:txXfrm>
    </dsp:sp>
    <dsp:sp modelId="{D88CFDA0-07CB-9143-9A2D-6A0DA131785F}">
      <dsp:nvSpPr>
        <dsp:cNvPr id="0" name=""/>
        <dsp:cNvSpPr/>
      </dsp:nvSpPr>
      <dsp:spPr>
        <a:xfrm>
          <a:off x="4522948" y="1890517"/>
          <a:ext cx="1434814" cy="2520690"/>
        </a:xfrm>
        <a:prstGeom prst="roundRect">
          <a:avLst/>
        </a:prstGeom>
        <a:solidFill>
          <a:srgbClr val="E1E7E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JM" sz="1700" b="0" i="0" kern="120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frequent expression of negative emotions</a:t>
          </a:r>
          <a:endParaRPr lang="en-US" sz="1700" b="0" i="0" kern="120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sp:txBody>
      <dsp:txXfrm>
        <a:off x="4592990" y="1960559"/>
        <a:ext cx="1294730" cy="2380606"/>
      </dsp:txXfrm>
    </dsp:sp>
    <dsp:sp modelId="{1CC547BD-EABE-F649-8D01-B8EFA05219A5}">
      <dsp:nvSpPr>
        <dsp:cNvPr id="0" name=""/>
        <dsp:cNvSpPr/>
      </dsp:nvSpPr>
      <dsp:spPr>
        <a:xfrm>
          <a:off x="6029503" y="1890517"/>
          <a:ext cx="1434814" cy="2520690"/>
        </a:xfrm>
        <a:prstGeom prst="roundRect">
          <a:avLst/>
        </a:prstGeom>
        <a:solidFill>
          <a:srgbClr val="E1E7E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JM" sz="1700" b="0" i="0" kern="120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negative reactions from peers</a:t>
          </a:r>
          <a:endParaRPr lang="en-US" sz="1700" b="0" i="0" kern="1200">
            <a:solidFill>
              <a:schemeClr val="accent3"/>
            </a:solidFill>
            <a:latin typeface="Roboto Light" panose="02000000000000000000" pitchFamily="2" charset="0"/>
            <a:ea typeface="Roboto Light" panose="02000000000000000000" pitchFamily="2" charset="0"/>
          </a:endParaRPr>
        </a:p>
      </dsp:txBody>
      <dsp:txXfrm>
        <a:off x="6099545" y="1960559"/>
        <a:ext cx="1294730" cy="23806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3954A-C201-EB40-9459-342C786798D2}" type="datetimeFigureOut">
              <a:rPr lang="en-US" smtClean="0">
                <a:latin typeface="Roboto Light"/>
              </a:rPr>
              <a:t>4/2/19</a:t>
            </a:fld>
            <a:endParaRPr lang="en-US">
              <a:latin typeface="Roboto Ligh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2853C-6216-544B-82BE-E4DDDB9FF424}" type="slidenum">
              <a:rPr lang="en-US" smtClean="0">
                <a:latin typeface="Roboto Light"/>
              </a:rPr>
              <a:t>‹#›</a:t>
            </a:fld>
            <a:endParaRPr lang="en-US"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896620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 Light"/>
              </a:defRPr>
            </a:lvl1pPr>
          </a:lstStyle>
          <a:p>
            <a:fld id="{7D7D0FC4-79A4-4CD6-9D21-6D2AFDDF42EC}" type="datetimeFigureOut">
              <a:rPr lang="en-JM" smtClean="0"/>
              <a:pPr/>
              <a:t>02/04/2019</a:t>
            </a:fld>
            <a:endParaRPr lang="en-J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M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 Light"/>
              </a:defRPr>
            </a:lvl1pPr>
          </a:lstStyle>
          <a:p>
            <a:fld id="{FEA829E4-7B8F-48ED-BCF8-1C0A3C644052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870379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980637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10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90897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36151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198248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63574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633381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543700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5158574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55455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8399520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19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88608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1138676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20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664170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2683124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3306943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2762928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383256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440139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980489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93421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95884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33060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198850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9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54866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Picture Placeholder 28"/>
          <p:cNvSpPr>
            <a:spLocks noGrp="1" noChangeAspect="1"/>
          </p:cNvSpPr>
          <p:nvPr/>
        </p:nvSpPr>
        <p:spPr>
          <a:xfrm>
            <a:off x="636470" y="547619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JM" kern="1200"/>
          </a:p>
        </p:txBody>
      </p:sp>
      <p:sp>
        <p:nvSpPr>
          <p:cNvPr id="10" name="Picture Placeholder 28"/>
          <p:cNvSpPr>
            <a:spLocks noGrp="1" noChangeAspect="1"/>
          </p:cNvSpPr>
          <p:nvPr>
            <p:ph type="pic" sz="quarter" idx="52"/>
          </p:nvPr>
        </p:nvSpPr>
        <p:spPr>
          <a:xfrm>
            <a:off x="914400" y="1962150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76463272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9308C-D667-2A44-B75F-1C6E32E47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CD05E4-C04D-A74C-992C-F8FE1E53FB38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33822569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5BFB92-F4CE-A546-B20B-8C67A7879415}"/>
              </a:ext>
            </a:extLst>
          </p:cNvPr>
          <p:cNvSpPr/>
          <p:nvPr userDrawn="1"/>
        </p:nvSpPr>
        <p:spPr>
          <a:xfrm>
            <a:off x="5029201" y="-114300"/>
            <a:ext cx="4199963" cy="5372100"/>
          </a:xfrm>
          <a:prstGeom prst="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7293E-48E7-6C47-8A51-ECE4170EDE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764020"/>
            <a:ext cx="5742707" cy="81457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5A60BF-9AA9-F34B-84AD-B93044DE9E8B}"/>
              </a:ext>
            </a:extLst>
          </p:cNvPr>
          <p:cNvSpPr/>
          <p:nvPr userDrawn="1"/>
        </p:nvSpPr>
        <p:spPr>
          <a:xfrm rot="5400000">
            <a:off x="-114300" y="-1"/>
            <a:ext cx="5257800" cy="5029201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401136018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4572005" y="1711279"/>
            <a:ext cx="2919699" cy="304800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90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0287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3716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071423" y="2152650"/>
            <a:ext cx="4081981" cy="8763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287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716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609600" y="1728137"/>
            <a:ext cx="2626800" cy="1971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533400" y="378617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07511484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1151"/>
            <a:ext cx="4572000" cy="5143500"/>
          </a:xfrm>
        </p:spPr>
        <p:txBody>
          <a:bodyPr/>
          <a:lstStyle/>
          <a:p>
            <a:endParaRPr lang="en-JM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029200" y="2041524"/>
            <a:ext cx="3505200" cy="990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825"/>
            </a:lvl2pPr>
            <a:lvl3pPr marL="685800" indent="0">
              <a:buFontTx/>
              <a:buNone/>
              <a:defRPr sz="825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endParaRPr lang="en-JM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6"/>
          </p:nvPr>
        </p:nvSpPr>
        <p:spPr>
          <a:xfrm>
            <a:off x="5638800" y="3108327"/>
            <a:ext cx="2438400" cy="30797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1" name="Content Placeholder 19"/>
          <p:cNvSpPr>
            <a:spLocks noGrp="1"/>
          </p:cNvSpPr>
          <p:nvPr>
            <p:ph sz="quarter" idx="17"/>
          </p:nvPr>
        </p:nvSpPr>
        <p:spPr>
          <a:xfrm>
            <a:off x="5638800" y="3562353"/>
            <a:ext cx="2438400" cy="46511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5029200" y="1733555"/>
            <a:ext cx="3505200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6858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0287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3716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953000" y="438150"/>
            <a:ext cx="3048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0702360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16652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809750"/>
            <a:ext cx="9144000" cy="3333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3893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581150"/>
            <a:ext cx="9144000" cy="35623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332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00600" y="0"/>
            <a:ext cx="4343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553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38600" y="0"/>
            <a:ext cx="5105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44747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19800" y="0"/>
            <a:ext cx="31242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3740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428753"/>
            <a:ext cx="80010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cxnSp>
        <p:nvCxnSpPr>
          <p:cNvPr id="4" name="Straight Connector 3"/>
          <p:cNvCxnSpPr>
            <a:cxnSpLocks/>
          </p:cNvCxnSpPr>
          <p:nvPr userDrawn="1"/>
        </p:nvCxnSpPr>
        <p:spPr>
          <a:xfrm>
            <a:off x="990600" y="1276350"/>
            <a:ext cx="396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33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98" r:id="rId2"/>
    <p:sldLayoutId id="2147483669" r:id="rId3"/>
    <p:sldLayoutId id="2147483654" r:id="rId4"/>
    <p:sldLayoutId id="2147483741" r:id="rId5"/>
    <p:sldLayoutId id="2147483746" r:id="rId6"/>
    <p:sldLayoutId id="2147483743" r:id="rId7"/>
    <p:sldLayoutId id="2147483747" r:id="rId8"/>
    <p:sldLayoutId id="2147483748" r:id="rId9"/>
    <p:sldLayoutId id="2147483744" r:id="rId10"/>
    <p:sldLayoutId id="2147483745" r:id="rId11"/>
  </p:sldLayoutIdLst>
  <p:transition spd="slow">
    <p:push dir="u"/>
  </p:transition>
  <p:hf hdr="0" dt="0"/>
  <p:txStyles>
    <p:titleStyle>
      <a:lvl1pPr algn="l" defTabSz="685800" rtl="0" eaLnBrk="1" latinLnBrk="0" hangingPunct="1">
        <a:spcBef>
          <a:spcPct val="0"/>
        </a:spcBef>
        <a:buNone/>
        <a:defRPr sz="2400" b="0" i="0" kern="1200" spc="-113"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45000">
                <a:schemeClr val="accent2"/>
              </a:gs>
              <a:gs pos="68000">
                <a:schemeClr val="accent3"/>
              </a:gs>
            </a:gsLst>
            <a:lin ang="0" scaled="1"/>
            <a:tileRect/>
          </a:gradFill>
          <a:latin typeface="Roboto Slab Bold"/>
          <a:ea typeface="Roboto Light"/>
          <a:cs typeface="Roboto Slab Bold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105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1pPr>
      <a:lvl2pPr marL="557213" indent="-214313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90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2pPr>
      <a:lvl3pPr marL="8572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825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3pPr>
      <a:lvl4pPr marL="12001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4pPr>
      <a:lvl5pPr marL="15430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67310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B327CF9-DC29-3348-BC42-75C73E09244C}"/>
              </a:ext>
            </a:extLst>
          </p:cNvPr>
          <p:cNvSpPr/>
          <p:nvPr/>
        </p:nvSpPr>
        <p:spPr>
          <a:xfrm>
            <a:off x="1219200" y="29908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3CBD5A9-AA44-DB47-B562-A8B80B59373F}"/>
              </a:ext>
            </a:extLst>
          </p:cNvPr>
          <p:cNvSpPr txBox="1">
            <a:spLocks/>
          </p:cNvSpPr>
          <p:nvPr/>
        </p:nvSpPr>
        <p:spPr>
          <a:xfrm>
            <a:off x="1143000" y="1238250"/>
            <a:ext cx="3771900" cy="3238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Emotional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Expression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07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Practical notes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733550"/>
            <a:ext cx="6248400" cy="6301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benefits only emerge over time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directly after expressing, participants typically report feeling worse and are more physiologically aroused 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write about about emotional aspects of an emotional event rather than the factual aspects  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 writing is a powerful tool for clients who avoid emotions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0D5766A-91D4-874D-82D3-33AA4F3ADE87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3E85A5-51DF-5A4C-910B-8AB23BC2D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168" y="384825"/>
            <a:ext cx="226111" cy="78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2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Music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733550"/>
            <a:ext cx="7467600" cy="7132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creating and listening to music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people perceive music as being </a:t>
            </a:r>
            <a:b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</a:b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expressive of emotions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music can evoke complex </a:t>
            </a:r>
            <a:b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</a:b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emotional states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27B20AF1-E3BF-424C-88B3-B07B93E0B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" r="1519"/>
          <a:stretch>
            <a:fillRect/>
          </a:stretch>
        </p:blipFill>
        <p:spPr>
          <a:xfrm>
            <a:off x="6019800" y="-1"/>
            <a:ext cx="3200400" cy="526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7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Practical notes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733550"/>
            <a:ext cx="7467600" cy="5655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music can be a playful way for clients to approach emotions/get more in touch with emotions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using music to express emotions can be very helpful tool for clients who find verbal communication challenging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79874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Why does emotional expression help?</a:t>
            </a:r>
          </a:p>
        </p:txBody>
      </p:sp>
      <p:sp>
        <p:nvSpPr>
          <p:cNvPr id="4" name="Rectangle 3"/>
          <p:cNvSpPr/>
          <p:nvPr/>
        </p:nvSpPr>
        <p:spPr>
          <a:xfrm>
            <a:off x="990600" y="2038350"/>
            <a:ext cx="7467600" cy="5332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lphaLcParenR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reduction of avoidance</a:t>
            </a:r>
          </a:p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lphaLcParenR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increase of self-insight </a:t>
            </a:r>
          </a:p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lphaLcParenR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strengthening relationships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1754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A) Reduction of avoidance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925286" y="1657350"/>
            <a:ext cx="4408714" cy="5470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common fear: inability to control the emotions once they are allowed to be present 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expression = opportunity to learn that distress is painful but not unbearable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6E70C5DB-9DB6-B14C-A58F-13991FB594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8" b="24034"/>
          <a:stretch/>
        </p:blipFill>
        <p:spPr>
          <a:xfrm>
            <a:off x="6019800" y="0"/>
            <a:ext cx="3124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6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B) Increase in self-insight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190750"/>
            <a:ext cx="3570514" cy="4916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understand the emotion or the trigger of the emotion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7BEC1197-3D47-7A4E-B64E-43EB85D7E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" b="373"/>
          <a:stretch>
            <a:fillRect/>
          </a:stretch>
        </p:blipFill>
        <p:spPr>
          <a:xfrm>
            <a:off x="6019800" y="0"/>
            <a:ext cx="3124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5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 err="1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Pennebaker</a:t>
            </a:r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 (1993, p. 110)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C2BBBCB-4604-D048-A4ED-18393D69C5C2}"/>
              </a:ext>
            </a:extLst>
          </p:cNvPr>
          <p:cNvSpPr/>
          <p:nvPr/>
        </p:nvSpPr>
        <p:spPr>
          <a:xfrm>
            <a:off x="1295400" y="2114550"/>
            <a:ext cx="4648200" cy="19812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2200" dirty="0">
                <a:solidFill>
                  <a:srgbClr val="6C777C"/>
                </a:solidFill>
                <a:latin typeface="Roboto Light"/>
                <a:ea typeface="Roboto Light"/>
                <a:cs typeface="Roboto Light"/>
              </a:rPr>
              <a:t>“</a:t>
            </a:r>
            <a:r>
              <a:rPr lang="en-JM" sz="2200" dirty="0">
                <a:solidFill>
                  <a:srgbClr val="6C777C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It made me think things out." </a:t>
            </a:r>
            <a:endParaRPr lang="en-JM" sz="2200" dirty="0">
              <a:solidFill>
                <a:srgbClr val="6C777C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A708831-72FD-944F-9562-4089F1EDC11C}"/>
              </a:ext>
            </a:extLst>
          </p:cNvPr>
          <p:cNvSpPr/>
          <p:nvPr/>
        </p:nvSpPr>
        <p:spPr>
          <a:xfrm>
            <a:off x="938232" y="1760654"/>
            <a:ext cx="714338" cy="7154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" tIns="3429" rIns="6858" bIns="3429"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B29346-677A-BD45-9099-98F0DC0D0FEE}"/>
              </a:ext>
            </a:extLst>
          </p:cNvPr>
          <p:cNvSpPr txBox="1"/>
          <p:nvPr/>
        </p:nvSpPr>
        <p:spPr>
          <a:xfrm>
            <a:off x="1138758" y="1831663"/>
            <a:ext cx="508888" cy="1044887"/>
          </a:xfrm>
          <a:prstGeom prst="rect">
            <a:avLst/>
          </a:prstGeom>
          <a:noFill/>
        </p:spPr>
        <p:txBody>
          <a:bodyPr wrap="square" lIns="6080" tIns="3041" rIns="6080" bIns="3041" rtlCol="0">
            <a:spAutoFit/>
          </a:bodyPr>
          <a:lstStyle/>
          <a:p>
            <a:r>
              <a:rPr lang="en-US" sz="67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788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 err="1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Pennebaker</a:t>
            </a:r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 (1993, p. 110)</a:t>
            </a:r>
          </a:p>
        </p:txBody>
      </p:sp>
      <p:sp>
        <p:nvSpPr>
          <p:cNvPr id="4" name="Rectangle 3"/>
          <p:cNvSpPr/>
          <p:nvPr/>
        </p:nvSpPr>
        <p:spPr>
          <a:xfrm>
            <a:off x="5638800" y="657225"/>
            <a:ext cx="7467600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C2BBBCB-4604-D048-A4ED-18393D69C5C2}"/>
              </a:ext>
            </a:extLst>
          </p:cNvPr>
          <p:cNvSpPr/>
          <p:nvPr/>
        </p:nvSpPr>
        <p:spPr>
          <a:xfrm>
            <a:off x="1295400" y="2114550"/>
            <a:ext cx="4648200" cy="19812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2200" dirty="0">
                <a:solidFill>
                  <a:srgbClr val="6C777C"/>
                </a:solidFill>
                <a:latin typeface="Roboto Light"/>
                <a:ea typeface="Roboto Light"/>
                <a:cs typeface="Roboto Light"/>
              </a:rPr>
              <a:t>“</a:t>
            </a:r>
            <a:r>
              <a:rPr lang="en-JM" sz="2200" dirty="0">
                <a:solidFill>
                  <a:srgbClr val="6C777C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It helped me look at myself from the outside." </a:t>
            </a:r>
            <a:endParaRPr lang="en-JM" sz="2200" dirty="0">
              <a:solidFill>
                <a:srgbClr val="6C777C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A708831-72FD-944F-9562-4089F1EDC11C}"/>
              </a:ext>
            </a:extLst>
          </p:cNvPr>
          <p:cNvSpPr/>
          <p:nvPr/>
        </p:nvSpPr>
        <p:spPr>
          <a:xfrm>
            <a:off x="938232" y="1760654"/>
            <a:ext cx="714338" cy="7154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" tIns="3429" rIns="6858" bIns="3429"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B29346-677A-BD45-9099-98F0DC0D0FEE}"/>
              </a:ext>
            </a:extLst>
          </p:cNvPr>
          <p:cNvSpPr txBox="1"/>
          <p:nvPr/>
        </p:nvSpPr>
        <p:spPr>
          <a:xfrm>
            <a:off x="1138758" y="1831663"/>
            <a:ext cx="508888" cy="1044887"/>
          </a:xfrm>
          <a:prstGeom prst="rect">
            <a:avLst/>
          </a:prstGeom>
          <a:noFill/>
        </p:spPr>
        <p:txBody>
          <a:bodyPr wrap="square" lIns="6080" tIns="3041" rIns="6080" bIns="3041" rtlCol="0">
            <a:spAutoFit/>
          </a:bodyPr>
          <a:lstStyle/>
          <a:p>
            <a:r>
              <a:rPr lang="en-US" sz="67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526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 err="1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Pennebaker</a:t>
            </a:r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 (1993, p. 110)</a:t>
            </a:r>
          </a:p>
        </p:txBody>
      </p:sp>
      <p:sp>
        <p:nvSpPr>
          <p:cNvPr id="4" name="Rectangle 3"/>
          <p:cNvSpPr/>
          <p:nvPr/>
        </p:nvSpPr>
        <p:spPr>
          <a:xfrm>
            <a:off x="5638800" y="657225"/>
            <a:ext cx="7467600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C2BBBCB-4604-D048-A4ED-18393D69C5C2}"/>
              </a:ext>
            </a:extLst>
          </p:cNvPr>
          <p:cNvSpPr/>
          <p:nvPr/>
        </p:nvSpPr>
        <p:spPr>
          <a:xfrm>
            <a:off x="1295400" y="2114550"/>
            <a:ext cx="4800600" cy="19812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2200" dirty="0">
                <a:solidFill>
                  <a:srgbClr val="6C777C"/>
                </a:solidFill>
                <a:latin typeface="Roboto Light"/>
                <a:ea typeface="Roboto Light"/>
                <a:cs typeface="Roboto Light"/>
              </a:rPr>
              <a:t>"It was a chance to sort out my thoughts"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A708831-72FD-944F-9562-4089F1EDC11C}"/>
              </a:ext>
            </a:extLst>
          </p:cNvPr>
          <p:cNvSpPr/>
          <p:nvPr/>
        </p:nvSpPr>
        <p:spPr>
          <a:xfrm>
            <a:off x="938232" y="1760654"/>
            <a:ext cx="714338" cy="7154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" tIns="3429" rIns="6858" bIns="3429"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B29346-677A-BD45-9099-98F0DC0D0FEE}"/>
              </a:ext>
            </a:extLst>
          </p:cNvPr>
          <p:cNvSpPr txBox="1"/>
          <p:nvPr/>
        </p:nvSpPr>
        <p:spPr>
          <a:xfrm>
            <a:off x="1138758" y="1831663"/>
            <a:ext cx="508888" cy="1044887"/>
          </a:xfrm>
          <a:prstGeom prst="rect">
            <a:avLst/>
          </a:prstGeom>
          <a:noFill/>
        </p:spPr>
        <p:txBody>
          <a:bodyPr wrap="square" lIns="6080" tIns="3041" rIns="6080" bIns="3041" rtlCol="0">
            <a:spAutoFit/>
          </a:bodyPr>
          <a:lstStyle/>
          <a:p>
            <a:r>
              <a:rPr lang="en-US" sz="67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826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Practical note</a:t>
            </a:r>
          </a:p>
        </p:txBody>
      </p:sp>
      <p:sp>
        <p:nvSpPr>
          <p:cNvPr id="4" name="Rectangle 3"/>
          <p:cNvSpPr/>
          <p:nvPr/>
        </p:nvSpPr>
        <p:spPr>
          <a:xfrm>
            <a:off x="925286" y="1885950"/>
            <a:ext cx="7467600" cy="142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not all forms of expression lead to insight: emotional expression that involves </a:t>
            </a:r>
            <a:r>
              <a:rPr lang="en-JM" sz="20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rumination</a:t>
            </a: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 about emotional experience will intensify and </a:t>
            </a:r>
            <a:r>
              <a:rPr lang="en-JM" sz="20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prolong</a:t>
            </a: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 the negative emotion</a:t>
            </a: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075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The captain: Action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176984-0E35-DD40-88ED-F5227F5DB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61950"/>
            <a:ext cx="4279900" cy="41826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CF2F8C-458D-9B48-80BF-AED0FB3E6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057" y="1548493"/>
            <a:ext cx="3028043" cy="302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7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C) Strengthening relationships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581150"/>
            <a:ext cx="5475514" cy="7963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increasing “common humanity”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creating a sense of trust in a relationship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resolve distress stemming from interpersonal conflict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cue for others to provide assistance in coping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7" name="Picture Placeholder 3">
            <a:extLst>
              <a:ext uri="{FF2B5EF4-FFF2-40B4-BE49-F238E27FC236}">
                <a16:creationId xmlns:a16="http://schemas.microsoft.com/office/drawing/2014/main" id="{FEA74E07-9AF4-814D-9EE7-D9013DD24D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7" t="373" r="9757" b="373"/>
          <a:stretch/>
        </p:blipFill>
        <p:spPr>
          <a:xfrm>
            <a:off x="6553200" y="0"/>
            <a:ext cx="2590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1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The paradox of emotional expression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07B0838-55A6-1746-B222-694DD8D5706F}"/>
              </a:ext>
            </a:extLst>
          </p:cNvPr>
          <p:cNvSpPr/>
          <p:nvPr/>
        </p:nvSpPr>
        <p:spPr>
          <a:xfrm>
            <a:off x="1028700" y="2038350"/>
            <a:ext cx="6286500" cy="22860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US" sz="2200" dirty="0">
                <a:solidFill>
                  <a:srgbClr val="6C777C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Expression of negative emotions can both be a sign of positive </a:t>
            </a:r>
            <a:r>
              <a:rPr lang="en-US" sz="2200" b="1" dirty="0">
                <a:solidFill>
                  <a:srgbClr val="6C777C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and</a:t>
            </a:r>
            <a:r>
              <a:rPr lang="en-US" sz="2200" dirty="0">
                <a:solidFill>
                  <a:srgbClr val="6C777C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negative psychological functioning.</a:t>
            </a:r>
          </a:p>
        </p:txBody>
      </p:sp>
    </p:spTree>
    <p:extLst>
      <p:ext uri="{BB962C8B-B14F-4D97-AF65-F5344CB8AC3E}">
        <p14:creationId xmlns:p14="http://schemas.microsoft.com/office/powerpoint/2010/main" val="325658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The paradox of emotional expression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9994D7B-E759-EB4F-92DE-E5980D5C01CF}"/>
              </a:ext>
            </a:extLst>
          </p:cNvPr>
          <p:cNvSpPr/>
          <p:nvPr/>
        </p:nvSpPr>
        <p:spPr>
          <a:xfrm>
            <a:off x="4749800" y="1758043"/>
            <a:ext cx="2438400" cy="243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hyper-sensitivity to emotions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866ECC2-CCE5-A14F-A951-6A0EEAEAC2A5}"/>
              </a:ext>
            </a:extLst>
          </p:cNvPr>
          <p:cNvSpPr/>
          <p:nvPr/>
        </p:nvSpPr>
        <p:spPr>
          <a:xfrm>
            <a:off x="1208314" y="1834243"/>
            <a:ext cx="2362200" cy="2362200"/>
          </a:xfrm>
          <a:prstGeom prst="ellips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healthy tendency to express emotions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8580EA-78FB-DD44-96E5-F199191110AD}"/>
              </a:ext>
            </a:extLst>
          </p:cNvPr>
          <p:cNvSpPr txBox="1"/>
          <p:nvPr/>
        </p:nvSpPr>
        <p:spPr>
          <a:xfrm>
            <a:off x="3951730" y="2778970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10418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Negative affectivity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F6568DF4-8749-994F-AB01-44052C0DF1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00382"/>
              </p:ext>
            </p:extLst>
          </p:nvPr>
        </p:nvGraphicFramePr>
        <p:xfrm>
          <a:off x="1295400" y="133350"/>
          <a:ext cx="7467600" cy="6301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354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9B381D-98DE-6F4D-ABDA-E1A3608309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3FBD0BD-EF12-8F42-A27A-5F34AB9F2B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16D457-D794-AB44-B06D-91B4ADD84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8BF78A0-D0C4-5946-A38C-93938E542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8CFDA0-07CB-9143-9A2D-6A0DA1317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CC547BD-EABE-F649-8D01-B8EFA0521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Practical note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1B44F1D-34E5-0744-B802-E9CA14BDE279}"/>
              </a:ext>
            </a:extLst>
          </p:cNvPr>
          <p:cNvSpPr/>
          <p:nvPr/>
        </p:nvSpPr>
        <p:spPr>
          <a:xfrm>
            <a:off x="979714" y="1711779"/>
            <a:ext cx="3200400" cy="1066800"/>
          </a:xfrm>
          <a:prstGeom prst="roundRect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sharing negative </a:t>
            </a:r>
          </a:p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emotions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7771B40-F0EE-C747-AD28-07D411C02059}"/>
              </a:ext>
            </a:extLst>
          </p:cNvPr>
          <p:cNvSpPr/>
          <p:nvPr/>
        </p:nvSpPr>
        <p:spPr>
          <a:xfrm>
            <a:off x="4484914" y="1711779"/>
            <a:ext cx="3276600" cy="1066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not sharing negative emotions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6739F16-786C-1344-A14A-4B5E9A3AD06A}"/>
              </a:ext>
            </a:extLst>
          </p:cNvPr>
          <p:cNvSpPr/>
          <p:nvPr/>
        </p:nvSpPr>
        <p:spPr>
          <a:xfrm>
            <a:off x="4484914" y="2876550"/>
            <a:ext cx="3276600" cy="914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not very sensitive </a:t>
            </a:r>
          </a:p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to negative emotions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43E589A-EBD5-6B4F-8A83-9A4F07C438AB}"/>
              </a:ext>
            </a:extLst>
          </p:cNvPr>
          <p:cNvSpPr/>
          <p:nvPr/>
        </p:nvSpPr>
        <p:spPr>
          <a:xfrm>
            <a:off x="4484914" y="3888921"/>
            <a:ext cx="3276600" cy="914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suppression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AD2B8AF-48BF-0D43-A541-09A644C2F72C}"/>
              </a:ext>
            </a:extLst>
          </p:cNvPr>
          <p:cNvSpPr/>
          <p:nvPr/>
        </p:nvSpPr>
        <p:spPr>
          <a:xfrm>
            <a:off x="979714" y="2876550"/>
            <a:ext cx="3200400" cy="914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very sensitive </a:t>
            </a:r>
          </a:p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to negative emotions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2A43E24-232B-B244-8891-0A682AE9DD56}"/>
              </a:ext>
            </a:extLst>
          </p:cNvPr>
          <p:cNvSpPr/>
          <p:nvPr/>
        </p:nvSpPr>
        <p:spPr>
          <a:xfrm>
            <a:off x="979714" y="3888921"/>
            <a:ext cx="3200400" cy="914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acceptance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B18DD12-1753-6F4F-85E8-614E21621F73}"/>
              </a:ext>
            </a:extLst>
          </p:cNvPr>
          <p:cNvSpPr/>
          <p:nvPr/>
        </p:nvSpPr>
        <p:spPr>
          <a:xfrm>
            <a:off x="2275114" y="3660321"/>
            <a:ext cx="609600" cy="457200"/>
          </a:xfrm>
          <a:prstGeom prst="ellipse">
            <a:avLst/>
          </a:prstGeom>
          <a:solidFill>
            <a:srgbClr val="7D8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or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A3A34E-175A-B24A-B538-15C11AFA64B7}"/>
              </a:ext>
            </a:extLst>
          </p:cNvPr>
          <p:cNvSpPr/>
          <p:nvPr/>
        </p:nvSpPr>
        <p:spPr>
          <a:xfrm>
            <a:off x="5818414" y="3660321"/>
            <a:ext cx="609600" cy="457200"/>
          </a:xfrm>
          <a:prstGeom prst="ellipse">
            <a:avLst/>
          </a:prstGeom>
          <a:solidFill>
            <a:srgbClr val="7D8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47801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4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2F9D36-4C18-064D-AF54-840595943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04950"/>
            <a:ext cx="5715000" cy="857250"/>
          </a:xfrm>
        </p:spPr>
        <p:txBody>
          <a:bodyPr>
            <a:noAutofit/>
          </a:bodyPr>
          <a:lstStyle/>
          <a:p>
            <a:r>
              <a:rPr lang="en-US" sz="8000" spc="0">
                <a:solidFill>
                  <a:schemeClr val="bg1"/>
                </a:solidFill>
              </a:rPr>
              <a:t>Thanks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8DFCF8D-D73D-DA42-9140-355D1B5646CA}"/>
              </a:ext>
            </a:extLst>
          </p:cNvPr>
          <p:cNvSpPr/>
          <p:nvPr/>
        </p:nvSpPr>
        <p:spPr>
          <a:xfrm>
            <a:off x="1638300" y="27622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D6B02000-1983-E64D-82AE-2B33CD3FBC64}"/>
              </a:ext>
            </a:extLst>
          </p:cNvPr>
          <p:cNvSpPr txBox="1">
            <a:spLocks/>
          </p:cNvSpPr>
          <p:nvPr/>
        </p:nvSpPr>
        <p:spPr>
          <a:xfrm>
            <a:off x="1581150" y="3051810"/>
            <a:ext cx="5048250" cy="2819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700">
                <a:solidFill>
                  <a:schemeClr val="bg1"/>
                </a:solidFill>
              </a:rPr>
              <a:t>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2659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Core question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9C5A823-9C06-7648-8CBA-6BE84C8A2A4A}"/>
              </a:ext>
            </a:extLst>
          </p:cNvPr>
          <p:cNvSpPr/>
          <p:nvPr/>
        </p:nvSpPr>
        <p:spPr>
          <a:xfrm>
            <a:off x="1295400" y="2114550"/>
            <a:ext cx="6320358" cy="19812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2200" dirty="0">
                <a:solidFill>
                  <a:srgbClr val="626A6F"/>
                </a:solidFill>
                <a:latin typeface="Roboto Light"/>
                <a:ea typeface="Roboto Light"/>
                <a:cs typeface="Roboto Light"/>
              </a:rPr>
              <a:t>“To what extent is the individual able to express what is happening emotionally?”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B05F56D-F506-2049-B50E-0690202AD4A5}"/>
              </a:ext>
            </a:extLst>
          </p:cNvPr>
          <p:cNvSpPr/>
          <p:nvPr/>
        </p:nvSpPr>
        <p:spPr>
          <a:xfrm>
            <a:off x="938232" y="1760654"/>
            <a:ext cx="714338" cy="7154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" tIns="3429" rIns="6858" bIns="3429"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7BDADE-6F37-EB45-BBD1-EF60D7F5895A}"/>
              </a:ext>
            </a:extLst>
          </p:cNvPr>
          <p:cNvSpPr txBox="1"/>
          <p:nvPr/>
        </p:nvSpPr>
        <p:spPr>
          <a:xfrm>
            <a:off x="1138758" y="1831663"/>
            <a:ext cx="508888" cy="1044887"/>
          </a:xfrm>
          <a:prstGeom prst="rect">
            <a:avLst/>
          </a:prstGeom>
          <a:noFill/>
        </p:spPr>
        <p:txBody>
          <a:bodyPr wrap="square" lIns="6080" tIns="3041" rIns="6080" bIns="3041" rtlCol="0">
            <a:spAutoFit/>
          </a:bodyPr>
          <a:lstStyle/>
          <a:p>
            <a:r>
              <a:rPr lang="en-US" sz="67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312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expression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929640" y="1885950"/>
            <a:ext cx="5775960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 ability to name and express what is happening emotionally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emotionally intelligent people are better at expressing their emotions</a:t>
            </a: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 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09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Common forms of emotional expression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038350"/>
            <a:ext cx="6324599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4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social sharing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4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writing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4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music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36585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Social sharing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733550"/>
            <a:ext cx="4800600" cy="5886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common reaction to the experience of positive and negative emotions 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in 80 to 95 percent of cases, people talk about an emotion when they experience it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men and women are equally prone to share their emotions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5" name="Picture Placeholder 3">
            <a:extLst>
              <a:ext uri="{FF2B5EF4-FFF2-40B4-BE49-F238E27FC236}">
                <a16:creationId xmlns:a16="http://schemas.microsoft.com/office/drawing/2014/main" id="{6A1E6530-A34B-0F46-9FC3-8D6D7C84A3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6"/>
          <a:stretch/>
        </p:blipFill>
        <p:spPr>
          <a:xfrm>
            <a:off x="6008915" y="-95516"/>
            <a:ext cx="3200400" cy="526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6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Sailboat metaphor</a:t>
            </a:r>
          </a:p>
        </p:txBody>
      </p:sp>
      <p:pic>
        <p:nvPicPr>
          <p:cNvPr id="4" name="Picture Placeholder 8">
            <a:extLst>
              <a:ext uri="{FF2B5EF4-FFF2-40B4-BE49-F238E27FC236}">
                <a16:creationId xmlns:a16="http://schemas.microsoft.com/office/drawing/2014/main" id="{46FA0E02-F590-FE40-B75D-3CBF41E9E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" r="5817"/>
          <a:stretch>
            <a:fillRect/>
          </a:stretch>
        </p:blipFill>
        <p:spPr>
          <a:xfrm>
            <a:off x="0" y="1581150"/>
            <a:ext cx="9220200" cy="35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37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Writing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733550"/>
            <a:ext cx="4800600" cy="5886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large body of research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writing about traumatic events and positive events is beneficial for one’s psychological health, physical health, and overall functioning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4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6" name="Picture Placeholder 3">
            <a:extLst>
              <a:ext uri="{FF2B5EF4-FFF2-40B4-BE49-F238E27FC236}">
                <a16:creationId xmlns:a16="http://schemas.microsoft.com/office/drawing/2014/main" id="{72A1B626-2702-CD43-A5A0-B764CE927D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" b="2638"/>
          <a:stretch>
            <a:fillRect/>
          </a:stretch>
        </p:blipFill>
        <p:spPr>
          <a:xfrm>
            <a:off x="6019799" y="-1"/>
            <a:ext cx="3156857" cy="519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8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Expression (compass – action)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Sailboat metaphor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816DB16-30C3-AD48-801C-9F69BCD55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" r="66"/>
          <a:stretch>
            <a:fillRect/>
          </a:stretch>
        </p:blipFill>
        <p:spPr>
          <a:xfrm>
            <a:off x="0" y="1581150"/>
            <a:ext cx="9144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1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27">
      <a:dk1>
        <a:srgbClr val="77303D"/>
      </a:dk1>
      <a:lt1>
        <a:srgbClr val="FFFFFF"/>
      </a:lt1>
      <a:dk2>
        <a:srgbClr val="A8AFB9"/>
      </a:dk2>
      <a:lt2>
        <a:srgbClr val="FFFFFF"/>
      </a:lt2>
      <a:accent1>
        <a:srgbClr val="704149"/>
      </a:accent1>
      <a:accent2>
        <a:srgbClr val="6C777C"/>
      </a:accent2>
      <a:accent3>
        <a:srgbClr val="3C3F4D"/>
      </a:accent3>
      <a:accent4>
        <a:srgbClr val="C1AF9E"/>
      </a:accent4>
      <a:accent5>
        <a:srgbClr val="4309A7"/>
      </a:accent5>
      <a:accent6>
        <a:srgbClr val="A5ADB6"/>
      </a:accent6>
      <a:hlink>
        <a:srgbClr val="0070C0"/>
      </a:hlink>
      <a:folHlink>
        <a:srgbClr val="16B0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127147</TotalTime>
  <Words>637</Words>
  <Application>Microsoft Macintosh PowerPoint</Application>
  <PresentationFormat>On-screen Show (16:9)</PresentationFormat>
  <Paragraphs>205</Paragraphs>
  <Slides>25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Arial</vt:lpstr>
      <vt:lpstr>Calibri</vt:lpstr>
      <vt:lpstr>Mission Gothic Regular</vt:lpstr>
      <vt:lpstr>Nexa Bold</vt:lpstr>
      <vt:lpstr>Open Sans</vt:lpstr>
      <vt:lpstr>Roboto Light</vt:lpstr>
      <vt:lpstr>Roboto Medium</vt:lpstr>
      <vt:lpstr>Roboto Slab</vt:lpstr>
      <vt:lpstr>Roboto Slab Bold</vt:lpstr>
      <vt:lpstr>Wingdings</vt:lpstr>
      <vt:lpstr>Office Theme</vt:lpstr>
      <vt:lpstr>Custom Design</vt:lpstr>
      <vt:lpstr>PowerPoint Presentation</vt:lpstr>
      <vt:lpstr>The captain: Action</vt:lpstr>
      <vt:lpstr>Core question</vt:lpstr>
      <vt:lpstr>Emotional expression</vt:lpstr>
      <vt:lpstr>Common forms of emotional expression</vt:lpstr>
      <vt:lpstr>Social sharing</vt:lpstr>
      <vt:lpstr>Sailboat metaphor</vt:lpstr>
      <vt:lpstr>Writing</vt:lpstr>
      <vt:lpstr>Sailboat metaphor</vt:lpstr>
      <vt:lpstr>Practical notes</vt:lpstr>
      <vt:lpstr>Music</vt:lpstr>
      <vt:lpstr>Practical notes</vt:lpstr>
      <vt:lpstr>Why does emotional expression help?</vt:lpstr>
      <vt:lpstr>A) Reduction of avoidance</vt:lpstr>
      <vt:lpstr>B) Increase in self-insight</vt:lpstr>
      <vt:lpstr>Pennebaker (1993, p. 110)</vt:lpstr>
      <vt:lpstr>Pennebaker (1993, p. 110)</vt:lpstr>
      <vt:lpstr>Pennebaker (1993, p. 110)</vt:lpstr>
      <vt:lpstr>Practical note</vt:lpstr>
      <vt:lpstr>C) Strengthening relationships</vt:lpstr>
      <vt:lpstr>The paradox of emotional expression</vt:lpstr>
      <vt:lpstr>The paradox of emotional expression</vt:lpstr>
      <vt:lpstr>Negative affectivity</vt:lpstr>
      <vt:lpstr>Practical note</vt:lpstr>
      <vt:lpstr>Thanks</vt:lpstr>
    </vt:vector>
  </TitlesOfParts>
  <Company>LIME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adrienne.reynolds</dc:creator>
  <cp:lastModifiedBy>H.J.E.M. Alberts</cp:lastModifiedBy>
  <cp:revision>1775</cp:revision>
  <cp:lastPrinted>2018-03-19T20:00:55Z</cp:lastPrinted>
  <dcterms:created xsi:type="dcterms:W3CDTF">2013-04-14T18:18:29Z</dcterms:created>
  <dcterms:modified xsi:type="dcterms:W3CDTF">2019-04-02T08:48:08Z</dcterms:modified>
</cp:coreProperties>
</file>