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42" r:id="rId2"/>
  </p:sldMasterIdLst>
  <p:notesMasterIdLst>
    <p:notesMasterId r:id="rId32"/>
  </p:notesMasterIdLst>
  <p:handoutMasterIdLst>
    <p:handoutMasterId r:id="rId33"/>
  </p:handoutMasterIdLst>
  <p:sldIdLst>
    <p:sldId id="1135" r:id="rId3"/>
    <p:sldId id="824" r:id="rId4"/>
    <p:sldId id="855" r:id="rId5"/>
    <p:sldId id="1014" r:id="rId6"/>
    <p:sldId id="1121" r:id="rId7"/>
    <p:sldId id="1047" r:id="rId8"/>
    <p:sldId id="1129" r:id="rId9"/>
    <p:sldId id="1130" r:id="rId10"/>
    <p:sldId id="1048" r:id="rId11"/>
    <p:sldId id="1049" r:id="rId12"/>
    <p:sldId id="1132" r:id="rId13"/>
    <p:sldId id="1134" r:id="rId14"/>
    <p:sldId id="1128" r:id="rId15"/>
    <p:sldId id="1122" r:id="rId16"/>
    <p:sldId id="1034" r:id="rId17"/>
    <p:sldId id="1017" r:id="rId18"/>
    <p:sldId id="1026" r:id="rId19"/>
    <p:sldId id="1018" r:id="rId20"/>
    <p:sldId id="1115" r:id="rId21"/>
    <p:sldId id="1019" r:id="rId22"/>
    <p:sldId id="1027" r:id="rId23"/>
    <p:sldId id="1020" r:id="rId24"/>
    <p:sldId id="1021" r:id="rId25"/>
    <p:sldId id="1022" r:id="rId26"/>
    <p:sldId id="1030" r:id="rId27"/>
    <p:sldId id="1045" r:id="rId28"/>
    <p:sldId id="1046" r:id="rId29"/>
    <p:sldId id="1036" r:id="rId30"/>
    <p:sldId id="974" r:id="rId3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77303D"/>
    <a:srgbClr val="E1E7E9"/>
    <a:srgbClr val="3C3F4D"/>
    <a:srgbClr val="7D829C"/>
    <a:srgbClr val="626A6F"/>
    <a:srgbClr val="6C777C"/>
    <a:srgbClr val="800000"/>
    <a:srgbClr val="A5A5A5"/>
    <a:srgbClr val="6111C5"/>
    <a:srgbClr val="0D66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54" autoAdjust="0"/>
    <p:restoredTop sz="65072" autoAdjust="0"/>
  </p:normalViewPr>
  <p:slideViewPr>
    <p:cSldViewPr snapToObjects="1">
      <p:cViewPr varScale="1">
        <p:scale>
          <a:sx n="100" d="100"/>
          <a:sy n="100" d="100"/>
        </p:scale>
        <p:origin x="1504" y="176"/>
      </p:cViewPr>
      <p:guideLst>
        <p:guide orient="horz" pos="15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notesViewPr>
    <p:cSldViewPr>
      <p:cViewPr varScale="1">
        <p:scale>
          <a:sx n="150" d="100"/>
          <a:sy n="150" d="100"/>
        </p:scale>
        <p:origin x="3208" y="1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7D829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D33-1441-829A-62D80DCB925F}"/>
              </c:ext>
            </c:extLst>
          </c:dPt>
          <c:dPt>
            <c:idx val="2"/>
            <c:invertIfNegative val="0"/>
            <c:bubble3D val="0"/>
            <c:spPr>
              <a:solidFill>
                <a:srgbClr val="3C3F4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AD33-1441-829A-62D80DCB925F}"/>
              </c:ext>
            </c:extLst>
          </c:dPt>
          <c:cat>
            <c:strRef>
              <c:f>Sheet1!$A$2:$A$4</c:f>
              <c:strCache>
                <c:ptCount val="3"/>
                <c:pt idx="0">
                  <c:v>avoidance</c:v>
                </c:pt>
                <c:pt idx="1">
                  <c:v>control</c:v>
                </c:pt>
                <c:pt idx="2">
                  <c:v>acceptance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231.41</c:v>
                </c:pt>
                <c:pt idx="1">
                  <c:v>231.13</c:v>
                </c:pt>
                <c:pt idx="2">
                  <c:v>217.07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33-1441-829A-62D80DCB92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71986256"/>
        <c:axId val="871987952"/>
      </c:barChart>
      <c:catAx>
        <c:axId val="871986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71987952"/>
        <c:crosses val="autoZero"/>
        <c:auto val="1"/>
        <c:lblAlgn val="ctr"/>
        <c:lblOffset val="100"/>
        <c:noMultiLvlLbl val="0"/>
      </c:catAx>
      <c:valAx>
        <c:axId val="871987952"/>
        <c:scaling>
          <c:orientation val="minMax"/>
          <c:max val="235"/>
          <c:min val="210"/>
        </c:scaling>
        <c:delete val="0"/>
        <c:axPos val="l"/>
        <c:majorGridlines>
          <c:spPr>
            <a:ln w="9525" cap="flat" cmpd="sng" algn="ctr">
              <a:solidFill>
                <a:srgbClr val="E1E7E9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71986256"/>
        <c:crosses val="autoZero"/>
        <c:crossBetween val="between"/>
        <c:majorUnit val="5"/>
        <c:minorUnit val="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Roboto Ligh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3954A-C201-EB40-9459-342C786798D2}" type="datetimeFigureOut">
              <a:rPr lang="en-US" smtClean="0">
                <a:latin typeface="Roboto Light"/>
              </a:rPr>
              <a:t>4/2/19</a:t>
            </a:fld>
            <a:endParaRPr lang="en-US">
              <a:latin typeface="Roboto Ligh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Roboto Ligh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2853C-6216-544B-82BE-E4DDDB9FF424}" type="slidenum">
              <a:rPr lang="en-US" smtClean="0">
                <a:latin typeface="Roboto Light"/>
              </a:rPr>
              <a:t>‹#›</a:t>
            </a:fld>
            <a:endParaRPr lang="en-US">
              <a:latin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78966205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Roboto Light"/>
              </a:defRPr>
            </a:lvl1pPr>
          </a:lstStyle>
          <a:p>
            <a:endParaRPr lang="en-JM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Roboto Light"/>
              </a:defRPr>
            </a:lvl1pPr>
          </a:lstStyle>
          <a:p>
            <a:fld id="{7D7D0FC4-79A4-4CD6-9D21-6D2AFDDF42EC}" type="datetimeFigureOut">
              <a:rPr lang="en-JM" smtClean="0"/>
              <a:pPr/>
              <a:t>02/04/2019</a:t>
            </a:fld>
            <a:endParaRPr lang="en-JM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M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Roboto Light"/>
              </a:defRPr>
            </a:lvl1pPr>
          </a:lstStyle>
          <a:p>
            <a:endParaRPr lang="en-JM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Roboto Light"/>
              </a:defRPr>
            </a:lvl1pPr>
          </a:lstStyle>
          <a:p>
            <a:fld id="{FEA829E4-7B8F-48ED-BCF8-1C0A3C644052}" type="slidenum">
              <a:rPr lang="en-JM" smtClean="0"/>
              <a:pPr/>
              <a:t>‹#›</a:t>
            </a:fld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4870379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3831903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10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9993902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11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42049742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12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7280509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13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7336133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14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0198115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15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531005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16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5499903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17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097833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18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5494664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19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07689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2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502757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20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6109865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21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0960356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22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209302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23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1547681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24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8264351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25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3821605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26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7297427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27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4754982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28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90009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3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9702551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4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5454320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5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9733403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6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3311559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7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356906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8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486723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9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196869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33400" y="419101"/>
            <a:ext cx="5029200" cy="32385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125" b="0" kern="0" spc="0">
                <a:solidFill>
                  <a:schemeClr val="tx1"/>
                </a:solidFill>
                <a:latin typeface="Roboto Light"/>
                <a:ea typeface="Roboto Light"/>
                <a:cs typeface="Roboto Light"/>
              </a:defRPr>
            </a:lvl1pPr>
            <a:lvl2pPr marL="342900" indent="0">
              <a:buFontTx/>
              <a:buNone/>
              <a:defRPr sz="788">
                <a:latin typeface="Mission Gothic Regular" pitchFamily="50" charset="0"/>
              </a:defRPr>
            </a:lvl2pPr>
            <a:lvl3pPr marL="685800" indent="0">
              <a:buFontTx/>
              <a:buNone/>
              <a:defRPr sz="788">
                <a:latin typeface="Mission Gothic Regular" pitchFamily="50" charset="0"/>
              </a:defRPr>
            </a:lvl3pPr>
            <a:lvl4pPr marL="1028700" indent="0">
              <a:buFontTx/>
              <a:buNone/>
              <a:defRPr sz="788">
                <a:latin typeface="Mission Gothic Regular" pitchFamily="50" charset="0"/>
              </a:defRPr>
            </a:lvl4pPr>
            <a:lvl5pPr marL="1371600" indent="0">
              <a:buFontTx/>
              <a:buNone/>
              <a:defRPr sz="788">
                <a:latin typeface="Mission Gothic Regular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9" name="Picture Placeholder 28"/>
          <p:cNvSpPr>
            <a:spLocks noGrp="1" noChangeAspect="1"/>
          </p:cNvSpPr>
          <p:nvPr/>
        </p:nvSpPr>
        <p:spPr>
          <a:xfrm>
            <a:off x="636470" y="547619"/>
            <a:ext cx="2133600" cy="21336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JM" kern="1200"/>
          </a:p>
        </p:txBody>
      </p:sp>
      <p:sp>
        <p:nvSpPr>
          <p:cNvPr id="10" name="Picture Placeholder 28"/>
          <p:cNvSpPr>
            <a:spLocks noGrp="1" noChangeAspect="1"/>
          </p:cNvSpPr>
          <p:nvPr>
            <p:ph type="pic" sz="quarter" idx="52"/>
          </p:nvPr>
        </p:nvSpPr>
        <p:spPr>
          <a:xfrm>
            <a:off x="914400" y="1962150"/>
            <a:ext cx="2133600" cy="21336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</a:lstStyle>
          <a:p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764632729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9308C-D667-2A44-B75F-1C6E32E47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1CD05E4-C04D-A74C-992C-F8FE1E53FB38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3C3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</p:spTree>
    <p:extLst>
      <p:ext uri="{BB962C8B-B14F-4D97-AF65-F5344CB8AC3E}">
        <p14:creationId xmlns:p14="http://schemas.microsoft.com/office/powerpoint/2010/main" val="338225697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05BFB92-F4CE-A546-B20B-8C67A7879415}"/>
              </a:ext>
            </a:extLst>
          </p:cNvPr>
          <p:cNvSpPr/>
          <p:nvPr userDrawn="1"/>
        </p:nvSpPr>
        <p:spPr>
          <a:xfrm>
            <a:off x="5029201" y="-114300"/>
            <a:ext cx="4199963" cy="5372100"/>
          </a:xfrm>
          <a:prstGeom prst="rect">
            <a:avLst/>
          </a:prstGeom>
          <a:solidFill>
            <a:srgbClr val="E1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C7293E-48E7-6C47-8A51-ECE4170EDE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-1764020"/>
            <a:ext cx="5742707" cy="81457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B5A60BF-9AA9-F34B-84AD-B93044DE9E8B}"/>
              </a:ext>
            </a:extLst>
          </p:cNvPr>
          <p:cNvSpPr/>
          <p:nvPr userDrawn="1"/>
        </p:nvSpPr>
        <p:spPr>
          <a:xfrm rot="5400000">
            <a:off x="-114300" y="-1"/>
            <a:ext cx="5257800" cy="5029201"/>
          </a:xfrm>
          <a:prstGeom prst="rect">
            <a:avLst/>
          </a:prstGeom>
          <a:solidFill>
            <a:srgbClr val="3C3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</p:spTree>
    <p:extLst>
      <p:ext uri="{BB962C8B-B14F-4D97-AF65-F5344CB8AC3E}">
        <p14:creationId xmlns:p14="http://schemas.microsoft.com/office/powerpoint/2010/main" val="4011360182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/>
          <p:cNvSpPr>
            <a:spLocks noGrp="1"/>
          </p:cNvSpPr>
          <p:nvPr>
            <p:ph type="body" sz="quarter" idx="60"/>
          </p:nvPr>
        </p:nvSpPr>
        <p:spPr>
          <a:xfrm>
            <a:off x="4572005" y="1711279"/>
            <a:ext cx="2919699" cy="304800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900">
                <a:solidFill>
                  <a:schemeClr val="tx1"/>
                </a:solidFill>
                <a:latin typeface="Roboto Slab Bold"/>
                <a:ea typeface="Roboto Light"/>
                <a:cs typeface="Roboto Slab Bold"/>
              </a:defRPr>
            </a:lvl1pPr>
            <a:lvl2pPr marL="342900" indent="0">
              <a:buFontTx/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68580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028700" indent="0">
              <a:buFontTx/>
              <a:buNone/>
              <a:defRPr sz="825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371600" indent="0">
              <a:buFontTx/>
              <a:buNone/>
              <a:defRPr sz="825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71"/>
          </p:nvPr>
        </p:nvSpPr>
        <p:spPr>
          <a:xfrm>
            <a:off x="4071423" y="2152650"/>
            <a:ext cx="4081981" cy="87630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  <a:lvl2pPr marL="34290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68580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02870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37160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3" name="Picture Placeholder 28"/>
          <p:cNvSpPr>
            <a:spLocks noGrp="1"/>
          </p:cNvSpPr>
          <p:nvPr>
            <p:ph type="pic" sz="quarter" idx="50"/>
          </p:nvPr>
        </p:nvSpPr>
        <p:spPr>
          <a:xfrm>
            <a:off x="609600" y="1728137"/>
            <a:ext cx="2626800" cy="19710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</a:lstStyle>
          <a:p>
            <a:endParaRPr lang="en-JM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33400" y="419101"/>
            <a:ext cx="5029200" cy="32385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125" b="0" kern="0" spc="0">
                <a:solidFill>
                  <a:schemeClr val="tx1"/>
                </a:solidFill>
                <a:latin typeface="Roboto Light"/>
                <a:ea typeface="Roboto Light"/>
                <a:cs typeface="Roboto Light"/>
              </a:defRPr>
            </a:lvl1pPr>
            <a:lvl2pPr marL="342900" indent="0">
              <a:buFontTx/>
              <a:buNone/>
              <a:defRPr sz="788">
                <a:latin typeface="Mission Gothic Regular" pitchFamily="50" charset="0"/>
              </a:defRPr>
            </a:lvl2pPr>
            <a:lvl3pPr marL="685800" indent="0">
              <a:buFontTx/>
              <a:buNone/>
              <a:defRPr sz="788">
                <a:latin typeface="Mission Gothic Regular" pitchFamily="50" charset="0"/>
              </a:defRPr>
            </a:lvl3pPr>
            <a:lvl4pPr marL="1028700" indent="0">
              <a:buFontTx/>
              <a:buNone/>
              <a:defRPr sz="788">
                <a:latin typeface="Mission Gothic Regular" pitchFamily="50" charset="0"/>
              </a:defRPr>
            </a:lvl4pPr>
            <a:lvl5pPr marL="1371600" indent="0">
              <a:buFontTx/>
              <a:buNone/>
              <a:defRPr sz="788">
                <a:latin typeface="Mission Gothic Regular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533400" y="378617"/>
            <a:ext cx="7620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075114847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11151"/>
            <a:ext cx="4572000" cy="5143500"/>
          </a:xfrm>
        </p:spPr>
        <p:txBody>
          <a:bodyPr/>
          <a:lstStyle/>
          <a:p>
            <a:endParaRPr lang="en-JM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5029200" y="2041524"/>
            <a:ext cx="3505200" cy="9906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  <a:lvl2pPr marL="342900" indent="0">
              <a:buFontTx/>
              <a:buNone/>
              <a:defRPr sz="825"/>
            </a:lvl2pPr>
            <a:lvl3pPr marL="685800" indent="0">
              <a:buFontTx/>
              <a:buNone/>
              <a:defRPr sz="825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endParaRPr lang="en-JM" dirty="0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6"/>
          </p:nvPr>
        </p:nvSpPr>
        <p:spPr>
          <a:xfrm>
            <a:off x="5638800" y="3108327"/>
            <a:ext cx="2438400" cy="307975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FontTx/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21" name="Content Placeholder 19"/>
          <p:cNvSpPr>
            <a:spLocks noGrp="1"/>
          </p:cNvSpPr>
          <p:nvPr>
            <p:ph sz="quarter" idx="17"/>
          </p:nvPr>
        </p:nvSpPr>
        <p:spPr>
          <a:xfrm>
            <a:off x="5638800" y="3562353"/>
            <a:ext cx="2438400" cy="465119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FontTx/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8"/>
          </p:nvPr>
        </p:nvSpPr>
        <p:spPr>
          <a:xfrm>
            <a:off x="5029200" y="1733555"/>
            <a:ext cx="3505200" cy="357187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050">
                <a:solidFill>
                  <a:schemeClr val="tx1"/>
                </a:solidFill>
                <a:latin typeface="Roboto Slab Bold"/>
                <a:ea typeface="Roboto Light"/>
                <a:cs typeface="Roboto Slab Bold"/>
              </a:defRPr>
            </a:lvl1pPr>
            <a:lvl2pPr marL="342900" indent="0">
              <a:buFontTx/>
              <a:buNone/>
              <a:defRPr sz="975">
                <a:latin typeface="Open Sans" pitchFamily="34" charset="0"/>
                <a:ea typeface="Open Sans" pitchFamily="34" charset="0"/>
                <a:cs typeface="Open Sans" pitchFamily="34" charset="0"/>
              </a:defRPr>
            </a:lvl2pPr>
            <a:lvl3pPr marL="685800" indent="0">
              <a:buFontTx/>
              <a:buNone/>
              <a:defRPr sz="975">
                <a:latin typeface="Open Sans" pitchFamily="34" charset="0"/>
                <a:ea typeface="Open Sans" pitchFamily="34" charset="0"/>
                <a:cs typeface="Open Sans" pitchFamily="34" charset="0"/>
              </a:defRPr>
            </a:lvl3pPr>
            <a:lvl4pPr marL="1028700" indent="0">
              <a:buFontTx/>
              <a:buNone/>
              <a:defRPr sz="975">
                <a:latin typeface="Open Sans" pitchFamily="34" charset="0"/>
                <a:ea typeface="Open Sans" pitchFamily="34" charset="0"/>
                <a:cs typeface="Open Sans" pitchFamily="34" charset="0"/>
              </a:defRPr>
            </a:lvl4pPr>
            <a:lvl5pPr marL="1371600" indent="0">
              <a:buFontTx/>
              <a:buNone/>
              <a:defRPr sz="975">
                <a:latin typeface="Open Sans" pitchFamily="34" charset="0"/>
                <a:ea typeface="Open Sans" pitchFamily="34" charset="0"/>
                <a:cs typeface="Open Sans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953000" y="438150"/>
            <a:ext cx="3048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407023606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33400" y="419101"/>
            <a:ext cx="5029200" cy="32385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125" b="0" kern="0" spc="0">
                <a:solidFill>
                  <a:schemeClr val="tx1"/>
                </a:solidFill>
                <a:latin typeface="Roboto Light"/>
                <a:ea typeface="Roboto Light"/>
                <a:cs typeface="Roboto Light"/>
              </a:defRPr>
            </a:lvl1pPr>
            <a:lvl2pPr marL="342900" indent="0">
              <a:buFontTx/>
              <a:buNone/>
              <a:defRPr sz="788">
                <a:latin typeface="Mission Gothic Regular" pitchFamily="50" charset="0"/>
              </a:defRPr>
            </a:lvl2pPr>
            <a:lvl3pPr marL="685800" indent="0">
              <a:buFontTx/>
              <a:buNone/>
              <a:defRPr sz="788">
                <a:latin typeface="Mission Gothic Regular" pitchFamily="50" charset="0"/>
              </a:defRPr>
            </a:lvl3pPr>
            <a:lvl4pPr marL="1028700" indent="0">
              <a:buFontTx/>
              <a:buNone/>
              <a:defRPr sz="788">
                <a:latin typeface="Mission Gothic Regular" pitchFamily="50" charset="0"/>
              </a:defRPr>
            </a:lvl4pPr>
            <a:lvl5pPr marL="1371600" indent="0">
              <a:buFontTx/>
              <a:buNone/>
              <a:defRPr sz="788">
                <a:latin typeface="Mission Gothic Regular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7620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4016652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edit</a:t>
            </a:r>
            <a:r>
              <a:rPr lang="nl-NL" dirty="0"/>
              <a:t> Master </a:t>
            </a:r>
            <a:r>
              <a:rPr lang="nl-NL" dirty="0" err="1"/>
              <a:t>title</a:t>
            </a:r>
            <a:r>
              <a:rPr lang="nl-NL" dirty="0"/>
              <a:t> </a:t>
            </a:r>
            <a:r>
              <a:rPr lang="nl-NL" dirty="0" err="1"/>
              <a:t>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809750"/>
            <a:ext cx="9144000" cy="33337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038937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edit</a:t>
            </a:r>
            <a:r>
              <a:rPr lang="nl-NL" dirty="0"/>
              <a:t> Master </a:t>
            </a:r>
            <a:r>
              <a:rPr lang="nl-NL" dirty="0" err="1"/>
              <a:t>title</a:t>
            </a:r>
            <a:r>
              <a:rPr lang="nl-NL" dirty="0"/>
              <a:t> </a:t>
            </a:r>
            <a:r>
              <a:rPr lang="nl-NL" dirty="0" err="1"/>
              <a:t>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581150"/>
            <a:ext cx="9144000" cy="35623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33329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800600" y="0"/>
            <a:ext cx="4343400" cy="51435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5539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038600" y="0"/>
            <a:ext cx="5105400" cy="51435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44747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19800" y="0"/>
            <a:ext cx="3124200" cy="51435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937409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7620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1428753"/>
            <a:ext cx="8001000" cy="3124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cxnSp>
        <p:nvCxnSpPr>
          <p:cNvPr id="4" name="Straight Connector 3"/>
          <p:cNvCxnSpPr>
            <a:cxnSpLocks/>
          </p:cNvCxnSpPr>
          <p:nvPr userDrawn="1"/>
        </p:nvCxnSpPr>
        <p:spPr>
          <a:xfrm>
            <a:off x="990600" y="1276350"/>
            <a:ext cx="3960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3337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698" r:id="rId2"/>
    <p:sldLayoutId id="2147483669" r:id="rId3"/>
    <p:sldLayoutId id="2147483654" r:id="rId4"/>
    <p:sldLayoutId id="2147483741" r:id="rId5"/>
    <p:sldLayoutId id="2147483746" r:id="rId6"/>
    <p:sldLayoutId id="2147483743" r:id="rId7"/>
    <p:sldLayoutId id="2147483747" r:id="rId8"/>
    <p:sldLayoutId id="2147483748" r:id="rId9"/>
    <p:sldLayoutId id="2147483744" r:id="rId10"/>
    <p:sldLayoutId id="2147483745" r:id="rId11"/>
  </p:sldLayoutIdLst>
  <p:transition spd="slow">
    <p:push dir="u"/>
  </p:transition>
  <p:hf hdr="0" dt="0"/>
  <p:txStyles>
    <p:titleStyle>
      <a:lvl1pPr algn="l" defTabSz="685800" rtl="0" eaLnBrk="1" latinLnBrk="0" hangingPunct="1">
        <a:spcBef>
          <a:spcPct val="0"/>
        </a:spcBef>
        <a:buNone/>
        <a:defRPr sz="2400" b="0" i="0" kern="1200" spc="-113">
          <a:gradFill flip="none" rotWithShape="1">
            <a:gsLst>
              <a:gs pos="0">
                <a:schemeClr val="accent1"/>
              </a:gs>
              <a:gs pos="100000">
                <a:schemeClr val="accent4"/>
              </a:gs>
              <a:gs pos="45000">
                <a:schemeClr val="accent2"/>
              </a:gs>
              <a:gs pos="68000">
                <a:schemeClr val="accent3"/>
              </a:gs>
            </a:gsLst>
            <a:lin ang="0" scaled="1"/>
            <a:tileRect/>
          </a:gradFill>
          <a:latin typeface="Roboto Slab Bold"/>
          <a:ea typeface="Roboto Light"/>
          <a:cs typeface="Roboto Slab Bold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Clr>
          <a:srgbClr val="800000"/>
        </a:buClr>
        <a:buFont typeface="Wingdings" charset="2"/>
        <a:buChar char="§"/>
        <a:defRPr sz="1050" kern="1200">
          <a:solidFill>
            <a:schemeClr val="tx1">
              <a:lumMod val="50000"/>
              <a:lumOff val="50000"/>
            </a:schemeClr>
          </a:solidFill>
          <a:latin typeface="Roboto Light"/>
          <a:ea typeface="+mn-ea"/>
          <a:cs typeface="Roboto Light"/>
        </a:defRPr>
      </a:lvl1pPr>
      <a:lvl2pPr marL="557213" indent="-214313" algn="l" defTabSz="685800" rtl="0" eaLnBrk="1" latinLnBrk="0" hangingPunct="1">
        <a:spcBef>
          <a:spcPct val="20000"/>
        </a:spcBef>
        <a:buClr>
          <a:srgbClr val="800000"/>
        </a:buClr>
        <a:buFont typeface="Wingdings" charset="2"/>
        <a:buChar char="§"/>
        <a:defRPr sz="900" kern="1200">
          <a:solidFill>
            <a:schemeClr val="tx1">
              <a:lumMod val="50000"/>
              <a:lumOff val="50000"/>
            </a:schemeClr>
          </a:solidFill>
          <a:latin typeface="Roboto Light"/>
          <a:ea typeface="+mn-ea"/>
          <a:cs typeface="Roboto Light"/>
        </a:defRPr>
      </a:lvl2pPr>
      <a:lvl3pPr marL="857250" indent="-171450" algn="l" defTabSz="685800" rtl="0" eaLnBrk="1" latinLnBrk="0" hangingPunct="1">
        <a:spcBef>
          <a:spcPct val="20000"/>
        </a:spcBef>
        <a:buClr>
          <a:srgbClr val="800000"/>
        </a:buClr>
        <a:buFont typeface="Wingdings" charset="2"/>
        <a:buChar char="§"/>
        <a:defRPr sz="825" kern="1200">
          <a:solidFill>
            <a:schemeClr val="tx1">
              <a:lumMod val="50000"/>
              <a:lumOff val="50000"/>
            </a:schemeClr>
          </a:solidFill>
          <a:latin typeface="Roboto Light"/>
          <a:ea typeface="+mn-ea"/>
          <a:cs typeface="Roboto Light"/>
        </a:defRPr>
      </a:lvl3pPr>
      <a:lvl4pPr marL="1200150" indent="-171450" algn="l" defTabSz="685800" rtl="0" eaLnBrk="1" latinLnBrk="0" hangingPunct="1">
        <a:spcBef>
          <a:spcPct val="20000"/>
        </a:spcBef>
        <a:buClr>
          <a:srgbClr val="800000"/>
        </a:buClr>
        <a:buFont typeface="Wingdings" charset="2"/>
        <a:buChar char="§"/>
        <a:defRPr sz="788" kern="1200">
          <a:solidFill>
            <a:schemeClr val="tx1">
              <a:lumMod val="50000"/>
              <a:lumOff val="50000"/>
            </a:schemeClr>
          </a:solidFill>
          <a:latin typeface="Roboto Light"/>
          <a:ea typeface="+mn-ea"/>
          <a:cs typeface="Roboto Light"/>
        </a:defRPr>
      </a:lvl4pPr>
      <a:lvl5pPr marL="1543050" indent="-171450" algn="l" defTabSz="685800" rtl="0" eaLnBrk="1" latinLnBrk="0" hangingPunct="1">
        <a:spcBef>
          <a:spcPct val="20000"/>
        </a:spcBef>
        <a:buClr>
          <a:srgbClr val="800000"/>
        </a:buClr>
        <a:buFont typeface="Wingdings" charset="2"/>
        <a:buChar char="§"/>
        <a:defRPr sz="788" kern="1200">
          <a:solidFill>
            <a:schemeClr val="tx1">
              <a:lumMod val="50000"/>
              <a:lumOff val="50000"/>
            </a:schemeClr>
          </a:solidFill>
          <a:latin typeface="Roboto Light"/>
          <a:ea typeface="+mn-ea"/>
          <a:cs typeface="Roboto Light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6673107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B327CF9-DC29-3348-BC42-75C73E09244C}"/>
              </a:ext>
            </a:extLst>
          </p:cNvPr>
          <p:cNvSpPr/>
          <p:nvPr/>
        </p:nvSpPr>
        <p:spPr>
          <a:xfrm>
            <a:off x="1219200" y="2724150"/>
            <a:ext cx="685800" cy="1143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3CBD5A9-AA44-DB47-B562-A8B80B59373F}"/>
              </a:ext>
            </a:extLst>
          </p:cNvPr>
          <p:cNvSpPr txBox="1">
            <a:spLocks/>
          </p:cNvSpPr>
          <p:nvPr/>
        </p:nvSpPr>
        <p:spPr>
          <a:xfrm>
            <a:off x="1143000" y="971550"/>
            <a:ext cx="3771900" cy="3238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Emotional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Awareness 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897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Emotional awareness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A68E87C-BDB4-5046-8539-6FA56D182578}"/>
              </a:ext>
            </a:extLst>
          </p:cNvPr>
          <p:cNvSpPr/>
          <p:nvPr/>
        </p:nvSpPr>
        <p:spPr>
          <a:xfrm>
            <a:off x="914400" y="1809750"/>
            <a:ext cx="4572000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sz="2000" dirty="0">
                <a:solidFill>
                  <a:srgbClr val="77303D"/>
                </a:solidFill>
                <a:latin typeface="Roboto Slab" pitchFamily="2" charset="0"/>
                <a:ea typeface="Roboto Slab" pitchFamily="2" charset="0"/>
                <a:cs typeface="Roboto Light"/>
              </a:rPr>
              <a:t>mindful focus:</a:t>
            </a:r>
            <a:endParaRPr lang="en-JM" sz="2000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awareness through observation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accepting stance towards the emotions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room for choice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</p:txBody>
      </p:sp>
      <p:pic>
        <p:nvPicPr>
          <p:cNvPr id="6" name="Picture Placeholder 3">
            <a:extLst>
              <a:ext uri="{FF2B5EF4-FFF2-40B4-BE49-F238E27FC236}">
                <a16:creationId xmlns:a16="http://schemas.microsoft.com/office/drawing/2014/main" id="{D7CD21DE-D4F7-2546-BEFA-7C41AF402E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44" r="4444"/>
          <a:stretch>
            <a:fillRect/>
          </a:stretch>
        </p:blipFill>
        <p:spPr>
          <a:xfrm>
            <a:off x="6019800" y="0"/>
            <a:ext cx="31242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82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Alberts, Schneider &amp; </a:t>
            </a:r>
            <a:r>
              <a:rPr lang="en-US" spc="0" dirty="0" err="1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Martijn</a:t>
            </a:r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 (2012)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AAF83B-CA7A-AA45-A901-353D001836E6}"/>
              </a:ext>
            </a:extLst>
          </p:cNvPr>
          <p:cNvSpPr/>
          <p:nvPr/>
        </p:nvSpPr>
        <p:spPr>
          <a:xfrm>
            <a:off x="919223" y="1962150"/>
            <a:ext cx="685800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3C3F4D"/>
              </a:buClr>
              <a:buFont typeface="+mj-lt"/>
              <a:buAutoNum type="arabicPeriod"/>
            </a:pP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instructions: avoid emotions, accept emotions, no instructions (control)</a:t>
            </a:r>
          </a:p>
          <a:p>
            <a:pPr marL="457200" indent="-457200">
              <a:lnSpc>
                <a:spcPct val="150000"/>
              </a:lnSpc>
              <a:buClr>
                <a:srgbClr val="3C3F4D"/>
              </a:buClr>
              <a:buFont typeface="+mj-lt"/>
              <a:buAutoNum type="arabicPeriod"/>
            </a:pP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video</a:t>
            </a:r>
          </a:p>
          <a:p>
            <a:pPr marL="457200" indent="-457200">
              <a:lnSpc>
                <a:spcPct val="150000"/>
              </a:lnSpc>
              <a:buClr>
                <a:srgbClr val="3C3F4D"/>
              </a:buClr>
              <a:buFont typeface="+mj-lt"/>
              <a:buAutoNum type="arabicPeriod"/>
            </a:pP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self-control task (stop signal task)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200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5420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Alberts, Schneider &amp; </a:t>
            </a:r>
            <a:r>
              <a:rPr lang="en-US" spc="0" dirty="0" err="1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Martijn</a:t>
            </a:r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  (2012)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4362EF84-DC1A-FD4D-AB16-A1AFDB3689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7949328"/>
              </p:ext>
            </p:extLst>
          </p:nvPr>
        </p:nvGraphicFramePr>
        <p:xfrm>
          <a:off x="990600" y="1581150"/>
          <a:ext cx="4800600" cy="3211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528840F-49B6-7B42-A71B-085806BDB532}"/>
              </a:ext>
            </a:extLst>
          </p:cNvPr>
          <p:cNvSpPr txBox="1"/>
          <p:nvPr/>
        </p:nvSpPr>
        <p:spPr>
          <a:xfrm rot="16200000">
            <a:off x="314960" y="2767553"/>
            <a:ext cx="7409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SSRT</a:t>
            </a:r>
          </a:p>
        </p:txBody>
      </p:sp>
    </p:spTree>
    <p:extLst>
      <p:ext uri="{BB962C8B-B14F-4D97-AF65-F5344CB8AC3E}">
        <p14:creationId xmlns:p14="http://schemas.microsoft.com/office/powerpoint/2010/main" val="340180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Accepting stance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AAF83B-CA7A-AA45-A901-353D001836E6}"/>
              </a:ext>
            </a:extLst>
          </p:cNvPr>
          <p:cNvSpPr/>
          <p:nvPr/>
        </p:nvSpPr>
        <p:spPr>
          <a:xfrm>
            <a:off x="937591" y="2038350"/>
            <a:ext cx="6858000" cy="1050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5 min. acceptance of emotions meditation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200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3259D64-5FDD-E147-929C-2356161D1A07}"/>
              </a:ext>
            </a:extLst>
          </p:cNvPr>
          <p:cNvSpPr/>
          <p:nvPr/>
        </p:nvSpPr>
        <p:spPr>
          <a:xfrm>
            <a:off x="7696200" y="514350"/>
            <a:ext cx="807750" cy="807750"/>
          </a:xfrm>
          <a:prstGeom prst="ellipse">
            <a:avLst/>
          </a:prstGeom>
          <a:solidFill>
            <a:srgbClr val="E1E7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3E7BD1-A544-5B48-B450-1CDDD0C19C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7164" y="656747"/>
            <a:ext cx="885821" cy="52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95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Accepting stance metaphor</a:t>
            </a:r>
          </a:p>
        </p:txBody>
      </p:sp>
      <p:pic>
        <p:nvPicPr>
          <p:cNvPr id="7" name="Picture Placeholder 4">
            <a:extLst>
              <a:ext uri="{FF2B5EF4-FFF2-40B4-BE49-F238E27FC236}">
                <a16:creationId xmlns:a16="http://schemas.microsoft.com/office/drawing/2014/main" id="{6C36F056-7F11-594E-BC3E-8AEA0FF158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36" b="5036"/>
          <a:stretch>
            <a:fillRect/>
          </a:stretch>
        </p:blipFill>
        <p:spPr>
          <a:xfrm>
            <a:off x="0" y="1581150"/>
            <a:ext cx="91440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28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Sailboat metaphor</a:t>
            </a:r>
          </a:p>
        </p:txBody>
      </p:sp>
      <p:pic>
        <p:nvPicPr>
          <p:cNvPr id="4" name="Picture Placeholder 4">
            <a:extLst>
              <a:ext uri="{FF2B5EF4-FFF2-40B4-BE49-F238E27FC236}">
                <a16:creationId xmlns:a16="http://schemas.microsoft.com/office/drawing/2014/main" id="{FF190DBD-B13E-A24C-8219-8D559A6798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6" b="7916"/>
          <a:stretch>
            <a:fillRect/>
          </a:stretch>
        </p:blipFill>
        <p:spPr>
          <a:xfrm>
            <a:off x="0" y="1581150"/>
            <a:ext cx="91440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12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3 characteristics of emotions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3643D5-27E9-F546-A806-D92750B9D7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1809750"/>
            <a:ext cx="2895600" cy="28791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EDCE566-A7E1-F34A-B483-DF66ACA533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0466" y="3040197"/>
            <a:ext cx="643467" cy="41825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A8008DB-3D6E-A840-A19B-CEC0ECED5E7F}"/>
              </a:ext>
            </a:extLst>
          </p:cNvPr>
          <p:cNvSpPr/>
          <p:nvPr/>
        </p:nvSpPr>
        <p:spPr>
          <a:xfrm rot="17950002">
            <a:off x="1085157" y="2636456"/>
            <a:ext cx="10967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thoughts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5DEAF9A-3565-1443-8C74-DCB442560256}"/>
              </a:ext>
            </a:extLst>
          </p:cNvPr>
          <p:cNvSpPr/>
          <p:nvPr/>
        </p:nvSpPr>
        <p:spPr>
          <a:xfrm rot="3749787">
            <a:off x="2445912" y="2429609"/>
            <a:ext cx="12923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bodily </a:t>
            </a:r>
          </a:p>
          <a:p>
            <a:pPr algn="ctr"/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sensations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DF0E36C-23BC-284F-AC45-0C082C2EA331}"/>
              </a:ext>
            </a:extLst>
          </p:cNvPr>
          <p:cNvSpPr/>
          <p:nvPr/>
        </p:nvSpPr>
        <p:spPr>
          <a:xfrm>
            <a:off x="1804193" y="3785629"/>
            <a:ext cx="11160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action </a:t>
            </a:r>
          </a:p>
          <a:p>
            <a:pPr algn="ctr"/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</a:rPr>
              <a:t>tendency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72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Bodily sensations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AAF83B-CA7A-AA45-A901-353D001836E6}"/>
              </a:ext>
            </a:extLst>
          </p:cNvPr>
          <p:cNvSpPr/>
          <p:nvPr/>
        </p:nvSpPr>
        <p:spPr>
          <a:xfrm>
            <a:off x="937591" y="2038350"/>
            <a:ext cx="68580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e.g. tension, pain, relief, increased heart rate, etc.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important for </a:t>
            </a:r>
            <a:r>
              <a:rPr lang="en-JM" sz="2200" dirty="0">
                <a:solidFill>
                  <a:schemeClr val="accent3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Light"/>
              </a:rPr>
              <a:t>prevention</a:t>
            </a: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 of physical complaints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important for </a:t>
            </a:r>
            <a:r>
              <a:rPr lang="en-JM" sz="2200" dirty="0">
                <a:solidFill>
                  <a:schemeClr val="accent3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Light"/>
              </a:rPr>
              <a:t>taking care of </a:t>
            </a: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physical complaints</a:t>
            </a:r>
          </a:p>
        </p:txBody>
      </p:sp>
    </p:spTree>
    <p:extLst>
      <p:ext uri="{BB962C8B-B14F-4D97-AF65-F5344CB8AC3E}">
        <p14:creationId xmlns:p14="http://schemas.microsoft.com/office/powerpoint/2010/main" val="115317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Bodily sensations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AAF83B-CA7A-AA45-A901-353D001836E6}"/>
              </a:ext>
            </a:extLst>
          </p:cNvPr>
          <p:cNvSpPr/>
          <p:nvPr/>
        </p:nvSpPr>
        <p:spPr>
          <a:xfrm>
            <a:off x="914400" y="1733550"/>
            <a:ext cx="685800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dirty="0" err="1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Nummenmaa</a:t>
            </a:r>
            <a:r>
              <a:rPr lang="en-JM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, et al., 2013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br>
              <a:rPr lang="en-JM" dirty="0">
                <a:solidFill>
                  <a:srgbClr val="77303D"/>
                </a:solidFill>
                <a:latin typeface="Roboto Slab" pitchFamily="2" charset="0"/>
                <a:ea typeface="Roboto Slab" pitchFamily="2" charset="0"/>
                <a:cs typeface="Roboto Light"/>
              </a:rPr>
            </a:br>
            <a:endParaRPr lang="en-JM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17C1D44-70A5-DD4B-A8EF-503F56D534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1411357"/>
            <a:ext cx="4270513" cy="3129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03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Yes or no</a:t>
            </a:r>
          </a:p>
        </p:txBody>
      </p:sp>
      <p:sp>
        <p:nvSpPr>
          <p:cNvPr id="4" name="Rectangle 3"/>
          <p:cNvSpPr/>
          <p:nvPr/>
        </p:nvSpPr>
        <p:spPr>
          <a:xfrm>
            <a:off x="940904" y="1962150"/>
            <a:ext cx="3733799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sz="19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simply pay attention to what you feel in your body</a:t>
            </a: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74BC096-03DF-A749-B49E-E52C3AADE129}"/>
              </a:ext>
            </a:extLst>
          </p:cNvPr>
          <p:cNvSpPr/>
          <p:nvPr/>
        </p:nvSpPr>
        <p:spPr>
          <a:xfrm>
            <a:off x="7696200" y="514350"/>
            <a:ext cx="807750" cy="807750"/>
          </a:xfrm>
          <a:prstGeom prst="ellipse">
            <a:avLst/>
          </a:prstGeom>
          <a:solidFill>
            <a:srgbClr val="E1E7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04893C-EB9C-0849-99D9-EDB275BF1B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7164" y="656747"/>
            <a:ext cx="885821" cy="52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8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The captain: Attention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176984-0E35-DD40-88ED-F5227F5DBE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361950"/>
            <a:ext cx="4279900" cy="41826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B83B9A-A13D-C94A-9FD8-7248D87206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343" y="1547380"/>
            <a:ext cx="3130550" cy="313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36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Thoughts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AAF83B-CA7A-AA45-A901-353D001836E6}"/>
              </a:ext>
            </a:extLst>
          </p:cNvPr>
          <p:cNvSpPr/>
          <p:nvPr/>
        </p:nvSpPr>
        <p:spPr>
          <a:xfrm>
            <a:off x="914400" y="1733550"/>
            <a:ext cx="68580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0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e.g. “This is horrible”, “I can’t remember feeling this good”, etc.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0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thoughts and emotion fused in nature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0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thoughts </a:t>
            </a:r>
            <a:r>
              <a:rPr lang="en-JM" sz="20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  <a:sym typeface="Wingdings" pitchFamily="2" charset="2"/>
              </a:rPr>
              <a:t> </a:t>
            </a:r>
            <a:r>
              <a:rPr lang="en-JM" sz="20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emotions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0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emotions </a:t>
            </a:r>
            <a:r>
              <a:rPr lang="en-JM" sz="20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  <a:sym typeface="Wingdings" pitchFamily="2" charset="2"/>
              </a:rPr>
              <a:t> </a:t>
            </a:r>
            <a:r>
              <a:rPr lang="en-JM" sz="20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thoughts</a:t>
            </a:r>
          </a:p>
        </p:txBody>
      </p:sp>
    </p:spTree>
    <p:extLst>
      <p:ext uri="{BB962C8B-B14F-4D97-AF65-F5344CB8AC3E}">
        <p14:creationId xmlns:p14="http://schemas.microsoft.com/office/powerpoint/2010/main" val="274723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Observe thoughts</a:t>
            </a:r>
          </a:p>
        </p:txBody>
      </p:sp>
      <p:sp>
        <p:nvSpPr>
          <p:cNvPr id="4" name="Rectangle 3"/>
          <p:cNvSpPr/>
          <p:nvPr/>
        </p:nvSpPr>
        <p:spPr>
          <a:xfrm>
            <a:off x="926690" y="2266950"/>
            <a:ext cx="3733799" cy="2025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5 minute meditation</a:t>
            </a: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focus on breath</a:t>
            </a: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notice thoughts</a:t>
            </a: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DC0C88A-F4A8-AD40-9577-26B6E6C777DB}"/>
              </a:ext>
            </a:extLst>
          </p:cNvPr>
          <p:cNvSpPr/>
          <p:nvPr/>
        </p:nvSpPr>
        <p:spPr>
          <a:xfrm>
            <a:off x="7696200" y="514350"/>
            <a:ext cx="807750" cy="807750"/>
          </a:xfrm>
          <a:prstGeom prst="ellipse">
            <a:avLst/>
          </a:prstGeom>
          <a:solidFill>
            <a:srgbClr val="E1E7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BE3E35-B3E9-D648-A712-AE09823A88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7164" y="656747"/>
            <a:ext cx="885821" cy="52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30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Action tendencies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AAF83B-CA7A-AA45-A901-353D001836E6}"/>
              </a:ext>
            </a:extLst>
          </p:cNvPr>
          <p:cNvSpPr/>
          <p:nvPr/>
        </p:nvSpPr>
        <p:spPr>
          <a:xfrm>
            <a:off x="914400" y="1733550"/>
            <a:ext cx="685800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dirty="0">
                <a:solidFill>
                  <a:srgbClr val="77303D"/>
                </a:solidFill>
                <a:latin typeface="Roboto Slab" pitchFamily="2" charset="0"/>
                <a:ea typeface="Roboto Slab" pitchFamily="2" charset="0"/>
                <a:cs typeface="Roboto Light"/>
              </a:rPr>
              <a:t>negative emotions are associated with urges to act in particular ways: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/>
            </a:endParaRP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anger </a:t>
            </a: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  <a:sym typeface="Wingdings" pitchFamily="2" charset="2"/>
              </a:rPr>
              <a:t></a:t>
            </a: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urge to attack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fear </a:t>
            </a: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  <a:sym typeface="Wingdings" pitchFamily="2" charset="2"/>
              </a:rPr>
              <a:t></a:t>
            </a: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urge to avoid or escape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disgust </a:t>
            </a: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  <a:sym typeface="Wingdings" pitchFamily="2" charset="2"/>
              </a:rPr>
              <a:t></a:t>
            </a: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 urge to expel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99971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Action tendencies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203934-3FDF-3D42-9513-6EAD154794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657350"/>
            <a:ext cx="6248400" cy="317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69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Action tendencies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1BA16D-02FF-CC41-B223-ED257336FF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657350"/>
            <a:ext cx="6224168" cy="315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16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Mindful awareness of action tendencies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42E3A9-F76B-7F4F-81FB-AC05E602C0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57350"/>
            <a:ext cx="6129993" cy="329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09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Action tendencies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AAF83B-CA7A-AA45-A901-353D001836E6}"/>
              </a:ext>
            </a:extLst>
          </p:cNvPr>
          <p:cNvSpPr/>
          <p:nvPr/>
        </p:nvSpPr>
        <p:spPr>
          <a:xfrm>
            <a:off x="914400" y="1733550"/>
            <a:ext cx="685800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dirty="0">
                <a:solidFill>
                  <a:srgbClr val="77303D"/>
                </a:solidFill>
                <a:latin typeface="Roboto Slab" pitchFamily="2" charset="0"/>
                <a:ea typeface="Roboto Slab" pitchFamily="2" charset="0"/>
                <a:cs typeface="Roboto Light"/>
              </a:rPr>
              <a:t>positive emotions are less prescriptive than negative emotions about which particular actions should be taken: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/>
            </a:endParaRP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discard automatic (everyday) behavioural scripts 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pursue novel, creative, and often unscripted paths of thought and action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77895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Action tendencies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5130AF-29FF-734C-8036-D655586688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581150"/>
            <a:ext cx="6127102" cy="330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75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Awareness of positive emotions 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1954790"/>
            <a:ext cx="6172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3C3F4D"/>
              </a:buClr>
              <a:buFont typeface="+mj-lt"/>
              <a:buAutoNum type="arabicPeriod"/>
            </a:pPr>
            <a:r>
              <a:rPr lang="en-JM" sz="16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Invite the other person to visualize a very positive experience of the past or something that he/she is looking forward to.</a:t>
            </a:r>
          </a:p>
          <a:p>
            <a:pPr marL="457200" indent="-457200">
              <a:lnSpc>
                <a:spcPct val="150000"/>
              </a:lnSpc>
              <a:buClr>
                <a:srgbClr val="3C3F4D"/>
              </a:buClr>
              <a:buFont typeface="+mj-lt"/>
              <a:buAutoNum type="arabicPeriod"/>
            </a:pPr>
            <a:r>
              <a:rPr lang="en-JM" sz="16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While visualising, ask him/her to pay attention to: thoughts, bodily sensations, action tendencies.</a:t>
            </a:r>
          </a:p>
          <a:p>
            <a:pPr marL="457200" indent="-457200">
              <a:lnSpc>
                <a:spcPct val="150000"/>
              </a:lnSpc>
              <a:buClr>
                <a:srgbClr val="3C3F4D"/>
              </a:buClr>
              <a:buFont typeface="+mj-lt"/>
              <a:buAutoNum type="arabicPeriod"/>
            </a:pPr>
            <a:r>
              <a:rPr lang="en-JM" sz="16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Ask the other person to describe the emotional experience as accurately as possible.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CF284B1-8F21-9247-881A-1D321119AD0F}"/>
              </a:ext>
            </a:extLst>
          </p:cNvPr>
          <p:cNvSpPr/>
          <p:nvPr/>
        </p:nvSpPr>
        <p:spPr>
          <a:xfrm>
            <a:off x="7696200" y="514350"/>
            <a:ext cx="807750" cy="807750"/>
          </a:xfrm>
          <a:prstGeom prst="ellipse">
            <a:avLst/>
          </a:prstGeom>
          <a:solidFill>
            <a:srgbClr val="E1E7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2707C6-21DB-4941-A1DA-216C57D228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2788" y="587601"/>
            <a:ext cx="714574" cy="66124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18B52A73-4C0C-4243-B38A-2F7E66F07FDB}"/>
              </a:ext>
            </a:extLst>
          </p:cNvPr>
          <p:cNvSpPr/>
          <p:nvPr/>
        </p:nvSpPr>
        <p:spPr>
          <a:xfrm>
            <a:off x="6705600" y="514350"/>
            <a:ext cx="807750" cy="807750"/>
          </a:xfrm>
          <a:prstGeom prst="ellipse">
            <a:avLst/>
          </a:prstGeom>
          <a:solidFill>
            <a:srgbClr val="E1E7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C777C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AD9BE16-5DA8-324A-A63C-0EE44A43E1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5771" y="494358"/>
            <a:ext cx="465700" cy="61022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6FC020E-1873-034E-8727-31512D6634DD}"/>
              </a:ext>
            </a:extLst>
          </p:cNvPr>
          <p:cNvSpPr txBox="1"/>
          <p:nvPr/>
        </p:nvSpPr>
        <p:spPr>
          <a:xfrm>
            <a:off x="6888516" y="691441"/>
            <a:ext cx="453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3C3F4D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3999498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2F9D36-4C18-064D-AF54-840595943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04950"/>
            <a:ext cx="5715000" cy="857250"/>
          </a:xfrm>
        </p:spPr>
        <p:txBody>
          <a:bodyPr>
            <a:noAutofit/>
          </a:bodyPr>
          <a:lstStyle/>
          <a:p>
            <a:r>
              <a:rPr lang="en-US" sz="8000" spc="0">
                <a:solidFill>
                  <a:schemeClr val="bg1"/>
                </a:solidFill>
              </a:rPr>
              <a:t>Thanks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B8DFCF8D-D73D-DA42-9140-355D1B5646CA}"/>
              </a:ext>
            </a:extLst>
          </p:cNvPr>
          <p:cNvSpPr/>
          <p:nvPr/>
        </p:nvSpPr>
        <p:spPr>
          <a:xfrm>
            <a:off x="1638300" y="2762250"/>
            <a:ext cx="685800" cy="1143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D6B02000-1983-E64D-82AE-2B33CD3FBC64}"/>
              </a:ext>
            </a:extLst>
          </p:cNvPr>
          <p:cNvSpPr txBox="1">
            <a:spLocks/>
          </p:cNvSpPr>
          <p:nvPr/>
        </p:nvSpPr>
        <p:spPr>
          <a:xfrm>
            <a:off x="1581150" y="3051810"/>
            <a:ext cx="5048250" cy="28194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ea typeface="+mn-ea"/>
                <a:cs typeface="Roboto Light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700">
                <a:solidFill>
                  <a:schemeClr val="bg1"/>
                </a:solidFill>
              </a:rPr>
              <a:t>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426591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Core question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7AC72923-4826-994D-AE16-BD8718D0EEEA}"/>
              </a:ext>
            </a:extLst>
          </p:cNvPr>
          <p:cNvSpPr/>
          <p:nvPr/>
        </p:nvSpPr>
        <p:spPr>
          <a:xfrm>
            <a:off x="1295400" y="2114550"/>
            <a:ext cx="6320358" cy="1981200"/>
          </a:xfrm>
          <a:prstGeom prst="roundRect">
            <a:avLst>
              <a:gd name="adj" fmla="val 8397"/>
            </a:avLst>
          </a:prstGeom>
          <a:solidFill>
            <a:srgbClr val="E1E7E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1000" tIns="351000" rIns="351000" bIns="351000" rtlCol="0" anchor="ctr"/>
          <a:lstStyle/>
          <a:p>
            <a:pPr>
              <a:lnSpc>
                <a:spcPct val="150000"/>
              </a:lnSpc>
            </a:pPr>
            <a:r>
              <a:rPr lang="en-JM" sz="2200" dirty="0">
                <a:solidFill>
                  <a:srgbClr val="626A6F"/>
                </a:solidFill>
                <a:latin typeface="Roboto Light"/>
                <a:ea typeface="Roboto Light"/>
                <a:cs typeface="Roboto Light"/>
              </a:rPr>
              <a:t>“How good is the individual at identifying how he or she is feeling?”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0D3E8ED-4009-0542-81B8-4F8210DC3C99}"/>
              </a:ext>
            </a:extLst>
          </p:cNvPr>
          <p:cNvSpPr/>
          <p:nvPr/>
        </p:nvSpPr>
        <p:spPr>
          <a:xfrm>
            <a:off x="938232" y="1760654"/>
            <a:ext cx="714338" cy="71541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" tIns="3429" rIns="6858" bIns="3429"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739E31-DADD-3F41-88DE-B6BFB6C9A5F0}"/>
              </a:ext>
            </a:extLst>
          </p:cNvPr>
          <p:cNvSpPr txBox="1"/>
          <p:nvPr/>
        </p:nvSpPr>
        <p:spPr>
          <a:xfrm>
            <a:off x="1138758" y="1831663"/>
            <a:ext cx="508888" cy="1044887"/>
          </a:xfrm>
          <a:prstGeom prst="rect">
            <a:avLst/>
          </a:prstGeom>
          <a:noFill/>
        </p:spPr>
        <p:txBody>
          <a:bodyPr wrap="square" lIns="6080" tIns="3041" rIns="6080" bIns="3041" rtlCol="0">
            <a:spAutoFit/>
          </a:bodyPr>
          <a:lstStyle/>
          <a:p>
            <a:r>
              <a:rPr lang="en-US" sz="675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0693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Emotional awareness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1" y="1885950"/>
            <a:ext cx="6095999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the ability to recognise and describe one’s own emotions, and those of other people </a:t>
            </a: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arguably the skill most fundamental to emotional intelligence </a:t>
            </a: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r>
              <a:rPr lang="en-JM" sz="22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pre-requisite for emotion regulation</a:t>
            </a:r>
          </a:p>
          <a:p>
            <a:pPr marL="214313" indent="-214313">
              <a:lnSpc>
                <a:spcPct val="150000"/>
              </a:lnSpc>
              <a:buClr>
                <a:srgbClr val="3C3F4D"/>
              </a:buClr>
              <a:buFont typeface="Wingdings" charset="2"/>
              <a:buChar char="§"/>
            </a:pPr>
            <a:endParaRPr lang="en-US" sz="2000" dirty="0">
              <a:solidFill>
                <a:schemeClr val="accent3"/>
              </a:solidFill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74634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Emotional awareness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AAF83B-CA7A-AA45-A901-353D001836E6}"/>
              </a:ext>
            </a:extLst>
          </p:cNvPr>
          <p:cNvSpPr/>
          <p:nvPr/>
        </p:nvSpPr>
        <p:spPr>
          <a:xfrm>
            <a:off x="937591" y="2038350"/>
            <a:ext cx="6858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If the captain is unable to use the feedback from the compass, what might be the consequence for the sailboat and the journey?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200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3259D64-5FDD-E147-929C-2356161D1A07}"/>
              </a:ext>
            </a:extLst>
          </p:cNvPr>
          <p:cNvSpPr/>
          <p:nvPr/>
        </p:nvSpPr>
        <p:spPr>
          <a:xfrm>
            <a:off x="7696200" y="514350"/>
            <a:ext cx="807750" cy="807750"/>
          </a:xfrm>
          <a:prstGeom prst="ellipse">
            <a:avLst/>
          </a:prstGeom>
          <a:solidFill>
            <a:srgbClr val="E1E7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3E7BD1-A544-5B48-B450-1CDDD0C19C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7164" y="656747"/>
            <a:ext cx="885821" cy="52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51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Emotional awareness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A68E87C-BDB4-5046-8539-6FA56D182578}"/>
              </a:ext>
            </a:extLst>
          </p:cNvPr>
          <p:cNvSpPr/>
          <p:nvPr/>
        </p:nvSpPr>
        <p:spPr>
          <a:xfrm>
            <a:off x="914400" y="1733550"/>
            <a:ext cx="434340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dirty="0">
                <a:solidFill>
                  <a:srgbClr val="77303D"/>
                </a:solidFill>
                <a:latin typeface="Roboto Slab" pitchFamily="2" charset="0"/>
                <a:ea typeface="Roboto Slab" pitchFamily="2" charset="0"/>
                <a:cs typeface="Roboto Light"/>
              </a:rPr>
              <a:t>avoidance: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inability to extract information from emotions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inability to learn emotion regulation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inability to fully enjoy positive emotions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</p:txBody>
      </p:sp>
      <p:pic>
        <p:nvPicPr>
          <p:cNvPr id="6" name="Picture Placeholder 3">
            <a:extLst>
              <a:ext uri="{FF2B5EF4-FFF2-40B4-BE49-F238E27FC236}">
                <a16:creationId xmlns:a16="http://schemas.microsoft.com/office/drawing/2014/main" id="{B0A2DADC-5D41-D643-B1E9-D4320F9653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44" r="4444"/>
          <a:stretch>
            <a:fillRect/>
          </a:stretch>
        </p:blipFill>
        <p:spPr>
          <a:xfrm>
            <a:off x="6019800" y="0"/>
            <a:ext cx="31242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2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Emotional avoidance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AAF83B-CA7A-AA45-A901-353D001836E6}"/>
              </a:ext>
            </a:extLst>
          </p:cNvPr>
          <p:cNvSpPr/>
          <p:nvPr/>
        </p:nvSpPr>
        <p:spPr>
          <a:xfrm>
            <a:off x="914400" y="1873768"/>
            <a:ext cx="4625009" cy="2348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sz="20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“I want to ask you to avoid a thought for one minute. You are allowed to think of everything you want, except of a white bear. Count how many times you do think of a white bear”.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3259D64-5FDD-E147-929C-2356161D1A07}"/>
              </a:ext>
            </a:extLst>
          </p:cNvPr>
          <p:cNvSpPr/>
          <p:nvPr/>
        </p:nvSpPr>
        <p:spPr>
          <a:xfrm>
            <a:off x="7696200" y="514350"/>
            <a:ext cx="807750" cy="807750"/>
          </a:xfrm>
          <a:prstGeom prst="ellipse">
            <a:avLst/>
          </a:prstGeom>
          <a:solidFill>
            <a:srgbClr val="E1E7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3E7BD1-A544-5B48-B450-1CDDD0C19C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7164" y="656747"/>
            <a:ext cx="885821" cy="52295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86D9ABE-AC8B-A44C-B48D-9EDE2FCA11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0900" y="2812531"/>
            <a:ext cx="26289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40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Emotional avoidance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AAF83B-CA7A-AA45-A901-353D001836E6}"/>
              </a:ext>
            </a:extLst>
          </p:cNvPr>
          <p:cNvSpPr/>
          <p:nvPr/>
        </p:nvSpPr>
        <p:spPr>
          <a:xfrm>
            <a:off x="919223" y="1962150"/>
            <a:ext cx="6858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sz="2200" dirty="0">
                <a:solidFill>
                  <a:srgbClr val="77303D"/>
                </a:solidFill>
                <a:latin typeface="Roboto Slab" pitchFamily="2" charset="0"/>
                <a:ea typeface="Roboto Slab" pitchFamily="2" charset="0"/>
                <a:cs typeface="Roboto Light"/>
              </a:rPr>
              <a:t>paradoxical processes: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suppression </a:t>
            </a: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  <a:sym typeface="Wingdings" pitchFamily="2" charset="2"/>
              </a:rPr>
              <a:t></a:t>
            </a: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 rebound effects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dieting </a:t>
            </a: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  <a:sym typeface="Wingdings" pitchFamily="2" charset="2"/>
              </a:rPr>
              <a:t></a:t>
            </a: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 binge eating/gaining weight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trying to fall asleep </a:t>
            </a: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  <a:sym typeface="Wingdings" pitchFamily="2" charset="2"/>
              </a:rPr>
              <a:t></a:t>
            </a:r>
            <a:r>
              <a:rPr lang="en-JM" sz="2200" dirty="0">
                <a:solidFill>
                  <a:schemeClr val="accent3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/>
              </a:rPr>
              <a:t> sleepless nights</a:t>
            </a: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200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200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200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/>
            </a:endParaRPr>
          </a:p>
          <a:p>
            <a:pPr>
              <a:lnSpc>
                <a:spcPct val="150000"/>
              </a:lnSpc>
              <a:buClr>
                <a:srgbClr val="3C3F4D"/>
              </a:buClr>
            </a:pPr>
            <a:endParaRPr lang="en-JM" sz="2200" dirty="0">
              <a:solidFill>
                <a:schemeClr val="accent3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25827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>
          <a:xfrm>
            <a:off x="914400" y="495300"/>
            <a:ext cx="5029200" cy="323850"/>
          </a:xfrm>
        </p:spPr>
        <p:txBody>
          <a:bodyPr/>
          <a:lstStyle/>
          <a:p>
            <a:r>
              <a:rPr lang="en-US" dirty="0">
                <a:solidFill>
                  <a:srgbClr val="6C777C"/>
                </a:solidFill>
              </a:rPr>
              <a:t>Emotional Awareness (compass – attention)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4350"/>
            <a:ext cx="7620000" cy="857250"/>
          </a:xfrm>
        </p:spPr>
        <p:txBody>
          <a:bodyPr/>
          <a:lstStyle/>
          <a:p>
            <a:r>
              <a:rPr lang="en-US" spc="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Emotional awareness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A68E87C-BDB4-5046-8539-6FA56D182578}"/>
              </a:ext>
            </a:extLst>
          </p:cNvPr>
          <p:cNvSpPr/>
          <p:nvPr/>
        </p:nvSpPr>
        <p:spPr>
          <a:xfrm>
            <a:off x="914400" y="1733550"/>
            <a:ext cx="4343400" cy="2769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C3F4D"/>
              </a:buClr>
            </a:pPr>
            <a:r>
              <a:rPr lang="en-JM" sz="2000" dirty="0">
                <a:solidFill>
                  <a:srgbClr val="77303D"/>
                </a:solidFill>
                <a:latin typeface="Roboto Slab" pitchFamily="2" charset="0"/>
                <a:ea typeface="Roboto Slab" pitchFamily="2" charset="0"/>
                <a:cs typeface="Roboto Light"/>
              </a:rPr>
              <a:t>excessive focus: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identification with emotions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emotions can become overwhelming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r>
              <a:rPr lang="en-JM" sz="2000" dirty="0">
                <a:solidFill>
                  <a:schemeClr val="accent3"/>
                </a:solidFill>
                <a:latin typeface="Roboto Light"/>
                <a:ea typeface="Roboto Light"/>
                <a:cs typeface="Roboto Light"/>
              </a:rPr>
              <a:t>pre-occupation with “how to feel”</a:t>
            </a:r>
          </a:p>
          <a:p>
            <a:pPr marL="285750" indent="-285750">
              <a:lnSpc>
                <a:spcPct val="150000"/>
              </a:lnSpc>
              <a:buClr>
                <a:srgbClr val="3C3F4D"/>
              </a:buClr>
              <a:buFont typeface="Wingdings" pitchFamily="2" charset="2"/>
              <a:buChar char="§"/>
            </a:pPr>
            <a:endParaRPr lang="en-JM" dirty="0">
              <a:solidFill>
                <a:schemeClr val="accent3"/>
              </a:solidFill>
              <a:latin typeface="Roboto Light"/>
              <a:ea typeface="Roboto Light"/>
              <a:cs typeface="Roboto Light"/>
            </a:endParaRPr>
          </a:p>
        </p:txBody>
      </p:sp>
      <p:pic>
        <p:nvPicPr>
          <p:cNvPr id="7" name="Picture Placeholder 3">
            <a:extLst>
              <a:ext uri="{FF2B5EF4-FFF2-40B4-BE49-F238E27FC236}">
                <a16:creationId xmlns:a16="http://schemas.microsoft.com/office/drawing/2014/main" id="{D23AE9F9-4714-E54E-8B77-7D2018E222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44" r="4444"/>
          <a:stretch>
            <a:fillRect/>
          </a:stretch>
        </p:blipFill>
        <p:spPr>
          <a:xfrm>
            <a:off x="6019800" y="0"/>
            <a:ext cx="31242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70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Custom 27">
      <a:dk1>
        <a:srgbClr val="77303D"/>
      </a:dk1>
      <a:lt1>
        <a:srgbClr val="FFFFFF"/>
      </a:lt1>
      <a:dk2>
        <a:srgbClr val="A8AFB9"/>
      </a:dk2>
      <a:lt2>
        <a:srgbClr val="FFFFFF"/>
      </a:lt2>
      <a:accent1>
        <a:srgbClr val="704149"/>
      </a:accent1>
      <a:accent2>
        <a:srgbClr val="6C777C"/>
      </a:accent2>
      <a:accent3>
        <a:srgbClr val="3C3F4D"/>
      </a:accent3>
      <a:accent4>
        <a:srgbClr val="C1AF9E"/>
      </a:accent4>
      <a:accent5>
        <a:srgbClr val="4309A7"/>
      </a:accent5>
      <a:accent6>
        <a:srgbClr val="A5ADB6"/>
      </a:accent6>
      <a:hlink>
        <a:srgbClr val="0070C0"/>
      </a:hlink>
      <a:folHlink>
        <a:srgbClr val="16B0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127152</TotalTime>
  <Words>722</Words>
  <Application>Microsoft Macintosh PowerPoint</Application>
  <PresentationFormat>On-screen Show (16:9)</PresentationFormat>
  <Paragraphs>147</Paragraphs>
  <Slides>29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41" baseType="lpstr">
      <vt:lpstr>Arial</vt:lpstr>
      <vt:lpstr>Calibri</vt:lpstr>
      <vt:lpstr>Mission Gothic Regular</vt:lpstr>
      <vt:lpstr>Nexa Bold</vt:lpstr>
      <vt:lpstr>Open Sans</vt:lpstr>
      <vt:lpstr>Roboto Light</vt:lpstr>
      <vt:lpstr>Roboto Medium</vt:lpstr>
      <vt:lpstr>Roboto Slab</vt:lpstr>
      <vt:lpstr>Roboto Slab Bold</vt:lpstr>
      <vt:lpstr>Wingdings</vt:lpstr>
      <vt:lpstr>Office Theme</vt:lpstr>
      <vt:lpstr>Custom Design</vt:lpstr>
      <vt:lpstr>PowerPoint Presentation</vt:lpstr>
      <vt:lpstr>The captain: Attention</vt:lpstr>
      <vt:lpstr>Core question</vt:lpstr>
      <vt:lpstr>Emotional awareness</vt:lpstr>
      <vt:lpstr>Emotional awareness</vt:lpstr>
      <vt:lpstr>Emotional awareness</vt:lpstr>
      <vt:lpstr>Emotional avoidance</vt:lpstr>
      <vt:lpstr>Emotional avoidance</vt:lpstr>
      <vt:lpstr>Emotional awareness</vt:lpstr>
      <vt:lpstr>Emotional awareness</vt:lpstr>
      <vt:lpstr>Alberts, Schneider &amp; Martijn (2012)</vt:lpstr>
      <vt:lpstr>Alberts, Schneider &amp; Martijn  (2012)</vt:lpstr>
      <vt:lpstr>Accepting stance</vt:lpstr>
      <vt:lpstr>Accepting stance metaphor</vt:lpstr>
      <vt:lpstr>Sailboat metaphor</vt:lpstr>
      <vt:lpstr>3 characteristics of emotions</vt:lpstr>
      <vt:lpstr>Bodily sensations</vt:lpstr>
      <vt:lpstr>Bodily sensations</vt:lpstr>
      <vt:lpstr>Yes or no</vt:lpstr>
      <vt:lpstr>Thoughts</vt:lpstr>
      <vt:lpstr>Observe thoughts</vt:lpstr>
      <vt:lpstr>Action tendencies</vt:lpstr>
      <vt:lpstr>Action tendencies</vt:lpstr>
      <vt:lpstr>Action tendencies</vt:lpstr>
      <vt:lpstr>Mindful awareness of action tendencies</vt:lpstr>
      <vt:lpstr>Action tendencies</vt:lpstr>
      <vt:lpstr>Action tendencies</vt:lpstr>
      <vt:lpstr>Awareness of positive emotions </vt:lpstr>
      <vt:lpstr>Thanks</vt:lpstr>
    </vt:vector>
  </TitlesOfParts>
  <Company>LIME</Company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adrienne.reynolds</dc:creator>
  <cp:lastModifiedBy>H.J.E.M. Alberts</cp:lastModifiedBy>
  <cp:revision>1776</cp:revision>
  <cp:lastPrinted>2018-03-19T20:00:55Z</cp:lastPrinted>
  <dcterms:created xsi:type="dcterms:W3CDTF">2013-04-14T18:18:29Z</dcterms:created>
  <dcterms:modified xsi:type="dcterms:W3CDTF">2019-04-02T08:21:21Z</dcterms:modified>
</cp:coreProperties>
</file>