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2" r:id="rId2"/>
  </p:sldMasterIdLst>
  <p:notesMasterIdLst>
    <p:notesMasterId r:id="rId61"/>
  </p:notesMasterIdLst>
  <p:handoutMasterIdLst>
    <p:handoutMasterId r:id="rId62"/>
  </p:handoutMasterIdLst>
  <p:sldIdLst>
    <p:sldId id="1135" r:id="rId3"/>
    <p:sldId id="1019" r:id="rId4"/>
    <p:sldId id="847" r:id="rId5"/>
    <p:sldId id="869" r:id="rId6"/>
    <p:sldId id="999" r:id="rId7"/>
    <p:sldId id="848" r:id="rId8"/>
    <p:sldId id="978" r:id="rId9"/>
    <p:sldId id="979" r:id="rId10"/>
    <p:sldId id="1018" r:id="rId11"/>
    <p:sldId id="824" r:id="rId12"/>
    <p:sldId id="1017" r:id="rId13"/>
    <p:sldId id="980" r:id="rId14"/>
    <p:sldId id="858" r:id="rId15"/>
    <p:sldId id="856" r:id="rId16"/>
    <p:sldId id="860" r:id="rId17"/>
    <p:sldId id="861" r:id="rId18"/>
    <p:sldId id="863" r:id="rId19"/>
    <p:sldId id="981" r:id="rId20"/>
    <p:sldId id="864" r:id="rId21"/>
    <p:sldId id="1008" r:id="rId22"/>
    <p:sldId id="859" r:id="rId23"/>
    <p:sldId id="868" r:id="rId24"/>
    <p:sldId id="870" r:id="rId25"/>
    <p:sldId id="873" r:id="rId26"/>
    <p:sldId id="876" r:id="rId27"/>
    <p:sldId id="877" r:id="rId28"/>
    <p:sldId id="874" r:id="rId29"/>
    <p:sldId id="1003" r:id="rId30"/>
    <p:sldId id="878" r:id="rId31"/>
    <p:sldId id="880" r:id="rId32"/>
    <p:sldId id="975" r:id="rId33"/>
    <p:sldId id="976" r:id="rId34"/>
    <p:sldId id="881" r:id="rId35"/>
    <p:sldId id="879" r:id="rId36"/>
    <p:sldId id="916" r:id="rId37"/>
    <p:sldId id="917" r:id="rId38"/>
    <p:sldId id="893" r:id="rId39"/>
    <p:sldId id="894" r:id="rId40"/>
    <p:sldId id="996" r:id="rId41"/>
    <p:sldId id="931" r:id="rId42"/>
    <p:sldId id="902" r:id="rId43"/>
    <p:sldId id="1004" r:id="rId44"/>
    <p:sldId id="1011" r:id="rId45"/>
    <p:sldId id="1012" r:id="rId46"/>
    <p:sldId id="1013" r:id="rId47"/>
    <p:sldId id="904" r:id="rId48"/>
    <p:sldId id="906" r:id="rId49"/>
    <p:sldId id="909" r:id="rId50"/>
    <p:sldId id="910" r:id="rId51"/>
    <p:sldId id="912" r:id="rId52"/>
    <p:sldId id="913" r:id="rId53"/>
    <p:sldId id="892" r:id="rId54"/>
    <p:sldId id="977" r:id="rId55"/>
    <p:sldId id="922" r:id="rId56"/>
    <p:sldId id="921" r:id="rId57"/>
    <p:sldId id="920" r:id="rId58"/>
    <p:sldId id="1005" r:id="rId59"/>
    <p:sldId id="1014" r:id="rId6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6"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626A6F"/>
    <a:srgbClr val="7D829C"/>
    <a:srgbClr val="E1E7E9"/>
    <a:srgbClr val="3C3F4D"/>
    <a:srgbClr val="77303D"/>
    <a:srgbClr val="6C777C"/>
    <a:srgbClr val="800000"/>
    <a:srgbClr val="A5A5A5"/>
    <a:srgbClr val="6111C5"/>
    <a:srgbClr val="0D66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46" autoAdjust="0"/>
    <p:restoredTop sz="91377" autoAdjust="0"/>
  </p:normalViewPr>
  <p:slideViewPr>
    <p:cSldViewPr snapToObjects="1">
      <p:cViewPr varScale="1">
        <p:scale>
          <a:sx n="140" d="100"/>
          <a:sy n="140" d="100"/>
        </p:scale>
        <p:origin x="216" y="272"/>
      </p:cViewPr>
      <p:guideLst>
        <p:guide orient="horz" pos="1596"/>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3" d="100"/>
        <a:sy n="63" d="100"/>
      </p:scale>
      <p:origin x="0" y="0"/>
    </p:cViewPr>
  </p:sorterViewPr>
  <p:notesViewPr>
    <p:cSldViewPr>
      <p:cViewPr varScale="1">
        <p:scale>
          <a:sx n="150" d="100"/>
          <a:sy n="150" d="100"/>
        </p:scale>
        <p:origin x="3208"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Roboto Light"/>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093954A-C201-EB40-9459-342C786798D2}" type="datetimeFigureOut">
              <a:rPr lang="en-US" smtClean="0">
                <a:latin typeface="Roboto Light"/>
              </a:rPr>
              <a:t>4/2/19</a:t>
            </a:fld>
            <a:endParaRPr lang="en-US" dirty="0">
              <a:latin typeface="Roboto Light"/>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Roboto Light"/>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52853C-6216-544B-82BE-E4DDDB9FF424}" type="slidenum">
              <a:rPr lang="en-US" smtClean="0">
                <a:latin typeface="Roboto Light"/>
              </a:rPr>
              <a:t>‹#›</a:t>
            </a:fld>
            <a:endParaRPr lang="en-US" dirty="0">
              <a:latin typeface="Roboto Light"/>
            </a:endParaRPr>
          </a:p>
        </p:txBody>
      </p:sp>
    </p:spTree>
    <p:extLst>
      <p:ext uri="{BB962C8B-B14F-4D97-AF65-F5344CB8AC3E}">
        <p14:creationId xmlns:p14="http://schemas.microsoft.com/office/powerpoint/2010/main" val="17896620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oboto Light"/>
              </a:defRPr>
            </a:lvl1pPr>
          </a:lstStyle>
          <a:p>
            <a:endParaRPr lang="en-JM"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oboto Light"/>
              </a:defRPr>
            </a:lvl1pPr>
          </a:lstStyle>
          <a:p>
            <a:fld id="{7D7D0FC4-79A4-4CD6-9D21-6D2AFDDF42EC}" type="datetimeFigureOut">
              <a:rPr lang="en-JM" smtClean="0"/>
              <a:pPr/>
              <a:t>02/04/2019</a:t>
            </a:fld>
            <a:endParaRPr lang="en-JM"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JM"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oboto Light"/>
              </a:defRPr>
            </a:lvl1pPr>
          </a:lstStyle>
          <a:p>
            <a:endParaRPr lang="en-JM"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oboto Light"/>
              </a:defRPr>
            </a:lvl1pPr>
          </a:lstStyle>
          <a:p>
            <a:fld id="{FEA829E4-7B8F-48ED-BCF8-1C0A3C644052}" type="slidenum">
              <a:rPr lang="en-JM" smtClean="0"/>
              <a:pPr/>
              <a:t>‹#›</a:t>
            </a:fld>
            <a:endParaRPr lang="en-JM" dirty="0"/>
          </a:p>
        </p:txBody>
      </p:sp>
    </p:spTree>
    <p:extLst>
      <p:ext uri="{BB962C8B-B14F-4D97-AF65-F5344CB8AC3E}">
        <p14:creationId xmlns:p14="http://schemas.microsoft.com/office/powerpoint/2010/main" val="48703792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Roboto Light"/>
        <a:ea typeface="+mn-ea"/>
        <a:cs typeface="+mn-cs"/>
      </a:defRPr>
    </a:lvl1pPr>
    <a:lvl2pPr marL="457200" algn="l" defTabSz="914400" rtl="0" eaLnBrk="1" latinLnBrk="0" hangingPunct="1">
      <a:defRPr sz="1200" kern="1200">
        <a:solidFill>
          <a:schemeClr val="tx1"/>
        </a:solidFill>
        <a:latin typeface="Roboto Light"/>
        <a:ea typeface="+mn-ea"/>
        <a:cs typeface="+mn-cs"/>
      </a:defRPr>
    </a:lvl2pPr>
    <a:lvl3pPr marL="914400" algn="l" defTabSz="914400" rtl="0" eaLnBrk="1" latinLnBrk="0" hangingPunct="1">
      <a:defRPr sz="1200" kern="1200">
        <a:solidFill>
          <a:schemeClr val="tx1"/>
        </a:solidFill>
        <a:latin typeface="Roboto Light"/>
        <a:ea typeface="+mn-ea"/>
        <a:cs typeface="+mn-cs"/>
      </a:defRPr>
    </a:lvl3pPr>
    <a:lvl4pPr marL="1371600" algn="l" defTabSz="914400" rtl="0" eaLnBrk="1" latinLnBrk="0" hangingPunct="1">
      <a:defRPr sz="1200" kern="1200">
        <a:solidFill>
          <a:schemeClr val="tx1"/>
        </a:solidFill>
        <a:latin typeface="Roboto Light"/>
        <a:ea typeface="+mn-ea"/>
        <a:cs typeface="+mn-cs"/>
      </a:defRPr>
    </a:lvl4pPr>
    <a:lvl5pPr marL="1828800" algn="l" defTabSz="914400" rtl="0" eaLnBrk="1" latinLnBrk="0" hangingPunct="1">
      <a:defRPr sz="1200" kern="1200">
        <a:solidFill>
          <a:schemeClr val="tx1"/>
        </a:solidFill>
        <a:latin typeface="Roboto Ligh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a:t>
            </a:fld>
            <a:endParaRPr lang="en-JM" dirty="0"/>
          </a:p>
        </p:txBody>
      </p:sp>
    </p:spTree>
    <p:extLst>
      <p:ext uri="{BB962C8B-B14F-4D97-AF65-F5344CB8AC3E}">
        <p14:creationId xmlns:p14="http://schemas.microsoft.com/office/powerpoint/2010/main" val="3481268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15</a:t>
            </a:fld>
            <a:endParaRPr lang="en-JM" dirty="0"/>
          </a:p>
        </p:txBody>
      </p:sp>
    </p:spTree>
    <p:extLst>
      <p:ext uri="{BB962C8B-B14F-4D97-AF65-F5344CB8AC3E}">
        <p14:creationId xmlns:p14="http://schemas.microsoft.com/office/powerpoint/2010/main" val="2043468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FFFFFF"/>
                </a:solidFill>
              </a:rPr>
              <a:t>Typically, psychological interventions aim at reducing aversive states, like negative emotions or stress. This aim is in line with the disease model and is based on the assumption that a reduction in aversive states reflects both effective coping and more well-being (or fewer problems)</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16</a:t>
            </a:fld>
            <a:endParaRPr lang="en-JM" dirty="0"/>
          </a:p>
        </p:txBody>
      </p:sp>
    </p:spTree>
    <p:extLst>
      <p:ext uri="{BB962C8B-B14F-4D97-AF65-F5344CB8AC3E}">
        <p14:creationId xmlns:p14="http://schemas.microsoft.com/office/powerpoint/2010/main" val="3004767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FFFFFF"/>
                </a:solidFill>
              </a:rPr>
              <a:t>Typically, psychological interventions aim at reducing aversive states, like negative emotions or stress. This aim is in line with the disease model and is based on the assumption that a reduction in aversive states reflects both effective coping and more well-being (or fewer problems)</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17</a:t>
            </a:fld>
            <a:endParaRPr lang="en-JM" dirty="0"/>
          </a:p>
        </p:txBody>
      </p:sp>
    </p:spTree>
    <p:extLst>
      <p:ext uri="{BB962C8B-B14F-4D97-AF65-F5344CB8AC3E}">
        <p14:creationId xmlns:p14="http://schemas.microsoft.com/office/powerpoint/2010/main" val="3452922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FFFFFF"/>
                </a:solidFill>
              </a:rPr>
              <a:t>Typically, psychological interventions aim at reducing aversive states, like negative emotions or stress. This aim is in line with the disease model and is based on the assumption that a reduction in aversive states reflects both effective coping and more well-being (or fewer problems)</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18</a:t>
            </a:fld>
            <a:endParaRPr lang="en-JM" dirty="0"/>
          </a:p>
        </p:txBody>
      </p:sp>
    </p:spTree>
    <p:extLst>
      <p:ext uri="{BB962C8B-B14F-4D97-AF65-F5344CB8AC3E}">
        <p14:creationId xmlns:p14="http://schemas.microsoft.com/office/powerpoint/2010/main" val="2716173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19</a:t>
            </a:fld>
            <a:endParaRPr lang="en-JM" dirty="0"/>
          </a:p>
        </p:txBody>
      </p:sp>
    </p:spTree>
    <p:extLst>
      <p:ext uri="{BB962C8B-B14F-4D97-AF65-F5344CB8AC3E}">
        <p14:creationId xmlns:p14="http://schemas.microsoft.com/office/powerpoint/2010/main" val="4080033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20</a:t>
            </a:fld>
            <a:endParaRPr lang="en-JM" dirty="0"/>
          </a:p>
        </p:txBody>
      </p:sp>
    </p:spTree>
    <p:extLst>
      <p:ext uri="{BB962C8B-B14F-4D97-AF65-F5344CB8AC3E}">
        <p14:creationId xmlns:p14="http://schemas.microsoft.com/office/powerpoint/2010/main" val="1245988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21</a:t>
            </a:fld>
            <a:endParaRPr lang="en-JM" dirty="0"/>
          </a:p>
        </p:txBody>
      </p:sp>
    </p:spTree>
    <p:extLst>
      <p:ext uri="{BB962C8B-B14F-4D97-AF65-F5344CB8AC3E}">
        <p14:creationId xmlns:p14="http://schemas.microsoft.com/office/powerpoint/2010/main" val="2103483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22</a:t>
            </a:fld>
            <a:endParaRPr lang="en-JM" dirty="0"/>
          </a:p>
        </p:txBody>
      </p:sp>
    </p:spTree>
    <p:extLst>
      <p:ext uri="{BB962C8B-B14F-4D97-AF65-F5344CB8AC3E}">
        <p14:creationId xmlns:p14="http://schemas.microsoft.com/office/powerpoint/2010/main" val="2980237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chemeClr val="bg1"/>
                </a:solidFill>
              </a:rPr>
              <a:t>Employees are typically exposed to training programs that focus on correcting their weakness evaluation interviews often focus on areas that need improvement and aspects of work that employees are typically struggling with. Typically, the number of mistakes/errors are highlighted when work is corrected and when report cards are brought home, the lower grades often attracting more attention.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24</a:t>
            </a:fld>
            <a:endParaRPr lang="en-JM" dirty="0"/>
          </a:p>
        </p:txBody>
      </p:sp>
    </p:spTree>
    <p:extLst>
      <p:ext uri="{BB962C8B-B14F-4D97-AF65-F5344CB8AC3E}">
        <p14:creationId xmlns:p14="http://schemas.microsoft.com/office/powerpoint/2010/main" val="2578514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EDEDED"/>
                </a:solidFill>
              </a:rPr>
              <a:t>Initially, the strong focus of Positive Psychology on the positive side of human functioning was introduced as a necessary step to restore the misbalance that was created by the negative view that dominated psychology.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25</a:t>
            </a:fld>
            <a:endParaRPr lang="en-JM" dirty="0"/>
          </a:p>
        </p:txBody>
      </p:sp>
    </p:spTree>
    <p:extLst>
      <p:ext uri="{BB962C8B-B14F-4D97-AF65-F5344CB8AC3E}">
        <p14:creationId xmlns:p14="http://schemas.microsoft.com/office/powerpoint/2010/main" val="3486004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7</a:t>
            </a:fld>
            <a:endParaRPr lang="en-JM" dirty="0"/>
          </a:p>
        </p:txBody>
      </p:sp>
    </p:spTree>
    <p:extLst>
      <p:ext uri="{BB962C8B-B14F-4D97-AF65-F5344CB8AC3E}">
        <p14:creationId xmlns:p14="http://schemas.microsoft.com/office/powerpoint/2010/main" val="1436045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EDEDED"/>
                </a:solidFill>
              </a:rPr>
              <a:t>Initially, the strong focus of Positive Psychology on the positive side of human functioning was introduced as a necessary step to restore the misbalance that was created by the negative view that dominated psychology.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26</a:t>
            </a:fld>
            <a:endParaRPr lang="en-JM" dirty="0"/>
          </a:p>
        </p:txBody>
      </p:sp>
    </p:spTree>
    <p:extLst>
      <p:ext uri="{BB962C8B-B14F-4D97-AF65-F5344CB8AC3E}">
        <p14:creationId xmlns:p14="http://schemas.microsoft.com/office/powerpoint/2010/main" val="310802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dirty="0">
                <a:solidFill>
                  <a:schemeClr val="bg1"/>
                </a:solidFill>
              </a:rPr>
              <a:t>The research on benefit finding demonstrates that experiencing and mastering challenging and traumatic situations in the long run can contribute to the development of personal growth.</a:t>
            </a:r>
            <a:endParaRPr lang="en-US" dirty="0">
              <a:solidFill>
                <a:schemeClr val="bg1"/>
              </a:solidFill>
            </a:endParaRP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27</a:t>
            </a:fld>
            <a:endParaRPr lang="en-JM" dirty="0"/>
          </a:p>
        </p:txBody>
      </p:sp>
    </p:spTree>
    <p:extLst>
      <p:ext uri="{BB962C8B-B14F-4D97-AF65-F5344CB8AC3E}">
        <p14:creationId xmlns:p14="http://schemas.microsoft.com/office/powerpoint/2010/main" val="601171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dirty="0">
                <a:solidFill>
                  <a:schemeClr val="bg1"/>
                </a:solidFill>
              </a:rPr>
              <a:t>The research on benefit finding demonstrates that experiencing and mastering challenging and traumatic situations in the long run can contribute to the development of personal growth.</a:t>
            </a:r>
            <a:endParaRPr lang="en-US" dirty="0">
              <a:solidFill>
                <a:schemeClr val="bg1"/>
              </a:solidFill>
            </a:endParaRP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28</a:t>
            </a:fld>
            <a:endParaRPr lang="en-JM" dirty="0"/>
          </a:p>
        </p:txBody>
      </p:sp>
    </p:spTree>
    <p:extLst>
      <p:ext uri="{BB962C8B-B14F-4D97-AF65-F5344CB8AC3E}">
        <p14:creationId xmlns:p14="http://schemas.microsoft.com/office/powerpoint/2010/main" val="1696532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dirty="0">
                <a:solidFill>
                  <a:schemeClr val="bg1"/>
                </a:solidFill>
              </a:rPr>
              <a:t>The research on benefit finding demonstrates that experiencing and mastering challenging and traumatic situations in the long run can contribute to the development of personal growth.</a:t>
            </a:r>
            <a:endParaRPr lang="en-US" dirty="0">
              <a:solidFill>
                <a:schemeClr val="bg1"/>
              </a:solidFill>
            </a:endParaRP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29</a:t>
            </a:fld>
            <a:endParaRPr lang="en-JM" dirty="0"/>
          </a:p>
        </p:txBody>
      </p:sp>
    </p:spTree>
    <p:extLst>
      <p:ext uri="{BB962C8B-B14F-4D97-AF65-F5344CB8AC3E}">
        <p14:creationId xmlns:p14="http://schemas.microsoft.com/office/powerpoint/2010/main" val="19028317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chemeClr val="bg1"/>
                </a:solidFill>
              </a:rPr>
              <a:t>Consider the extreme optimist who is so positive that he loses touch with the potential pitfalls and dangers of choices. He only sees things as he wants them to be, not as they really are.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30</a:t>
            </a:fld>
            <a:endParaRPr lang="en-JM" dirty="0"/>
          </a:p>
        </p:txBody>
      </p:sp>
    </p:spTree>
    <p:extLst>
      <p:ext uri="{BB962C8B-B14F-4D97-AF65-F5344CB8AC3E}">
        <p14:creationId xmlns:p14="http://schemas.microsoft.com/office/powerpoint/2010/main" val="3337744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chemeClr val="bg1"/>
                </a:solidFill>
              </a:rPr>
              <a:t>Consider the extreme optimist who is so positive that he loses touch with the potential pitfalls and dangers of choices. He only sees things as he wants them to be, not as they really are.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31</a:t>
            </a:fld>
            <a:endParaRPr lang="en-JM" dirty="0"/>
          </a:p>
        </p:txBody>
      </p:sp>
    </p:spTree>
    <p:extLst>
      <p:ext uri="{BB962C8B-B14F-4D97-AF65-F5344CB8AC3E}">
        <p14:creationId xmlns:p14="http://schemas.microsoft.com/office/powerpoint/2010/main" val="2701177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chemeClr val="bg1"/>
                </a:solidFill>
              </a:rPr>
              <a:t>Consider the extreme optimist who is so positive that he loses touch with the potential pitfalls and dangers of choices. He only sees things as he wants them to be, not as they really are.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32</a:t>
            </a:fld>
            <a:endParaRPr lang="en-JM" dirty="0"/>
          </a:p>
        </p:txBody>
      </p:sp>
    </p:spTree>
    <p:extLst>
      <p:ext uri="{BB962C8B-B14F-4D97-AF65-F5344CB8AC3E}">
        <p14:creationId xmlns:p14="http://schemas.microsoft.com/office/powerpoint/2010/main" val="534910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34</a:t>
            </a:fld>
            <a:endParaRPr lang="en-JM" dirty="0"/>
          </a:p>
        </p:txBody>
      </p:sp>
    </p:spTree>
    <p:extLst>
      <p:ext uri="{BB962C8B-B14F-4D97-AF65-F5344CB8AC3E}">
        <p14:creationId xmlns:p14="http://schemas.microsoft.com/office/powerpoint/2010/main" val="4061799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35</a:t>
            </a:fld>
            <a:endParaRPr lang="en-JM" dirty="0"/>
          </a:p>
        </p:txBody>
      </p:sp>
    </p:spTree>
    <p:extLst>
      <p:ext uri="{BB962C8B-B14F-4D97-AF65-F5344CB8AC3E}">
        <p14:creationId xmlns:p14="http://schemas.microsoft.com/office/powerpoint/2010/main" val="4061799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36</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8</a:t>
            </a:fld>
            <a:endParaRPr lang="en-JM" dirty="0"/>
          </a:p>
        </p:txBody>
      </p:sp>
    </p:spTree>
    <p:extLst>
      <p:ext uri="{BB962C8B-B14F-4D97-AF65-F5344CB8AC3E}">
        <p14:creationId xmlns:p14="http://schemas.microsoft.com/office/powerpoint/2010/main" val="744706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37</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38</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39</a:t>
            </a:fld>
            <a:endParaRPr lang="en-JM" dirty="0"/>
          </a:p>
        </p:txBody>
      </p:sp>
    </p:spTree>
    <p:extLst>
      <p:ext uri="{BB962C8B-B14F-4D97-AF65-F5344CB8AC3E}">
        <p14:creationId xmlns:p14="http://schemas.microsoft.com/office/powerpoint/2010/main" val="3533000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40</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41</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42</a:t>
            </a:fld>
            <a:endParaRPr lang="en-JM" dirty="0"/>
          </a:p>
        </p:txBody>
      </p:sp>
    </p:spTree>
    <p:extLst>
      <p:ext uri="{BB962C8B-B14F-4D97-AF65-F5344CB8AC3E}">
        <p14:creationId xmlns:p14="http://schemas.microsoft.com/office/powerpoint/2010/main" val="22786175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43</a:t>
            </a:fld>
            <a:endParaRPr lang="en-JM" dirty="0"/>
          </a:p>
        </p:txBody>
      </p:sp>
    </p:spTree>
    <p:extLst>
      <p:ext uri="{BB962C8B-B14F-4D97-AF65-F5344CB8AC3E}">
        <p14:creationId xmlns:p14="http://schemas.microsoft.com/office/powerpoint/2010/main" val="32153273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44</a:t>
            </a:fld>
            <a:endParaRPr lang="en-JM" dirty="0"/>
          </a:p>
        </p:txBody>
      </p:sp>
    </p:spTree>
    <p:extLst>
      <p:ext uri="{BB962C8B-B14F-4D97-AF65-F5344CB8AC3E}">
        <p14:creationId xmlns:p14="http://schemas.microsoft.com/office/powerpoint/2010/main" val="38186507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45</a:t>
            </a:fld>
            <a:endParaRPr lang="en-JM" dirty="0"/>
          </a:p>
        </p:txBody>
      </p:sp>
    </p:spTree>
    <p:extLst>
      <p:ext uri="{BB962C8B-B14F-4D97-AF65-F5344CB8AC3E}">
        <p14:creationId xmlns:p14="http://schemas.microsoft.com/office/powerpoint/2010/main" val="26706152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46</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9600" dirty="0">
                <a:solidFill>
                  <a:srgbClr val="FFFFFF"/>
                </a:solidFill>
              </a:rPr>
              <a:t>Typically, psychological interventions aim at reducing aversive states, like negative emotions or stress. This aim is in line with the disease model and is based on the assumption that a reduction in aversive states reflects both effective coping and more well-being (or fewer problems)</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9</a:t>
            </a:fld>
            <a:endParaRPr lang="en-JM" dirty="0"/>
          </a:p>
        </p:txBody>
      </p:sp>
    </p:spTree>
    <p:extLst>
      <p:ext uri="{BB962C8B-B14F-4D97-AF65-F5344CB8AC3E}">
        <p14:creationId xmlns:p14="http://schemas.microsoft.com/office/powerpoint/2010/main" val="25851489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47</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48</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dirty="0">
                <a:solidFill>
                  <a:schemeClr val="accent3"/>
                </a:solidFill>
                <a:latin typeface="Roboto Light"/>
                <a:ea typeface="Roboto Light"/>
                <a:cs typeface="Roboto Light"/>
              </a:rPr>
              <a:t>the client may experience a lack of meaning and/or autonomy.</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49</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dirty="0">
                <a:solidFill>
                  <a:schemeClr val="accent3"/>
                </a:solidFill>
                <a:latin typeface="Roboto Light"/>
                <a:ea typeface="Roboto Light"/>
                <a:cs typeface="Roboto Light"/>
              </a:rPr>
              <a:t>the client may experience a lack of meaning and/or autonomy.</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50</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dirty="0">
                <a:solidFill>
                  <a:schemeClr val="accent3"/>
                </a:solidFill>
                <a:latin typeface="Roboto Light"/>
                <a:ea typeface="Roboto Light"/>
                <a:cs typeface="Roboto Light"/>
              </a:rPr>
              <a:t>the client may experience a lack of meaning and/or autonomy.</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51</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52</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53</a:t>
            </a:fld>
            <a:endParaRPr lang="en-JM" dirty="0"/>
          </a:p>
        </p:txBody>
      </p:sp>
    </p:spTree>
    <p:extLst>
      <p:ext uri="{BB962C8B-B14F-4D97-AF65-F5344CB8AC3E}">
        <p14:creationId xmlns:p14="http://schemas.microsoft.com/office/powerpoint/2010/main" val="12271843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54</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55</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56</a:t>
            </a:fld>
            <a:endParaRPr lang="en-JM" dirty="0"/>
          </a:p>
        </p:txBody>
      </p:sp>
    </p:spTree>
    <p:extLst>
      <p:ext uri="{BB962C8B-B14F-4D97-AF65-F5344CB8AC3E}">
        <p14:creationId xmlns:p14="http://schemas.microsoft.com/office/powerpoint/2010/main" val="2772646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10</a:t>
            </a:fld>
            <a:endParaRPr lang="en-JM" dirty="0"/>
          </a:p>
        </p:txBody>
      </p:sp>
    </p:spTree>
    <p:extLst>
      <p:ext uri="{BB962C8B-B14F-4D97-AF65-F5344CB8AC3E}">
        <p14:creationId xmlns:p14="http://schemas.microsoft.com/office/powerpoint/2010/main" val="2502757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150000"/>
              </a:lnSpc>
              <a:buClr>
                <a:srgbClr val="800000"/>
              </a:buClr>
              <a:buFont typeface="Wingdings" charset="2"/>
              <a:buChar char="§"/>
            </a:pPr>
            <a:r>
              <a:rPr lang="en-JM" sz="1200" dirty="0">
                <a:solidFill>
                  <a:schemeClr val="accent3"/>
                </a:solidFill>
                <a:latin typeface="Roboto Light"/>
                <a:ea typeface="Roboto Light"/>
                <a:cs typeface="Roboto Light"/>
              </a:rPr>
              <a:t>the description of the thing is not the thing itself. </a:t>
            </a:r>
          </a:p>
          <a:p>
            <a:pPr marL="342900" indent="-342900">
              <a:lnSpc>
                <a:spcPct val="150000"/>
              </a:lnSpc>
              <a:buClr>
                <a:srgbClr val="800000"/>
              </a:buClr>
              <a:buFont typeface="Wingdings" charset="2"/>
              <a:buChar char="§"/>
            </a:pPr>
            <a:r>
              <a:rPr lang="en-JM" sz="1200" dirty="0">
                <a:solidFill>
                  <a:schemeClr val="accent3"/>
                </a:solidFill>
                <a:latin typeface="Roboto Light"/>
                <a:ea typeface="Roboto Light"/>
                <a:cs typeface="Roboto Light"/>
              </a:rPr>
              <a:t>The model is not reality. </a:t>
            </a: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57</a:t>
            </a:fld>
            <a:endParaRPr lang="en-JM" dirty="0"/>
          </a:p>
        </p:txBody>
      </p:sp>
    </p:spTree>
    <p:extLst>
      <p:ext uri="{BB962C8B-B14F-4D97-AF65-F5344CB8AC3E}">
        <p14:creationId xmlns:p14="http://schemas.microsoft.com/office/powerpoint/2010/main" val="1914478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11</a:t>
            </a:fld>
            <a:endParaRPr lang="en-JM" dirty="0"/>
          </a:p>
        </p:txBody>
      </p:sp>
    </p:spTree>
    <p:extLst>
      <p:ext uri="{BB962C8B-B14F-4D97-AF65-F5344CB8AC3E}">
        <p14:creationId xmlns:p14="http://schemas.microsoft.com/office/powerpoint/2010/main" val="178076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12</a:t>
            </a:fld>
            <a:endParaRPr lang="en-JM" dirty="0"/>
          </a:p>
        </p:txBody>
      </p:sp>
    </p:spTree>
    <p:extLst>
      <p:ext uri="{BB962C8B-B14F-4D97-AF65-F5344CB8AC3E}">
        <p14:creationId xmlns:p14="http://schemas.microsoft.com/office/powerpoint/2010/main" val="35315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EA829E4-7B8F-48ED-BCF8-1C0A3C644052}" type="slidenum">
              <a:rPr lang="en-JM" smtClean="0"/>
              <a:pPr/>
              <a:t>13</a:t>
            </a:fld>
            <a:endParaRPr lang="en-JM" dirty="0"/>
          </a:p>
        </p:txBody>
      </p:sp>
    </p:spTree>
    <p:extLst>
      <p:ext uri="{BB962C8B-B14F-4D97-AF65-F5344CB8AC3E}">
        <p14:creationId xmlns:p14="http://schemas.microsoft.com/office/powerpoint/2010/main" val="2033789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dirty="0">
                <a:solidFill>
                  <a:srgbClr val="FFFFFF"/>
                </a:solidFill>
              </a:rPr>
              <a:t>Keyes (2005) found that although a higher score on subjective well-being correlates with less psychological complaints and vice versa, this relationship is far from perfect. In other words, there are people who suffer from a disorder, but still experience a relatively high level of subjective well-being, and there are people who report low levels of subjective well-being, but experience little psychopathological symptoms. </a:t>
            </a:r>
            <a:endParaRPr lang="en-US" dirty="0">
              <a:solidFill>
                <a:srgbClr val="FFFFFF"/>
              </a:solidFill>
            </a:endParaRPr>
          </a:p>
          <a:p>
            <a:endParaRPr lang="en-GB" dirty="0"/>
          </a:p>
        </p:txBody>
      </p:sp>
      <p:sp>
        <p:nvSpPr>
          <p:cNvPr id="4" name="Slide Number Placeholder 3"/>
          <p:cNvSpPr>
            <a:spLocks noGrp="1"/>
          </p:cNvSpPr>
          <p:nvPr>
            <p:ph type="sldNum" sz="quarter" idx="10"/>
          </p:nvPr>
        </p:nvSpPr>
        <p:spPr/>
        <p:txBody>
          <a:bodyPr/>
          <a:lstStyle/>
          <a:p>
            <a:fld id="{FEA829E4-7B8F-48ED-BCF8-1C0A3C644052}" type="slidenum">
              <a:rPr lang="en-JM" smtClean="0"/>
              <a:pPr/>
              <a:t>14</a:t>
            </a:fld>
            <a:endParaRPr lang="en-JM" dirty="0"/>
          </a:p>
        </p:txBody>
      </p:sp>
    </p:spTree>
    <p:extLst>
      <p:ext uri="{BB962C8B-B14F-4D97-AF65-F5344CB8AC3E}">
        <p14:creationId xmlns:p14="http://schemas.microsoft.com/office/powerpoint/2010/main" val="326836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9" name="Picture Placeholder 28"/>
          <p:cNvSpPr>
            <a:spLocks noGrp="1" noChangeAspect="1"/>
          </p:cNvSpPr>
          <p:nvPr/>
        </p:nvSpPr>
        <p:spPr>
          <a:xfrm>
            <a:off x="636470" y="547619"/>
            <a:ext cx="2133600" cy="2133600"/>
          </a:xfrm>
          <a:prstGeom prst="ellipse">
            <a:avLst/>
          </a:prstGeom>
          <a:ln w="76200" cap="sq">
            <a:noFill/>
            <a:miter lim="800000"/>
          </a:ln>
          <a:effectLst/>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JM" kern="1200" dirty="0"/>
          </a:p>
        </p:txBody>
      </p:sp>
      <p:sp>
        <p:nvSpPr>
          <p:cNvPr id="10" name="Picture Placeholder 28"/>
          <p:cNvSpPr>
            <a:spLocks noGrp="1" noChangeAspect="1"/>
          </p:cNvSpPr>
          <p:nvPr>
            <p:ph type="pic" sz="quarter" idx="52"/>
          </p:nvPr>
        </p:nvSpPr>
        <p:spPr>
          <a:xfrm>
            <a:off x="914400" y="1962150"/>
            <a:ext cx="2133600" cy="21336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dirty="0"/>
          </a:p>
        </p:txBody>
      </p:sp>
    </p:spTree>
    <p:extLst>
      <p:ext uri="{BB962C8B-B14F-4D97-AF65-F5344CB8AC3E}">
        <p14:creationId xmlns:p14="http://schemas.microsoft.com/office/powerpoint/2010/main" val="3764632729"/>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9308C-D667-2A44-B75F-1C6E32E47579}"/>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C1CD05E4-C04D-A74C-992C-F8FE1E53FB38}"/>
              </a:ext>
            </a:extLst>
          </p:cNvPr>
          <p:cNvSpPr/>
          <p:nvPr userDrawn="1"/>
        </p:nvSpPr>
        <p:spPr>
          <a:xfrm>
            <a:off x="0" y="0"/>
            <a:ext cx="9144000" cy="5143500"/>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33822569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BFB92-F4CE-A546-B20B-8C67A7879415}"/>
              </a:ext>
            </a:extLst>
          </p:cNvPr>
          <p:cNvSpPr/>
          <p:nvPr userDrawn="1"/>
        </p:nvSpPr>
        <p:spPr>
          <a:xfrm>
            <a:off x="5029201" y="-114300"/>
            <a:ext cx="4199963" cy="5372100"/>
          </a:xfrm>
          <a:prstGeom prst="rect">
            <a:avLst/>
          </a:prstGeom>
          <a:solidFill>
            <a:srgbClr val="E1E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3" name="Picture 2">
            <a:extLst>
              <a:ext uri="{FF2B5EF4-FFF2-40B4-BE49-F238E27FC236}">
                <a16:creationId xmlns:a16="http://schemas.microsoft.com/office/drawing/2014/main" id="{91C7293E-48E7-6C47-8A51-ECE4170EDE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24400" y="-1840220"/>
            <a:ext cx="5742707" cy="8145770"/>
          </a:xfrm>
          <a:prstGeom prst="rect">
            <a:avLst/>
          </a:prstGeom>
        </p:spPr>
      </p:pic>
      <p:sp>
        <p:nvSpPr>
          <p:cNvPr id="4" name="Rectangle 3">
            <a:extLst>
              <a:ext uri="{FF2B5EF4-FFF2-40B4-BE49-F238E27FC236}">
                <a16:creationId xmlns:a16="http://schemas.microsoft.com/office/drawing/2014/main" id="{7B5A60BF-9AA9-F34B-84AD-B93044DE9E8B}"/>
              </a:ext>
            </a:extLst>
          </p:cNvPr>
          <p:cNvSpPr/>
          <p:nvPr userDrawn="1"/>
        </p:nvSpPr>
        <p:spPr>
          <a:xfrm rot="5400000">
            <a:off x="-114300" y="-1"/>
            <a:ext cx="5257800" cy="5029201"/>
          </a:xfrm>
          <a:prstGeom prst="rect">
            <a:avLst/>
          </a:prstGeom>
          <a:solidFill>
            <a:srgbClr val="3C3F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401136018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ext Placeholder 3"/>
          <p:cNvSpPr>
            <a:spLocks noGrp="1"/>
          </p:cNvSpPr>
          <p:nvPr>
            <p:ph type="body" sz="quarter" idx="60"/>
          </p:nvPr>
        </p:nvSpPr>
        <p:spPr>
          <a:xfrm>
            <a:off x="4572005" y="1711279"/>
            <a:ext cx="2919699" cy="304800"/>
          </a:xfrm>
        </p:spPr>
        <p:txBody>
          <a:bodyPr anchor="ctr">
            <a:noAutofit/>
          </a:bodyPr>
          <a:lstStyle>
            <a:lvl1pPr marL="0" indent="0" algn="l">
              <a:buFontTx/>
              <a:buNone/>
              <a:defRPr sz="900">
                <a:solidFill>
                  <a:schemeClr val="tx1"/>
                </a:solidFill>
                <a:latin typeface="Roboto Slab Bold"/>
                <a:ea typeface="Roboto Light"/>
                <a:cs typeface="Roboto Slab Bold"/>
              </a:defRPr>
            </a:lvl1pPr>
            <a:lvl2pPr marL="342900" indent="0">
              <a:buFontTx/>
              <a:buNone/>
              <a:defRPr sz="1050">
                <a:solidFill>
                  <a:schemeClr val="tx1">
                    <a:lumMod val="75000"/>
                    <a:lumOff val="25000"/>
                  </a:schemeClr>
                </a:solidFill>
                <a:latin typeface="Nexa Bold" pitchFamily="50" charset="0"/>
              </a:defRPr>
            </a:lvl2pPr>
            <a:lvl3pPr marL="685800" indent="0">
              <a:buFontTx/>
              <a:buNone/>
              <a:defRPr sz="900">
                <a:solidFill>
                  <a:schemeClr val="tx1">
                    <a:lumMod val="75000"/>
                    <a:lumOff val="25000"/>
                  </a:schemeClr>
                </a:solidFill>
                <a:latin typeface="Nexa Bold" pitchFamily="50" charset="0"/>
              </a:defRPr>
            </a:lvl3pPr>
            <a:lvl4pPr marL="1028700" indent="0">
              <a:buFontTx/>
              <a:buNone/>
              <a:defRPr sz="825">
                <a:solidFill>
                  <a:schemeClr val="tx1">
                    <a:lumMod val="75000"/>
                    <a:lumOff val="25000"/>
                  </a:schemeClr>
                </a:solidFill>
                <a:latin typeface="Nexa Bold" pitchFamily="50" charset="0"/>
              </a:defRPr>
            </a:lvl4pPr>
            <a:lvl5pPr marL="1371600" indent="0">
              <a:buFontTx/>
              <a:buNone/>
              <a:defRPr sz="825">
                <a:solidFill>
                  <a:schemeClr val="tx1">
                    <a:lumMod val="75000"/>
                    <a:lumOff val="25000"/>
                  </a:schemeClr>
                </a:solidFill>
                <a:latin typeface="Nexa Bold" pitchFamily="50" charset="0"/>
              </a:defRPr>
            </a:lvl5pPr>
          </a:lstStyle>
          <a:p>
            <a:pPr lvl="0"/>
            <a:endParaRPr lang="en-JM" dirty="0"/>
          </a:p>
        </p:txBody>
      </p:sp>
      <p:sp>
        <p:nvSpPr>
          <p:cNvPr id="12" name="Text Placeholder 7"/>
          <p:cNvSpPr>
            <a:spLocks noGrp="1"/>
          </p:cNvSpPr>
          <p:nvPr>
            <p:ph type="body" sz="quarter" idx="71"/>
          </p:nvPr>
        </p:nvSpPr>
        <p:spPr>
          <a:xfrm>
            <a:off x="4071423" y="2152650"/>
            <a:ext cx="4081981" cy="876300"/>
          </a:xfrm>
        </p:spPr>
        <p:txBody>
          <a:bodyPr>
            <a:noAutofit/>
          </a:bodyPr>
          <a:lstStyle>
            <a:lvl1pPr marL="0" indent="0" algn="l">
              <a:buFontTx/>
              <a:buNone/>
              <a:defRPr sz="750">
                <a:solidFill>
                  <a:schemeClr val="tx1">
                    <a:lumMod val="50000"/>
                    <a:lumOff val="50000"/>
                  </a:schemeClr>
                </a:solidFill>
                <a:latin typeface="Roboto Light"/>
                <a:cs typeface="Roboto Light"/>
              </a:defRPr>
            </a:lvl1pPr>
            <a:lvl2pPr marL="342900" indent="0">
              <a:buFontTx/>
              <a:buNone/>
              <a:defRPr sz="900">
                <a:solidFill>
                  <a:schemeClr val="tx1">
                    <a:lumMod val="75000"/>
                    <a:lumOff val="25000"/>
                  </a:schemeClr>
                </a:solidFill>
              </a:defRPr>
            </a:lvl2pPr>
            <a:lvl3pPr marL="685800" indent="0">
              <a:buFontTx/>
              <a:buNone/>
              <a:defRPr sz="900">
                <a:solidFill>
                  <a:schemeClr val="tx1">
                    <a:lumMod val="75000"/>
                    <a:lumOff val="25000"/>
                  </a:schemeClr>
                </a:solidFill>
              </a:defRPr>
            </a:lvl3pPr>
            <a:lvl4pPr marL="1028700" indent="0">
              <a:buFontTx/>
              <a:buNone/>
              <a:defRPr sz="900">
                <a:solidFill>
                  <a:schemeClr val="tx1">
                    <a:lumMod val="75000"/>
                    <a:lumOff val="25000"/>
                  </a:schemeClr>
                </a:solidFill>
              </a:defRPr>
            </a:lvl4pPr>
            <a:lvl5pPr marL="1371600" indent="0">
              <a:buFontTx/>
              <a:buNone/>
              <a:defRPr sz="900">
                <a:solidFill>
                  <a:schemeClr val="tx1">
                    <a:lumMod val="75000"/>
                    <a:lumOff val="25000"/>
                  </a:schemeClr>
                </a:solidFill>
              </a:defRPr>
            </a:lvl5pPr>
          </a:lstStyle>
          <a:p>
            <a:pPr lvl="0"/>
            <a:endParaRPr lang="en-JM" dirty="0"/>
          </a:p>
        </p:txBody>
      </p:sp>
      <p:sp>
        <p:nvSpPr>
          <p:cNvPr id="13" name="Picture Placeholder 28"/>
          <p:cNvSpPr>
            <a:spLocks noGrp="1"/>
          </p:cNvSpPr>
          <p:nvPr>
            <p:ph type="pic" sz="quarter" idx="50"/>
          </p:nvPr>
        </p:nvSpPr>
        <p:spPr>
          <a:xfrm>
            <a:off x="609600" y="1728137"/>
            <a:ext cx="2626800" cy="19710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dirty="0"/>
          </a:p>
        </p:txBody>
      </p:sp>
      <p:sp>
        <p:nvSpPr>
          <p:cNvPr id="9"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15" name="Title Placeholder 1"/>
          <p:cNvSpPr>
            <a:spLocks noGrp="1"/>
          </p:cNvSpPr>
          <p:nvPr>
            <p:ph type="title"/>
          </p:nvPr>
        </p:nvSpPr>
        <p:spPr>
          <a:xfrm>
            <a:off x="533400" y="378617"/>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075114847"/>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11151"/>
            <a:ext cx="4572000" cy="5143500"/>
          </a:xfrm>
        </p:spPr>
        <p:txBody>
          <a:bodyPr/>
          <a:lstStyle/>
          <a:p>
            <a:endParaRPr lang="en-JM"/>
          </a:p>
        </p:txBody>
      </p:sp>
      <p:sp>
        <p:nvSpPr>
          <p:cNvPr id="18" name="Text Placeholder 17"/>
          <p:cNvSpPr>
            <a:spLocks noGrp="1"/>
          </p:cNvSpPr>
          <p:nvPr>
            <p:ph type="body" sz="quarter" idx="15"/>
          </p:nvPr>
        </p:nvSpPr>
        <p:spPr>
          <a:xfrm>
            <a:off x="5029200" y="2041524"/>
            <a:ext cx="3505200" cy="990600"/>
          </a:xfrm>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sz="825"/>
            </a:lvl2pPr>
            <a:lvl3pPr marL="685800" indent="0">
              <a:buFontTx/>
              <a:buNone/>
              <a:defRPr sz="825"/>
            </a:lvl3pPr>
            <a:lvl4pPr marL="1028700" indent="0">
              <a:buFontTx/>
              <a:buNone/>
              <a:defRPr sz="825"/>
            </a:lvl4pPr>
            <a:lvl5pPr marL="1371600" indent="0">
              <a:buFontTx/>
              <a:buNone/>
              <a:defRPr sz="825"/>
            </a:lvl5pPr>
          </a:lstStyle>
          <a:p>
            <a:pPr lvl="0"/>
            <a:endParaRPr lang="en-JM" dirty="0"/>
          </a:p>
        </p:txBody>
      </p:sp>
      <p:sp>
        <p:nvSpPr>
          <p:cNvPr id="20" name="Content Placeholder 19"/>
          <p:cNvSpPr>
            <a:spLocks noGrp="1"/>
          </p:cNvSpPr>
          <p:nvPr>
            <p:ph sz="quarter" idx="16"/>
          </p:nvPr>
        </p:nvSpPr>
        <p:spPr>
          <a:xfrm>
            <a:off x="5638800" y="3108327"/>
            <a:ext cx="2438400" cy="307975"/>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1" name="Content Placeholder 19"/>
          <p:cNvSpPr>
            <a:spLocks noGrp="1"/>
          </p:cNvSpPr>
          <p:nvPr>
            <p:ph sz="quarter" idx="17"/>
          </p:nvPr>
        </p:nvSpPr>
        <p:spPr>
          <a:xfrm>
            <a:off x="5638800" y="3562353"/>
            <a:ext cx="2438400" cy="465119"/>
          </a:xfrm>
          <a:prstGeom prst="rect">
            <a:avLst/>
          </a:prstGeom>
          <a:noFill/>
        </p:spPr>
        <p:txBody>
          <a:bodyPr>
            <a:noAutofit/>
          </a:bodyPr>
          <a:lstStyle>
            <a:lvl1pPr marL="0" indent="0">
              <a:buFontTx/>
              <a:buNone/>
              <a:defRPr sz="825">
                <a:solidFill>
                  <a:schemeClr val="tx1">
                    <a:lumMod val="50000"/>
                    <a:lumOff val="50000"/>
                  </a:schemeClr>
                </a:solidFill>
                <a:latin typeface="Roboto Light"/>
                <a:cs typeface="Roboto Ligh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endParaRPr lang="en-JM" dirty="0"/>
          </a:p>
        </p:txBody>
      </p:sp>
      <p:sp>
        <p:nvSpPr>
          <p:cNvPr id="23" name="Text Placeholder 22"/>
          <p:cNvSpPr>
            <a:spLocks noGrp="1"/>
          </p:cNvSpPr>
          <p:nvPr>
            <p:ph type="body" sz="quarter" idx="18"/>
          </p:nvPr>
        </p:nvSpPr>
        <p:spPr>
          <a:xfrm>
            <a:off x="5029200" y="1733555"/>
            <a:ext cx="3505200" cy="357187"/>
          </a:xfrm>
        </p:spPr>
        <p:txBody>
          <a:bodyPr>
            <a:noAutofit/>
          </a:bodyPr>
          <a:lstStyle>
            <a:lvl1pPr marL="0" indent="0">
              <a:buFontTx/>
              <a:buNone/>
              <a:defRPr sz="1050">
                <a:solidFill>
                  <a:schemeClr val="tx1"/>
                </a:solidFill>
                <a:latin typeface="Roboto Slab Bold"/>
                <a:ea typeface="Roboto Light"/>
                <a:cs typeface="Roboto Slab Bold"/>
              </a:defRPr>
            </a:lvl1pPr>
            <a:lvl2pPr marL="342900" indent="0">
              <a:buFontTx/>
              <a:buNone/>
              <a:defRPr sz="975">
                <a:latin typeface="Open Sans" pitchFamily="34" charset="0"/>
                <a:ea typeface="Open Sans" pitchFamily="34" charset="0"/>
                <a:cs typeface="Open Sans" pitchFamily="34" charset="0"/>
              </a:defRPr>
            </a:lvl2pPr>
            <a:lvl3pPr marL="685800" indent="0">
              <a:buFontTx/>
              <a:buNone/>
              <a:defRPr sz="975">
                <a:latin typeface="Open Sans" pitchFamily="34" charset="0"/>
                <a:ea typeface="Open Sans" pitchFamily="34" charset="0"/>
                <a:cs typeface="Open Sans" pitchFamily="34" charset="0"/>
              </a:defRPr>
            </a:lvl3pPr>
            <a:lvl4pPr marL="1028700" indent="0">
              <a:buFontTx/>
              <a:buNone/>
              <a:defRPr sz="975">
                <a:latin typeface="Open Sans" pitchFamily="34" charset="0"/>
                <a:ea typeface="Open Sans" pitchFamily="34" charset="0"/>
                <a:cs typeface="Open Sans" pitchFamily="34" charset="0"/>
              </a:defRPr>
            </a:lvl4pPr>
            <a:lvl5pPr marL="1371600" indent="0">
              <a:buFontTx/>
              <a:buNone/>
              <a:defRPr sz="975">
                <a:latin typeface="Open Sans" pitchFamily="34" charset="0"/>
                <a:ea typeface="Open Sans" pitchFamily="34" charset="0"/>
                <a:cs typeface="Open Sans" pitchFamily="34" charset="0"/>
              </a:defRPr>
            </a:lvl5pPr>
          </a:lstStyle>
          <a:p>
            <a:pPr lvl="0"/>
            <a:endParaRPr lang="en-JM" dirty="0"/>
          </a:p>
        </p:txBody>
      </p:sp>
      <p:sp>
        <p:nvSpPr>
          <p:cNvPr id="9" name="Title Placeholder 1"/>
          <p:cNvSpPr>
            <a:spLocks noGrp="1"/>
          </p:cNvSpPr>
          <p:nvPr>
            <p:ph type="title"/>
          </p:nvPr>
        </p:nvSpPr>
        <p:spPr>
          <a:xfrm>
            <a:off x="4953000" y="438150"/>
            <a:ext cx="3048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1407023606"/>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17"/>
          <p:cNvSpPr>
            <a:spLocks noGrp="1"/>
          </p:cNvSpPr>
          <p:nvPr>
            <p:ph type="body" sz="quarter" idx="24"/>
          </p:nvPr>
        </p:nvSpPr>
        <p:spPr>
          <a:xfrm>
            <a:off x="533400" y="419101"/>
            <a:ext cx="5029200" cy="323850"/>
          </a:xfrm>
        </p:spPr>
        <p:txBody>
          <a:bodyPr>
            <a:noAutofit/>
          </a:bodyPr>
          <a:lstStyle>
            <a:lvl1pPr marL="0" indent="0" algn="l">
              <a:buFontTx/>
              <a:buNone/>
              <a:defRPr sz="1125" b="0" kern="0" spc="0">
                <a:solidFill>
                  <a:schemeClr val="tx1"/>
                </a:solidFill>
                <a:latin typeface="Roboto Light"/>
                <a:ea typeface="Roboto Light"/>
                <a:cs typeface="Roboto Light"/>
              </a:defRPr>
            </a:lvl1pPr>
            <a:lvl2pPr marL="342900" indent="0">
              <a:buFontTx/>
              <a:buNone/>
              <a:defRPr sz="788">
                <a:latin typeface="Mission Gothic Regular" pitchFamily="50" charset="0"/>
              </a:defRPr>
            </a:lvl2pPr>
            <a:lvl3pPr marL="685800" indent="0">
              <a:buFontTx/>
              <a:buNone/>
              <a:defRPr sz="788">
                <a:latin typeface="Mission Gothic Regular" pitchFamily="50" charset="0"/>
              </a:defRPr>
            </a:lvl3pPr>
            <a:lvl4pPr marL="1028700" indent="0">
              <a:buFontTx/>
              <a:buNone/>
              <a:defRPr sz="788">
                <a:latin typeface="Mission Gothic Regular" pitchFamily="50" charset="0"/>
              </a:defRPr>
            </a:lvl4pPr>
            <a:lvl5pPr marL="1371600" indent="0">
              <a:buFontTx/>
              <a:buNone/>
              <a:defRPr sz="788">
                <a:latin typeface="Mission Gothic Regular" pitchFamily="50" charset="0"/>
              </a:defRPr>
            </a:lvl5pPr>
          </a:lstStyle>
          <a:p>
            <a:pPr lvl="0"/>
            <a:endParaRPr lang="en-JM" dirty="0"/>
          </a:p>
        </p:txBody>
      </p:sp>
      <p:sp>
        <p:nvSpPr>
          <p:cNvPr id="7"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r>
              <a:rPr lang="en-US" dirty="0"/>
              <a:t>Click to edit Master title style</a:t>
            </a:r>
            <a:endParaRPr lang="en-JM" dirty="0"/>
          </a:p>
        </p:txBody>
      </p:sp>
    </p:spTree>
    <p:extLst>
      <p:ext uri="{BB962C8B-B14F-4D97-AF65-F5344CB8AC3E}">
        <p14:creationId xmlns:p14="http://schemas.microsoft.com/office/powerpoint/2010/main" val="4016652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809750"/>
            <a:ext cx="9144000" cy="3333750"/>
          </a:xfrm>
        </p:spPr>
        <p:txBody>
          <a:bodyPr/>
          <a:lstStyle/>
          <a:p>
            <a:endParaRPr lang="en-US"/>
          </a:p>
        </p:txBody>
      </p:sp>
    </p:spTree>
    <p:extLst>
      <p:ext uri="{BB962C8B-B14F-4D97-AF65-F5344CB8AC3E}">
        <p14:creationId xmlns:p14="http://schemas.microsoft.com/office/powerpoint/2010/main" val="56803893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en-US" dirty="0"/>
          </a:p>
        </p:txBody>
      </p:sp>
      <p:sp>
        <p:nvSpPr>
          <p:cNvPr id="5" name="Picture Placeholder 4"/>
          <p:cNvSpPr>
            <a:spLocks noGrp="1"/>
          </p:cNvSpPr>
          <p:nvPr>
            <p:ph type="pic" sz="quarter" idx="10"/>
          </p:nvPr>
        </p:nvSpPr>
        <p:spPr>
          <a:xfrm>
            <a:off x="0" y="1581150"/>
            <a:ext cx="9144000" cy="3562350"/>
          </a:xfrm>
        </p:spPr>
        <p:txBody>
          <a:bodyPr/>
          <a:lstStyle/>
          <a:p>
            <a:endParaRPr lang="en-US"/>
          </a:p>
        </p:txBody>
      </p:sp>
    </p:spTree>
    <p:extLst>
      <p:ext uri="{BB962C8B-B14F-4D97-AF65-F5344CB8AC3E}">
        <p14:creationId xmlns:p14="http://schemas.microsoft.com/office/powerpoint/2010/main" val="945333294"/>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800600" y="0"/>
            <a:ext cx="4343400" cy="5143500"/>
          </a:xfrm>
        </p:spPr>
        <p:txBody>
          <a:bodyPr/>
          <a:lstStyle/>
          <a:p>
            <a:endParaRPr lang="en-US"/>
          </a:p>
        </p:txBody>
      </p:sp>
    </p:spTree>
    <p:extLst>
      <p:ext uri="{BB962C8B-B14F-4D97-AF65-F5344CB8AC3E}">
        <p14:creationId xmlns:p14="http://schemas.microsoft.com/office/powerpoint/2010/main" val="338345539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8600" y="0"/>
            <a:ext cx="5105400" cy="5143500"/>
          </a:xfrm>
        </p:spPr>
        <p:txBody>
          <a:bodyPr/>
          <a:lstStyle/>
          <a:p>
            <a:endParaRPr lang="en-US"/>
          </a:p>
        </p:txBody>
      </p:sp>
    </p:spTree>
    <p:extLst>
      <p:ext uri="{BB962C8B-B14F-4D97-AF65-F5344CB8AC3E}">
        <p14:creationId xmlns:p14="http://schemas.microsoft.com/office/powerpoint/2010/main" val="2825447475"/>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638800" y="0"/>
            <a:ext cx="3505200" cy="5143500"/>
          </a:xfrm>
        </p:spPr>
        <p:txBody>
          <a:bodyPr/>
          <a:lstStyle/>
          <a:p>
            <a:endParaRPr lang="en-US"/>
          </a:p>
        </p:txBody>
      </p:sp>
    </p:spTree>
    <p:extLst>
      <p:ext uri="{BB962C8B-B14F-4D97-AF65-F5344CB8AC3E}">
        <p14:creationId xmlns:p14="http://schemas.microsoft.com/office/powerpoint/2010/main" val="1655182623"/>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3400" y="381000"/>
            <a:ext cx="7620000" cy="857250"/>
          </a:xfrm>
          <a:prstGeom prst="rect">
            <a:avLst/>
          </a:prstGeom>
        </p:spPr>
        <p:txBody>
          <a:bodyPr vert="horz" lIns="91440" tIns="45720" rIns="91440" bIns="45720" rtlCol="0" anchor="ctr">
            <a:normAutofit/>
          </a:bodyPr>
          <a:lstStyle/>
          <a:p>
            <a:endParaRPr lang="en-JM" dirty="0"/>
          </a:p>
        </p:txBody>
      </p:sp>
      <p:sp>
        <p:nvSpPr>
          <p:cNvPr id="3" name="Text Placeholder 2"/>
          <p:cNvSpPr>
            <a:spLocks noGrp="1"/>
          </p:cNvSpPr>
          <p:nvPr>
            <p:ph type="body" idx="1"/>
          </p:nvPr>
        </p:nvSpPr>
        <p:spPr>
          <a:xfrm>
            <a:off x="533400" y="1428753"/>
            <a:ext cx="8001000" cy="312419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cxnSp>
        <p:nvCxnSpPr>
          <p:cNvPr id="4" name="Straight Connector 3"/>
          <p:cNvCxnSpPr>
            <a:cxnSpLocks/>
          </p:cNvCxnSpPr>
          <p:nvPr userDrawn="1"/>
        </p:nvCxnSpPr>
        <p:spPr>
          <a:xfrm>
            <a:off x="990600" y="1276350"/>
            <a:ext cx="3960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3337512"/>
      </p:ext>
    </p:extLst>
  </p:cSld>
  <p:clrMap bg1="lt1" tx1="dk1" bg2="lt2" tx2="dk2" accent1="accent1" accent2="accent2" accent3="accent3" accent4="accent4" accent5="accent5" accent6="accent6" hlink="hlink" folHlink="folHlink"/>
  <p:sldLayoutIdLst>
    <p:sldLayoutId id="2147483726" r:id="rId1"/>
    <p:sldLayoutId id="2147483698" r:id="rId2"/>
    <p:sldLayoutId id="2147483669" r:id="rId3"/>
    <p:sldLayoutId id="2147483654" r:id="rId4"/>
    <p:sldLayoutId id="2147483741" r:id="rId5"/>
    <p:sldLayoutId id="2147483746" r:id="rId6"/>
    <p:sldLayoutId id="2147483743" r:id="rId7"/>
    <p:sldLayoutId id="2147483747" r:id="rId8"/>
    <p:sldLayoutId id="2147483748" r:id="rId9"/>
    <p:sldLayoutId id="2147483744" r:id="rId10"/>
    <p:sldLayoutId id="2147483745" r:id="rId11"/>
  </p:sldLayoutIdLst>
  <p:transition spd="slow">
    <p:push dir="u"/>
  </p:transition>
  <p:hf hdr="0" dt="0"/>
  <p:txStyles>
    <p:titleStyle>
      <a:lvl1pPr algn="l" defTabSz="685800" rtl="0" eaLnBrk="1" latinLnBrk="0" hangingPunct="1">
        <a:spcBef>
          <a:spcPct val="0"/>
        </a:spcBef>
        <a:buNone/>
        <a:defRPr sz="2400" b="0" i="0" kern="1200" spc="-113">
          <a:gradFill flip="none" rotWithShape="1">
            <a:gsLst>
              <a:gs pos="0">
                <a:schemeClr val="accent1"/>
              </a:gs>
              <a:gs pos="100000">
                <a:schemeClr val="accent4"/>
              </a:gs>
              <a:gs pos="45000">
                <a:schemeClr val="accent2"/>
              </a:gs>
              <a:gs pos="68000">
                <a:schemeClr val="accent3"/>
              </a:gs>
            </a:gsLst>
            <a:lin ang="0" scaled="1"/>
            <a:tileRect/>
          </a:gradFill>
          <a:latin typeface="Roboto Slab Bold"/>
          <a:ea typeface="Roboto Light"/>
          <a:cs typeface="Roboto Slab Bold"/>
        </a:defRPr>
      </a:lvl1pPr>
    </p:titleStyle>
    <p:bodyStyle>
      <a:lvl1pPr marL="257175" indent="-257175" algn="l" defTabSz="685800" rtl="0" eaLnBrk="1" latinLnBrk="0" hangingPunct="1">
        <a:spcBef>
          <a:spcPct val="20000"/>
        </a:spcBef>
        <a:buClr>
          <a:srgbClr val="800000"/>
        </a:buClr>
        <a:buFont typeface="Wingdings" charset="2"/>
        <a:buChar char="§"/>
        <a:defRPr sz="1050" kern="1200">
          <a:solidFill>
            <a:schemeClr val="tx1">
              <a:lumMod val="50000"/>
              <a:lumOff val="50000"/>
            </a:schemeClr>
          </a:solidFill>
          <a:latin typeface="Roboto Light"/>
          <a:ea typeface="+mn-ea"/>
          <a:cs typeface="Roboto Light"/>
        </a:defRPr>
      </a:lvl1pPr>
      <a:lvl2pPr marL="557213" indent="-214313" algn="l" defTabSz="685800" rtl="0" eaLnBrk="1" latinLnBrk="0" hangingPunct="1">
        <a:spcBef>
          <a:spcPct val="20000"/>
        </a:spcBef>
        <a:buClr>
          <a:srgbClr val="800000"/>
        </a:buClr>
        <a:buFont typeface="Wingdings" charset="2"/>
        <a:buChar char="§"/>
        <a:defRPr sz="900" kern="1200">
          <a:solidFill>
            <a:schemeClr val="tx1">
              <a:lumMod val="50000"/>
              <a:lumOff val="50000"/>
            </a:schemeClr>
          </a:solidFill>
          <a:latin typeface="Roboto Light"/>
          <a:ea typeface="+mn-ea"/>
          <a:cs typeface="Roboto Light"/>
        </a:defRPr>
      </a:lvl2pPr>
      <a:lvl3pPr marL="857250" indent="-171450" algn="l" defTabSz="685800" rtl="0" eaLnBrk="1" latinLnBrk="0" hangingPunct="1">
        <a:spcBef>
          <a:spcPct val="20000"/>
        </a:spcBef>
        <a:buClr>
          <a:srgbClr val="800000"/>
        </a:buClr>
        <a:buFont typeface="Wingdings" charset="2"/>
        <a:buChar char="§"/>
        <a:defRPr sz="825" kern="1200">
          <a:solidFill>
            <a:schemeClr val="tx1">
              <a:lumMod val="50000"/>
              <a:lumOff val="50000"/>
            </a:schemeClr>
          </a:solidFill>
          <a:latin typeface="Roboto Light"/>
          <a:ea typeface="+mn-ea"/>
          <a:cs typeface="Roboto Light"/>
        </a:defRPr>
      </a:lvl3pPr>
      <a:lvl4pPr marL="12001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4pPr>
      <a:lvl5pPr marL="15430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673107"/>
      </p:ext>
    </p:extLst>
  </p:cSld>
  <p:clrMap bg1="lt1" tx1="dk1" bg2="lt2" tx2="dk2" accent1="accent1" accent2="accent2" accent3="accent3" accent4="accent4" accent5="accent5" accent6="accent6" hlink="hlink" folHlink="folHlink"/>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3.emf"/><Relationship Id="rId4" Type="http://schemas.openxmlformats.org/officeDocument/2006/relationships/image" Target="../media/image13.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4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4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4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4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4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4.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5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5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21.emf"/><Relationship Id="rId4" Type="http://schemas.openxmlformats.org/officeDocument/2006/relationships/image" Target="../media/image20.emf"/></Relationships>
</file>

<file path=ppt/slides/_rels/slide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AB327CF9-DC29-3348-BC42-75C73E09244C}"/>
              </a:ext>
            </a:extLst>
          </p:cNvPr>
          <p:cNvSpPr/>
          <p:nvPr/>
        </p:nvSpPr>
        <p:spPr>
          <a:xfrm>
            <a:off x="1295400" y="25336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6" name="Text Placeholder 1">
            <a:extLst>
              <a:ext uri="{FF2B5EF4-FFF2-40B4-BE49-F238E27FC236}">
                <a16:creationId xmlns:a16="http://schemas.microsoft.com/office/drawing/2014/main" id="{A3CBD5A9-AA44-DB47-B562-A8B80B59373F}"/>
              </a:ext>
            </a:extLst>
          </p:cNvPr>
          <p:cNvSpPr txBox="1">
            <a:spLocks/>
          </p:cNvSpPr>
          <p:nvPr/>
        </p:nvSpPr>
        <p:spPr>
          <a:xfrm>
            <a:off x="1143000" y="1733550"/>
            <a:ext cx="3771900" cy="32385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bg1"/>
                </a:solidFill>
                <a:latin typeface="Roboto Medium" panose="02000000000000000000" pitchFamily="2" charset="0"/>
                <a:ea typeface="Roboto Medium" panose="02000000000000000000" pitchFamily="2" charset="0"/>
              </a:rPr>
              <a:t>Introduction</a:t>
            </a:r>
            <a:endParaRPr lang="en-US" sz="4000" dirty="0">
              <a:solidFill>
                <a:schemeClr val="bg1"/>
              </a:solidFill>
            </a:endParaRPr>
          </a:p>
        </p:txBody>
      </p:sp>
    </p:spTree>
    <p:extLst>
      <p:ext uri="{BB962C8B-B14F-4D97-AF65-F5344CB8AC3E}">
        <p14:creationId xmlns:p14="http://schemas.microsoft.com/office/powerpoint/2010/main" val="57051602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weakness</a:t>
            </a:r>
          </a:p>
        </p:txBody>
      </p:sp>
      <p:sp>
        <p:nvSpPr>
          <p:cNvPr id="5" name="Rounded Rectangle 4">
            <a:extLst>
              <a:ext uri="{FF2B5EF4-FFF2-40B4-BE49-F238E27FC236}">
                <a16:creationId xmlns:a16="http://schemas.microsoft.com/office/drawing/2014/main" id="{515B0164-D6D8-4B47-9CB7-550B439D7D1B}"/>
              </a:ext>
            </a:extLst>
          </p:cNvPr>
          <p:cNvSpPr/>
          <p:nvPr/>
        </p:nvSpPr>
        <p:spPr>
          <a:xfrm>
            <a:off x="1371600" y="2343150"/>
            <a:ext cx="4800600" cy="12192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500" dirty="0">
                <a:solidFill>
                  <a:srgbClr val="6C777C"/>
                </a:solidFill>
                <a:latin typeface="Roboto Light"/>
                <a:ea typeface="Roboto Light"/>
                <a:cs typeface="Roboto Light"/>
              </a:rPr>
              <a:t>“What is wrong with people?”</a:t>
            </a:r>
          </a:p>
        </p:txBody>
      </p:sp>
      <p:sp>
        <p:nvSpPr>
          <p:cNvPr id="6" name="Oval 5">
            <a:extLst>
              <a:ext uri="{FF2B5EF4-FFF2-40B4-BE49-F238E27FC236}">
                <a16:creationId xmlns:a16="http://schemas.microsoft.com/office/drawing/2014/main" id="{2C299074-DCD9-1443-A367-096381B93CD7}"/>
              </a:ext>
            </a:extLst>
          </p:cNvPr>
          <p:cNvSpPr/>
          <p:nvPr/>
        </p:nvSpPr>
        <p:spPr>
          <a:xfrm>
            <a:off x="1014431" y="1989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7" name="TextBox 6">
            <a:extLst>
              <a:ext uri="{FF2B5EF4-FFF2-40B4-BE49-F238E27FC236}">
                <a16:creationId xmlns:a16="http://schemas.microsoft.com/office/drawing/2014/main" id="{11ACB4E8-5BE9-154F-AA46-4E921CB40BCD}"/>
              </a:ext>
            </a:extLst>
          </p:cNvPr>
          <p:cNvSpPr txBox="1"/>
          <p:nvPr/>
        </p:nvSpPr>
        <p:spPr>
          <a:xfrm>
            <a:off x="1268937" y="2063080"/>
            <a:ext cx="508888" cy="560139"/>
          </a:xfrm>
          <a:prstGeom prst="rect">
            <a:avLst/>
          </a:prstGeom>
          <a:noFill/>
        </p:spPr>
        <p:txBody>
          <a:bodyPr wrap="square" lIns="6080" tIns="3041" rIns="6080" bIns="3041" rtlCol="0">
            <a:spAutoFit/>
          </a:bodyPr>
          <a:lstStyle/>
          <a:p>
            <a:r>
              <a:rPr lang="en-US" sz="360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422936197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weakness</a:t>
            </a:r>
          </a:p>
        </p:txBody>
      </p:sp>
      <p:sp>
        <p:nvSpPr>
          <p:cNvPr id="5" name="Rounded Rectangle 4">
            <a:extLst>
              <a:ext uri="{FF2B5EF4-FFF2-40B4-BE49-F238E27FC236}">
                <a16:creationId xmlns:a16="http://schemas.microsoft.com/office/drawing/2014/main" id="{515B0164-D6D8-4B47-9CB7-550B439D7D1B}"/>
              </a:ext>
            </a:extLst>
          </p:cNvPr>
          <p:cNvSpPr/>
          <p:nvPr/>
        </p:nvSpPr>
        <p:spPr>
          <a:xfrm>
            <a:off x="1371600" y="2343150"/>
            <a:ext cx="5257800" cy="19812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500" dirty="0">
                <a:solidFill>
                  <a:srgbClr val="6C777C"/>
                </a:solidFill>
                <a:latin typeface="Roboto Light"/>
                <a:ea typeface="Roboto Light"/>
                <a:cs typeface="Roboto Light"/>
              </a:rPr>
              <a:t>“Which factors impair human functioning?”</a:t>
            </a:r>
          </a:p>
        </p:txBody>
      </p:sp>
      <p:sp>
        <p:nvSpPr>
          <p:cNvPr id="6" name="Oval 5">
            <a:extLst>
              <a:ext uri="{FF2B5EF4-FFF2-40B4-BE49-F238E27FC236}">
                <a16:creationId xmlns:a16="http://schemas.microsoft.com/office/drawing/2014/main" id="{2C299074-DCD9-1443-A367-096381B93CD7}"/>
              </a:ext>
            </a:extLst>
          </p:cNvPr>
          <p:cNvSpPr/>
          <p:nvPr/>
        </p:nvSpPr>
        <p:spPr>
          <a:xfrm>
            <a:off x="1014431" y="1989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7" name="TextBox 6">
            <a:extLst>
              <a:ext uri="{FF2B5EF4-FFF2-40B4-BE49-F238E27FC236}">
                <a16:creationId xmlns:a16="http://schemas.microsoft.com/office/drawing/2014/main" id="{11ACB4E8-5BE9-154F-AA46-4E921CB40BCD}"/>
              </a:ext>
            </a:extLst>
          </p:cNvPr>
          <p:cNvSpPr txBox="1"/>
          <p:nvPr/>
        </p:nvSpPr>
        <p:spPr>
          <a:xfrm>
            <a:off x="1268937" y="2063080"/>
            <a:ext cx="508888" cy="560139"/>
          </a:xfrm>
          <a:prstGeom prst="rect">
            <a:avLst/>
          </a:prstGeom>
          <a:noFill/>
        </p:spPr>
        <p:txBody>
          <a:bodyPr wrap="square" lIns="6080" tIns="3041" rIns="6080" bIns="3041" rtlCol="0">
            <a:spAutoFit/>
          </a:bodyPr>
          <a:lstStyle/>
          <a:p>
            <a:r>
              <a:rPr lang="en-US" sz="360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136004910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weakness</a:t>
            </a:r>
          </a:p>
        </p:txBody>
      </p:sp>
      <p:sp>
        <p:nvSpPr>
          <p:cNvPr id="4" name="Rectangle 3"/>
          <p:cNvSpPr/>
          <p:nvPr/>
        </p:nvSpPr>
        <p:spPr>
          <a:xfrm>
            <a:off x="914400" y="1657350"/>
            <a:ext cx="6324600" cy="460895"/>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Psychological Abstracts (1967-2000):</a:t>
            </a:r>
          </a:p>
        </p:txBody>
      </p:sp>
      <p:sp>
        <p:nvSpPr>
          <p:cNvPr id="5" name="Text Placeholder 6">
            <a:extLst>
              <a:ext uri="{FF2B5EF4-FFF2-40B4-BE49-F238E27FC236}">
                <a16:creationId xmlns:a16="http://schemas.microsoft.com/office/drawing/2014/main" id="{3A0BB7D7-F4F8-6A44-B202-01EB9A2F25F2}"/>
              </a:ext>
            </a:extLst>
          </p:cNvPr>
          <p:cNvSpPr txBox="1">
            <a:spLocks/>
          </p:cNvSpPr>
          <p:nvPr/>
        </p:nvSpPr>
        <p:spPr>
          <a:xfrm>
            <a:off x="917713" y="2604542"/>
            <a:ext cx="2663687" cy="1186408"/>
          </a:xfrm>
          <a:prstGeom prst="rect">
            <a:avLst/>
          </a:prstGeom>
        </p:spPr>
        <p:txBody>
          <a:bodyPr>
            <a:normAutofit/>
          </a:bodyPr>
          <a:lstStyle>
            <a:lvl1pPr marL="257175" indent="-257175" algn="l" defTabSz="685800" rtl="0" eaLnBrk="1" latinLnBrk="0" hangingPunct="1">
              <a:spcBef>
                <a:spcPct val="20000"/>
              </a:spcBef>
              <a:buClr>
                <a:srgbClr val="800000"/>
              </a:buClr>
              <a:buFont typeface="Wingdings" charset="2"/>
              <a:buChar char="§"/>
              <a:defRPr sz="1050" kern="1200">
                <a:solidFill>
                  <a:schemeClr val="tx1">
                    <a:lumMod val="50000"/>
                    <a:lumOff val="50000"/>
                  </a:schemeClr>
                </a:solidFill>
                <a:latin typeface="Roboto Light"/>
                <a:ea typeface="+mn-ea"/>
                <a:cs typeface="Roboto Light"/>
              </a:defRPr>
            </a:lvl1pPr>
            <a:lvl2pPr marL="557213" indent="-214313" algn="l" defTabSz="685800" rtl="0" eaLnBrk="1" latinLnBrk="0" hangingPunct="1">
              <a:spcBef>
                <a:spcPct val="20000"/>
              </a:spcBef>
              <a:buClr>
                <a:srgbClr val="800000"/>
              </a:buClr>
              <a:buFont typeface="Wingdings" charset="2"/>
              <a:buChar char="§"/>
              <a:defRPr sz="900" kern="1200">
                <a:solidFill>
                  <a:schemeClr val="tx1">
                    <a:lumMod val="50000"/>
                    <a:lumOff val="50000"/>
                  </a:schemeClr>
                </a:solidFill>
                <a:latin typeface="Roboto Light"/>
                <a:ea typeface="+mn-ea"/>
                <a:cs typeface="Roboto Light"/>
              </a:defRPr>
            </a:lvl2pPr>
            <a:lvl3pPr marL="857250" indent="-171450" algn="l" defTabSz="685800" rtl="0" eaLnBrk="1" latinLnBrk="0" hangingPunct="1">
              <a:spcBef>
                <a:spcPct val="20000"/>
              </a:spcBef>
              <a:buClr>
                <a:srgbClr val="800000"/>
              </a:buClr>
              <a:buFont typeface="Wingdings" charset="2"/>
              <a:buChar char="§"/>
              <a:defRPr sz="825" kern="1200">
                <a:solidFill>
                  <a:schemeClr val="tx1">
                    <a:lumMod val="50000"/>
                    <a:lumOff val="50000"/>
                  </a:schemeClr>
                </a:solidFill>
                <a:latin typeface="Roboto Light"/>
                <a:ea typeface="+mn-ea"/>
                <a:cs typeface="Roboto Light"/>
              </a:defRPr>
            </a:lvl3pPr>
            <a:lvl4pPr marL="12001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4pPr>
            <a:lvl5pPr marL="15430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71463" lvl="2" indent="-271463">
              <a:buClr>
                <a:schemeClr val="accent3"/>
              </a:buClr>
              <a:buFont typeface="Wingdings" pitchFamily="2" charset="2"/>
              <a:buChar char="§"/>
            </a:pPr>
            <a:r>
              <a:rPr lang="en-US" sz="1800" dirty="0">
                <a:solidFill>
                  <a:srgbClr val="000000"/>
                </a:solidFill>
              </a:rPr>
              <a:t>anger: 5,584</a:t>
            </a:r>
          </a:p>
          <a:p>
            <a:pPr marL="271463" lvl="2" indent="-271463">
              <a:buClr>
                <a:schemeClr val="accent3"/>
              </a:buClr>
              <a:buFont typeface="Wingdings" pitchFamily="2" charset="2"/>
              <a:buChar char="§"/>
            </a:pPr>
            <a:r>
              <a:rPr lang="en-US" sz="1800" dirty="0">
                <a:solidFill>
                  <a:srgbClr val="000000"/>
                </a:solidFill>
              </a:rPr>
              <a:t>anxiety: 41,416</a:t>
            </a:r>
          </a:p>
          <a:p>
            <a:pPr marL="271463" lvl="2" indent="-271463">
              <a:buClr>
                <a:schemeClr val="accent3"/>
              </a:buClr>
              <a:buFont typeface="Wingdings" pitchFamily="2" charset="2"/>
              <a:buChar char="§"/>
            </a:pPr>
            <a:r>
              <a:rPr lang="en-US" sz="1800" dirty="0">
                <a:solidFill>
                  <a:srgbClr val="000000"/>
                </a:solidFill>
              </a:rPr>
              <a:t>depression: 54,040</a:t>
            </a:r>
          </a:p>
        </p:txBody>
      </p:sp>
      <p:sp>
        <p:nvSpPr>
          <p:cNvPr id="6" name="Text Placeholder 6">
            <a:extLst>
              <a:ext uri="{FF2B5EF4-FFF2-40B4-BE49-F238E27FC236}">
                <a16:creationId xmlns:a16="http://schemas.microsoft.com/office/drawing/2014/main" id="{B95BE970-0D3D-4A48-912B-3A762A9A4DE3}"/>
              </a:ext>
            </a:extLst>
          </p:cNvPr>
          <p:cNvSpPr txBox="1">
            <a:spLocks/>
          </p:cNvSpPr>
          <p:nvPr/>
        </p:nvSpPr>
        <p:spPr>
          <a:xfrm>
            <a:off x="4343400" y="2602629"/>
            <a:ext cx="3889375" cy="1149054"/>
          </a:xfrm>
          <a:prstGeom prst="rect">
            <a:avLst/>
          </a:prstGeom>
        </p:spPr>
        <p:txBody>
          <a:bodyPr>
            <a:normAutofit/>
          </a:bodyPr>
          <a:lstStyle>
            <a:lvl1pPr marL="257175" indent="-257175" algn="l" defTabSz="685800" rtl="0" eaLnBrk="1" latinLnBrk="0" hangingPunct="1">
              <a:spcBef>
                <a:spcPct val="20000"/>
              </a:spcBef>
              <a:buClr>
                <a:srgbClr val="800000"/>
              </a:buClr>
              <a:buFont typeface="Wingdings" charset="2"/>
              <a:buChar char="§"/>
              <a:defRPr sz="1050" kern="1200">
                <a:solidFill>
                  <a:schemeClr val="tx1">
                    <a:lumMod val="50000"/>
                    <a:lumOff val="50000"/>
                  </a:schemeClr>
                </a:solidFill>
                <a:latin typeface="Roboto Light"/>
                <a:ea typeface="+mn-ea"/>
                <a:cs typeface="Roboto Light"/>
              </a:defRPr>
            </a:lvl1pPr>
            <a:lvl2pPr marL="557213" indent="-214313" algn="l" defTabSz="685800" rtl="0" eaLnBrk="1" latinLnBrk="0" hangingPunct="1">
              <a:spcBef>
                <a:spcPct val="20000"/>
              </a:spcBef>
              <a:buClr>
                <a:srgbClr val="800000"/>
              </a:buClr>
              <a:buFont typeface="Wingdings" charset="2"/>
              <a:buChar char="§"/>
              <a:defRPr sz="900" kern="1200">
                <a:solidFill>
                  <a:schemeClr val="tx1">
                    <a:lumMod val="50000"/>
                    <a:lumOff val="50000"/>
                  </a:schemeClr>
                </a:solidFill>
                <a:latin typeface="Roboto Light"/>
                <a:ea typeface="+mn-ea"/>
                <a:cs typeface="Roboto Light"/>
              </a:defRPr>
            </a:lvl2pPr>
            <a:lvl3pPr marL="857250" indent="-171450" algn="l" defTabSz="685800" rtl="0" eaLnBrk="1" latinLnBrk="0" hangingPunct="1">
              <a:spcBef>
                <a:spcPct val="20000"/>
              </a:spcBef>
              <a:buClr>
                <a:srgbClr val="800000"/>
              </a:buClr>
              <a:buFont typeface="Wingdings" charset="2"/>
              <a:buChar char="§"/>
              <a:defRPr sz="825" kern="1200">
                <a:solidFill>
                  <a:schemeClr val="tx1">
                    <a:lumMod val="50000"/>
                    <a:lumOff val="50000"/>
                  </a:schemeClr>
                </a:solidFill>
                <a:latin typeface="Roboto Light"/>
                <a:ea typeface="+mn-ea"/>
                <a:cs typeface="Roboto Light"/>
              </a:defRPr>
            </a:lvl3pPr>
            <a:lvl4pPr marL="12001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4pPr>
            <a:lvl5pPr marL="1543050" indent="-171450" algn="l" defTabSz="685800" rtl="0" eaLnBrk="1" latinLnBrk="0" hangingPunct="1">
              <a:spcBef>
                <a:spcPct val="20000"/>
              </a:spcBef>
              <a:buClr>
                <a:srgbClr val="800000"/>
              </a:buClr>
              <a:buFont typeface="Wingdings" charset="2"/>
              <a:buChar char="§"/>
              <a:defRPr sz="788" kern="1200">
                <a:solidFill>
                  <a:schemeClr val="tx1">
                    <a:lumMod val="50000"/>
                    <a:lumOff val="50000"/>
                  </a:schemeClr>
                </a:solidFill>
                <a:latin typeface="Roboto Light"/>
                <a:ea typeface="+mn-ea"/>
                <a:cs typeface="Roboto Light"/>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71463" lvl="2" indent="-271463">
              <a:buClr>
                <a:schemeClr val="accent3"/>
              </a:buClr>
              <a:buFont typeface="Wingdings" pitchFamily="2" charset="2"/>
              <a:buChar char="§"/>
            </a:pPr>
            <a:r>
              <a:rPr lang="en-US" sz="1800" dirty="0">
                <a:solidFill>
                  <a:srgbClr val="3C3F4D"/>
                </a:solidFill>
              </a:rPr>
              <a:t>joy: 415</a:t>
            </a:r>
          </a:p>
          <a:p>
            <a:pPr marL="271463" lvl="2" indent="-271463">
              <a:buClr>
                <a:schemeClr val="accent3"/>
              </a:buClr>
              <a:buFont typeface="Wingdings" pitchFamily="2" charset="2"/>
              <a:buChar char="§"/>
            </a:pPr>
            <a:r>
              <a:rPr lang="en-US" sz="1800" dirty="0">
                <a:solidFill>
                  <a:srgbClr val="3C3F4D"/>
                </a:solidFill>
              </a:rPr>
              <a:t>happiness: 1,710</a:t>
            </a:r>
          </a:p>
          <a:p>
            <a:pPr marL="271463" lvl="2" indent="-271463">
              <a:buClr>
                <a:schemeClr val="accent3"/>
              </a:buClr>
              <a:buFont typeface="Wingdings" pitchFamily="2" charset="2"/>
              <a:buChar char="§"/>
            </a:pPr>
            <a:r>
              <a:rPr lang="en-US" sz="1800" dirty="0">
                <a:solidFill>
                  <a:srgbClr val="3C3F4D"/>
                </a:solidFill>
              </a:rPr>
              <a:t>life satisfaction: 2,582</a:t>
            </a:r>
          </a:p>
        </p:txBody>
      </p:sp>
      <p:sp>
        <p:nvSpPr>
          <p:cNvPr id="7" name="Rectangle 7">
            <a:extLst>
              <a:ext uri="{FF2B5EF4-FFF2-40B4-BE49-F238E27FC236}">
                <a16:creationId xmlns:a16="http://schemas.microsoft.com/office/drawing/2014/main" id="{08461233-2D99-044C-A479-90409C53E68E}"/>
              </a:ext>
            </a:extLst>
          </p:cNvPr>
          <p:cNvSpPr>
            <a:spLocks noChangeArrowheads="1"/>
          </p:cNvSpPr>
          <p:nvPr/>
        </p:nvSpPr>
        <p:spPr bwMode="auto">
          <a:xfrm>
            <a:off x="2667000" y="4095750"/>
            <a:ext cx="2514600" cy="683518"/>
          </a:xfrm>
          <a:prstGeom prst="rect">
            <a:avLst/>
          </a:prstGeom>
          <a:noFill/>
          <a:ln w="9525">
            <a:noFill/>
            <a:miter lim="800000"/>
            <a:headEnd/>
            <a:tailEnd/>
          </a:ln>
          <a:effectLst/>
        </p:spPr>
        <p:txBody>
          <a:bodyPr/>
          <a:lstStyle/>
          <a:p>
            <a:pPr marL="342900" indent="-342900" algn="ctr">
              <a:spcBef>
                <a:spcPct val="20000"/>
              </a:spcBef>
            </a:pPr>
            <a:r>
              <a:rPr lang="en-US" sz="2000" dirty="0">
                <a:solidFill>
                  <a:srgbClr val="3C3F4D"/>
                </a:solidFill>
                <a:latin typeface="Roboto" panose="02000000000000000000" pitchFamily="2" charset="0"/>
                <a:ea typeface="Roboto" panose="02000000000000000000" pitchFamily="2" charset="0"/>
                <a:cs typeface="Arial" charset="0"/>
              </a:rPr>
              <a:t>Ratio: 21/1</a:t>
            </a:r>
          </a:p>
        </p:txBody>
      </p:sp>
    </p:spTree>
    <p:extLst>
      <p:ext uri="{BB962C8B-B14F-4D97-AF65-F5344CB8AC3E}">
        <p14:creationId xmlns:p14="http://schemas.microsoft.com/office/powerpoint/2010/main" val="217623782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blinds(horizontal)">
                                      <p:cBhvr>
                                        <p:cTn id="21" dur="500"/>
                                        <p:tgtEl>
                                          <p:spTgt spid="6">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blinds(horizontal)">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blinds(horizontal)">
                                      <p:cBhvr>
                                        <p:cTn id="2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weakness</a:t>
            </a:r>
          </a:p>
        </p:txBody>
      </p:sp>
      <p:grpSp>
        <p:nvGrpSpPr>
          <p:cNvPr id="15" name="Group 14">
            <a:extLst>
              <a:ext uri="{FF2B5EF4-FFF2-40B4-BE49-F238E27FC236}">
                <a16:creationId xmlns:a16="http://schemas.microsoft.com/office/drawing/2014/main" id="{1972F14A-37BF-B440-BB7A-2F9EDE4C3535}"/>
              </a:ext>
            </a:extLst>
          </p:cNvPr>
          <p:cNvGrpSpPr/>
          <p:nvPr/>
        </p:nvGrpSpPr>
        <p:grpSpPr>
          <a:xfrm>
            <a:off x="990600" y="2571750"/>
            <a:ext cx="6223010" cy="533400"/>
            <a:chOff x="2362200" y="3200400"/>
            <a:chExt cx="5334000" cy="457200"/>
          </a:xfrm>
        </p:grpSpPr>
        <p:cxnSp>
          <p:nvCxnSpPr>
            <p:cNvPr id="16" name="Straight Connector 15">
              <a:extLst>
                <a:ext uri="{FF2B5EF4-FFF2-40B4-BE49-F238E27FC236}">
                  <a16:creationId xmlns:a16="http://schemas.microsoft.com/office/drawing/2014/main" id="{62AADBB9-96C3-4341-BA9C-B9F99E3E5BDC}"/>
                </a:ext>
              </a:extLst>
            </p:cNvPr>
            <p:cNvCxnSpPr/>
            <p:nvPr/>
          </p:nvCxnSpPr>
          <p:spPr>
            <a:xfrm>
              <a:off x="2362200" y="3429000"/>
              <a:ext cx="5334000" cy="0"/>
            </a:xfrm>
            <a:prstGeom prst="line">
              <a:avLst/>
            </a:prstGeom>
            <a:noFill/>
            <a:ln w="53975" cap="flat" cmpd="sng" algn="ctr">
              <a:solidFill>
                <a:srgbClr val="303B41">
                  <a:shade val="95000"/>
                  <a:satMod val="105000"/>
                </a:srgbClr>
              </a:solidFill>
              <a:prstDash val="solid"/>
            </a:ln>
            <a:effectLst/>
          </p:spPr>
        </p:cxnSp>
        <p:cxnSp>
          <p:nvCxnSpPr>
            <p:cNvPr id="17" name="Straight Connector 16">
              <a:extLst>
                <a:ext uri="{FF2B5EF4-FFF2-40B4-BE49-F238E27FC236}">
                  <a16:creationId xmlns:a16="http://schemas.microsoft.com/office/drawing/2014/main" id="{F813B495-41AA-8742-B7B3-106701EF4044}"/>
                </a:ext>
              </a:extLst>
            </p:cNvPr>
            <p:cNvCxnSpPr/>
            <p:nvPr/>
          </p:nvCxnSpPr>
          <p:spPr>
            <a:xfrm>
              <a:off x="5105400" y="3200400"/>
              <a:ext cx="0" cy="457200"/>
            </a:xfrm>
            <a:prstGeom prst="line">
              <a:avLst/>
            </a:prstGeom>
            <a:noFill/>
            <a:ln w="9525" cap="flat" cmpd="sng" algn="ctr">
              <a:solidFill>
                <a:srgbClr val="303B41">
                  <a:shade val="95000"/>
                  <a:satMod val="105000"/>
                </a:srgbClr>
              </a:solidFill>
              <a:prstDash val="solid"/>
            </a:ln>
            <a:effectLst/>
          </p:spPr>
        </p:cxnSp>
        <p:cxnSp>
          <p:nvCxnSpPr>
            <p:cNvPr id="18" name="Straight Connector 17">
              <a:extLst>
                <a:ext uri="{FF2B5EF4-FFF2-40B4-BE49-F238E27FC236}">
                  <a16:creationId xmlns:a16="http://schemas.microsoft.com/office/drawing/2014/main" id="{EFE25A35-9CF8-8D45-B56B-67F20827C3B0}"/>
                </a:ext>
              </a:extLst>
            </p:cNvPr>
            <p:cNvCxnSpPr/>
            <p:nvPr/>
          </p:nvCxnSpPr>
          <p:spPr>
            <a:xfrm>
              <a:off x="7696200" y="3200400"/>
              <a:ext cx="0" cy="457200"/>
            </a:xfrm>
            <a:prstGeom prst="line">
              <a:avLst/>
            </a:prstGeom>
            <a:noFill/>
            <a:ln w="9525" cap="flat" cmpd="sng" algn="ctr">
              <a:solidFill>
                <a:srgbClr val="303B41">
                  <a:shade val="95000"/>
                  <a:satMod val="105000"/>
                </a:srgbClr>
              </a:solidFill>
              <a:prstDash val="solid"/>
            </a:ln>
            <a:effectLst/>
          </p:spPr>
        </p:cxnSp>
        <p:cxnSp>
          <p:nvCxnSpPr>
            <p:cNvPr id="19" name="Straight Connector 18">
              <a:extLst>
                <a:ext uri="{FF2B5EF4-FFF2-40B4-BE49-F238E27FC236}">
                  <a16:creationId xmlns:a16="http://schemas.microsoft.com/office/drawing/2014/main" id="{B49D09BE-F478-1F46-AC90-84C8831E3532}"/>
                </a:ext>
              </a:extLst>
            </p:cNvPr>
            <p:cNvCxnSpPr/>
            <p:nvPr/>
          </p:nvCxnSpPr>
          <p:spPr>
            <a:xfrm>
              <a:off x="2362200" y="3200400"/>
              <a:ext cx="0" cy="457200"/>
            </a:xfrm>
            <a:prstGeom prst="line">
              <a:avLst/>
            </a:prstGeom>
            <a:noFill/>
            <a:ln w="9525" cap="flat" cmpd="sng" algn="ctr">
              <a:solidFill>
                <a:srgbClr val="303B41">
                  <a:shade val="95000"/>
                  <a:satMod val="105000"/>
                </a:srgbClr>
              </a:solidFill>
              <a:prstDash val="solid"/>
            </a:ln>
            <a:effectLst/>
          </p:spPr>
        </p:cxnSp>
      </p:grpSp>
      <p:sp>
        <p:nvSpPr>
          <p:cNvPr id="4" name="TextBox 3">
            <a:extLst>
              <a:ext uri="{FF2B5EF4-FFF2-40B4-BE49-F238E27FC236}">
                <a16:creationId xmlns:a16="http://schemas.microsoft.com/office/drawing/2014/main" id="{B687B560-9E12-2A49-863A-D9556DBA4448}"/>
              </a:ext>
            </a:extLst>
          </p:cNvPr>
          <p:cNvSpPr txBox="1"/>
          <p:nvPr/>
        </p:nvSpPr>
        <p:spPr>
          <a:xfrm>
            <a:off x="723900" y="3257550"/>
            <a:ext cx="533400" cy="381000"/>
          </a:xfrm>
          <a:prstGeom prst="rect">
            <a:avLst/>
          </a:prstGeom>
          <a:noFill/>
        </p:spPr>
        <p:txBody>
          <a:bodyPr wrap="square" rtlCol="0">
            <a:spAutoFit/>
          </a:bodyPr>
          <a:lstStyle/>
          <a:p>
            <a:r>
              <a:rPr lang="en-GB" dirty="0">
                <a:solidFill>
                  <a:schemeClr val="accent3"/>
                </a:solidFill>
                <a:latin typeface="Roboto" panose="02000000000000000000" pitchFamily="2" charset="0"/>
                <a:ea typeface="Roboto" panose="02000000000000000000" pitchFamily="2" charset="0"/>
              </a:rPr>
              <a:t>-5</a:t>
            </a:r>
          </a:p>
        </p:txBody>
      </p:sp>
      <p:sp>
        <p:nvSpPr>
          <p:cNvPr id="20" name="TextBox 19">
            <a:extLst>
              <a:ext uri="{FF2B5EF4-FFF2-40B4-BE49-F238E27FC236}">
                <a16:creationId xmlns:a16="http://schemas.microsoft.com/office/drawing/2014/main" id="{B8049CF8-45BD-024E-B07C-FC4D0F93B8FE}"/>
              </a:ext>
            </a:extLst>
          </p:cNvPr>
          <p:cNvSpPr txBox="1"/>
          <p:nvPr/>
        </p:nvSpPr>
        <p:spPr>
          <a:xfrm>
            <a:off x="4000505" y="3257550"/>
            <a:ext cx="381000" cy="381000"/>
          </a:xfrm>
          <a:prstGeom prst="rect">
            <a:avLst/>
          </a:prstGeom>
          <a:noFill/>
        </p:spPr>
        <p:txBody>
          <a:bodyPr wrap="square" rtlCol="0">
            <a:spAutoFit/>
          </a:bodyPr>
          <a:lstStyle/>
          <a:p>
            <a:pPr algn="ctr"/>
            <a:r>
              <a:rPr lang="en-GB" dirty="0">
                <a:solidFill>
                  <a:schemeClr val="accent3"/>
                </a:solidFill>
                <a:latin typeface="Roboto" panose="02000000000000000000" pitchFamily="2" charset="0"/>
                <a:ea typeface="Roboto" panose="02000000000000000000" pitchFamily="2" charset="0"/>
              </a:rPr>
              <a:t>0</a:t>
            </a:r>
          </a:p>
        </p:txBody>
      </p:sp>
      <p:sp>
        <p:nvSpPr>
          <p:cNvPr id="21" name="TextBox 20">
            <a:extLst>
              <a:ext uri="{FF2B5EF4-FFF2-40B4-BE49-F238E27FC236}">
                <a16:creationId xmlns:a16="http://schemas.microsoft.com/office/drawing/2014/main" id="{BE69C107-784A-F241-9614-7D55A233D919}"/>
              </a:ext>
            </a:extLst>
          </p:cNvPr>
          <p:cNvSpPr txBox="1"/>
          <p:nvPr/>
        </p:nvSpPr>
        <p:spPr>
          <a:xfrm>
            <a:off x="7010400" y="3257550"/>
            <a:ext cx="533400" cy="381000"/>
          </a:xfrm>
          <a:prstGeom prst="rect">
            <a:avLst/>
          </a:prstGeom>
          <a:noFill/>
        </p:spPr>
        <p:txBody>
          <a:bodyPr wrap="square" rtlCol="0">
            <a:spAutoFit/>
          </a:bodyPr>
          <a:lstStyle/>
          <a:p>
            <a:r>
              <a:rPr lang="en-GB" dirty="0">
                <a:solidFill>
                  <a:schemeClr val="accent3"/>
                </a:solidFill>
                <a:latin typeface="Roboto" panose="02000000000000000000" pitchFamily="2" charset="0"/>
                <a:ea typeface="Roboto" panose="02000000000000000000" pitchFamily="2" charset="0"/>
              </a:rPr>
              <a:t>+5</a:t>
            </a:r>
          </a:p>
        </p:txBody>
      </p:sp>
      <p:sp>
        <p:nvSpPr>
          <p:cNvPr id="22" name="Oval 21">
            <a:extLst>
              <a:ext uri="{FF2B5EF4-FFF2-40B4-BE49-F238E27FC236}">
                <a16:creationId xmlns:a16="http://schemas.microsoft.com/office/drawing/2014/main" id="{B7215064-9187-A548-A9D7-A4E01218B48F}"/>
              </a:ext>
            </a:extLst>
          </p:cNvPr>
          <p:cNvSpPr/>
          <p:nvPr/>
        </p:nvSpPr>
        <p:spPr>
          <a:xfrm>
            <a:off x="990599" y="2343150"/>
            <a:ext cx="3200405" cy="990600"/>
          </a:xfrm>
          <a:prstGeom prst="ellipse">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877208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Misconceptions about weaknesses</a:t>
            </a:r>
          </a:p>
        </p:txBody>
      </p:sp>
      <p:sp>
        <p:nvSpPr>
          <p:cNvPr id="4" name="Rectangle 3"/>
          <p:cNvSpPr/>
          <p:nvPr/>
        </p:nvSpPr>
        <p:spPr>
          <a:xfrm>
            <a:off x="914400" y="1657350"/>
            <a:ext cx="6629400" cy="2862322"/>
          </a:xfrm>
          <a:prstGeom prst="rect">
            <a:avLst/>
          </a:prstGeom>
        </p:spPr>
        <p:txBody>
          <a:bodyPr wrap="square">
            <a:spAutoFit/>
          </a:bodyPr>
          <a:lstStyle/>
          <a:p>
            <a:pPr>
              <a:lnSpc>
                <a:spcPct val="150000"/>
              </a:lnSpc>
              <a:buClr>
                <a:srgbClr val="3C3F4D"/>
              </a:buClr>
            </a:pPr>
            <a:r>
              <a:rPr lang="en-JM" sz="1500" dirty="0">
                <a:solidFill>
                  <a:srgbClr val="77303D"/>
                </a:solidFill>
                <a:latin typeface="Roboto Slab" pitchFamily="2" charset="0"/>
                <a:ea typeface="Roboto Slab" pitchFamily="2" charset="0"/>
                <a:cs typeface="Roboto Light"/>
              </a:rPr>
              <a:t>misconception no #1:</a:t>
            </a:r>
            <a:br>
              <a:rPr lang="en-JM" sz="1500" dirty="0">
                <a:solidFill>
                  <a:srgbClr val="77303D"/>
                </a:solidFill>
                <a:latin typeface="Roboto Slab" pitchFamily="2" charset="0"/>
                <a:ea typeface="Roboto Slab" pitchFamily="2" charset="0"/>
                <a:cs typeface="Roboto Light"/>
              </a:rPr>
            </a:br>
            <a:r>
              <a:rPr lang="en-JM" sz="1500" dirty="0">
                <a:solidFill>
                  <a:srgbClr val="77303D"/>
                </a:solidFill>
                <a:latin typeface="Roboto Slab" pitchFamily="2" charset="0"/>
                <a:ea typeface="Roboto Slab" pitchFamily="2" charset="0"/>
                <a:cs typeface="Roboto Light"/>
              </a:rPr>
              <a:t>fixing what is wrong automatically leads to well-being</a:t>
            </a:r>
          </a:p>
          <a:p>
            <a:pPr marL="214313" indent="-214313">
              <a:lnSpc>
                <a:spcPct val="150000"/>
              </a:lnSpc>
              <a:buClr>
                <a:srgbClr val="3C3F4D"/>
              </a:buClr>
              <a:buFont typeface="Wingdings" charset="2"/>
              <a:buChar char="§"/>
            </a:pPr>
            <a:endParaRPr lang="en-JM" sz="1500" dirty="0">
              <a:solidFill>
                <a:srgbClr val="77303D"/>
              </a:solidFill>
              <a:latin typeface="Roboto Slab" pitchFamily="2" charset="0"/>
              <a:ea typeface="Roboto Slab" pitchFamily="2" charset="0"/>
              <a:cs typeface="Roboto Light"/>
            </a:endParaRPr>
          </a:p>
          <a:p>
            <a:pPr marL="214313" indent="-214313">
              <a:lnSpc>
                <a:spcPct val="150000"/>
              </a:lnSpc>
              <a:buClr>
                <a:srgbClr val="3C3F4D"/>
              </a:buClr>
              <a:buFont typeface="Wingdings" charset="2"/>
              <a:buChar char="§"/>
            </a:pPr>
            <a:r>
              <a:rPr lang="en-JM" sz="1500" dirty="0">
                <a:solidFill>
                  <a:schemeClr val="accent3"/>
                </a:solidFill>
                <a:latin typeface="Roboto Light"/>
                <a:ea typeface="Roboto Light"/>
                <a:cs typeface="Roboto Light"/>
              </a:rPr>
              <a:t>positive affect and negative affect are not on the same continuum</a:t>
            </a:r>
          </a:p>
          <a:p>
            <a:pPr marL="214313" indent="-214313">
              <a:lnSpc>
                <a:spcPct val="150000"/>
              </a:lnSpc>
              <a:buClr>
                <a:srgbClr val="3C3F4D"/>
              </a:buClr>
              <a:buFont typeface="Wingdings" charset="2"/>
              <a:buChar char="§"/>
            </a:pPr>
            <a:r>
              <a:rPr lang="en-US" sz="1500" dirty="0">
                <a:solidFill>
                  <a:schemeClr val="accent3"/>
                </a:solidFill>
                <a:latin typeface="Roboto Light"/>
                <a:cs typeface="Roboto Light"/>
              </a:rPr>
              <a:t>getting rid of anger, fear, and depression will not automatically cause peace, love, and joy</a:t>
            </a:r>
          </a:p>
          <a:p>
            <a:pPr marL="214313" indent="-214313">
              <a:lnSpc>
                <a:spcPct val="150000"/>
              </a:lnSpc>
              <a:buClr>
                <a:srgbClr val="3C3F4D"/>
              </a:buClr>
              <a:buFont typeface="Wingdings" charset="2"/>
              <a:buChar char="§"/>
            </a:pPr>
            <a:r>
              <a:rPr lang="en-US" sz="1500" dirty="0">
                <a:solidFill>
                  <a:schemeClr val="accent3"/>
                </a:solidFill>
                <a:latin typeface="Roboto Light"/>
                <a:cs typeface="Roboto Light"/>
              </a:rPr>
              <a:t>the absence of mental illness does not imply the presence of mental health (and vice versa)</a:t>
            </a:r>
          </a:p>
        </p:txBody>
      </p:sp>
    </p:spTree>
    <p:extLst>
      <p:ext uri="{BB962C8B-B14F-4D97-AF65-F5344CB8AC3E}">
        <p14:creationId xmlns:p14="http://schemas.microsoft.com/office/powerpoint/2010/main" val="421732962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Misconceptions about weaknesses</a:t>
            </a:r>
          </a:p>
        </p:txBody>
      </p:sp>
      <p:grpSp>
        <p:nvGrpSpPr>
          <p:cNvPr id="5" name="Group 4">
            <a:extLst>
              <a:ext uri="{FF2B5EF4-FFF2-40B4-BE49-F238E27FC236}">
                <a16:creationId xmlns:a16="http://schemas.microsoft.com/office/drawing/2014/main" id="{174F57B3-7A44-0D41-A5C8-E16DF8CAFEA8}"/>
              </a:ext>
            </a:extLst>
          </p:cNvPr>
          <p:cNvGrpSpPr/>
          <p:nvPr/>
        </p:nvGrpSpPr>
        <p:grpSpPr>
          <a:xfrm>
            <a:off x="1024184" y="1980214"/>
            <a:ext cx="4339631" cy="371968"/>
            <a:chOff x="2362200" y="3200400"/>
            <a:chExt cx="5334000" cy="457200"/>
          </a:xfrm>
        </p:grpSpPr>
        <p:cxnSp>
          <p:nvCxnSpPr>
            <p:cNvPr id="6" name="Straight Connector 5">
              <a:extLst>
                <a:ext uri="{FF2B5EF4-FFF2-40B4-BE49-F238E27FC236}">
                  <a16:creationId xmlns:a16="http://schemas.microsoft.com/office/drawing/2014/main" id="{F9C3F443-555C-6743-9197-1CB6751F70A8}"/>
                </a:ext>
              </a:extLst>
            </p:cNvPr>
            <p:cNvCxnSpPr/>
            <p:nvPr/>
          </p:nvCxnSpPr>
          <p:spPr>
            <a:xfrm>
              <a:off x="2362200" y="3429000"/>
              <a:ext cx="5334000" cy="0"/>
            </a:xfrm>
            <a:prstGeom prst="line">
              <a:avLst/>
            </a:prstGeom>
            <a:noFill/>
            <a:ln w="53975" cap="flat" cmpd="sng" algn="ctr">
              <a:solidFill>
                <a:srgbClr val="303B41">
                  <a:shade val="95000"/>
                  <a:satMod val="105000"/>
                </a:srgbClr>
              </a:solidFill>
              <a:prstDash val="solid"/>
            </a:ln>
            <a:effectLst/>
          </p:spPr>
        </p:cxnSp>
        <p:cxnSp>
          <p:nvCxnSpPr>
            <p:cNvPr id="7" name="Straight Connector 6">
              <a:extLst>
                <a:ext uri="{FF2B5EF4-FFF2-40B4-BE49-F238E27FC236}">
                  <a16:creationId xmlns:a16="http://schemas.microsoft.com/office/drawing/2014/main" id="{95D82028-890D-4844-A8BE-275719F2A010}"/>
                </a:ext>
              </a:extLst>
            </p:cNvPr>
            <p:cNvCxnSpPr/>
            <p:nvPr/>
          </p:nvCxnSpPr>
          <p:spPr>
            <a:xfrm>
              <a:off x="5105400" y="3200400"/>
              <a:ext cx="0" cy="457200"/>
            </a:xfrm>
            <a:prstGeom prst="line">
              <a:avLst/>
            </a:prstGeom>
            <a:noFill/>
            <a:ln w="9525" cap="flat" cmpd="sng" algn="ctr">
              <a:solidFill>
                <a:srgbClr val="303B41">
                  <a:shade val="95000"/>
                  <a:satMod val="105000"/>
                </a:srgbClr>
              </a:solidFill>
              <a:prstDash val="solid"/>
            </a:ln>
            <a:effectLst/>
          </p:spPr>
        </p:cxnSp>
        <p:cxnSp>
          <p:nvCxnSpPr>
            <p:cNvPr id="8" name="Straight Connector 7">
              <a:extLst>
                <a:ext uri="{FF2B5EF4-FFF2-40B4-BE49-F238E27FC236}">
                  <a16:creationId xmlns:a16="http://schemas.microsoft.com/office/drawing/2014/main" id="{38E5DE22-B226-004A-AFF4-C7613110FC4B}"/>
                </a:ext>
              </a:extLst>
            </p:cNvPr>
            <p:cNvCxnSpPr/>
            <p:nvPr/>
          </p:nvCxnSpPr>
          <p:spPr>
            <a:xfrm>
              <a:off x="7696200" y="3200400"/>
              <a:ext cx="0" cy="457200"/>
            </a:xfrm>
            <a:prstGeom prst="line">
              <a:avLst/>
            </a:prstGeom>
            <a:noFill/>
            <a:ln w="9525" cap="flat" cmpd="sng" algn="ctr">
              <a:solidFill>
                <a:srgbClr val="303B41">
                  <a:shade val="95000"/>
                  <a:satMod val="105000"/>
                </a:srgbClr>
              </a:solidFill>
              <a:prstDash val="solid"/>
            </a:ln>
            <a:effectLst/>
          </p:spPr>
        </p:cxnSp>
        <p:cxnSp>
          <p:nvCxnSpPr>
            <p:cNvPr id="9" name="Straight Connector 8">
              <a:extLst>
                <a:ext uri="{FF2B5EF4-FFF2-40B4-BE49-F238E27FC236}">
                  <a16:creationId xmlns:a16="http://schemas.microsoft.com/office/drawing/2014/main" id="{75E2693C-FD6C-9847-BBFC-50D6F131177C}"/>
                </a:ext>
              </a:extLst>
            </p:cNvPr>
            <p:cNvCxnSpPr/>
            <p:nvPr/>
          </p:nvCxnSpPr>
          <p:spPr>
            <a:xfrm>
              <a:off x="2362200" y="3200400"/>
              <a:ext cx="0" cy="457200"/>
            </a:xfrm>
            <a:prstGeom prst="line">
              <a:avLst/>
            </a:prstGeom>
            <a:noFill/>
            <a:ln w="9525" cap="flat" cmpd="sng" algn="ctr">
              <a:solidFill>
                <a:srgbClr val="303B41">
                  <a:shade val="95000"/>
                  <a:satMod val="105000"/>
                </a:srgbClr>
              </a:solidFill>
              <a:prstDash val="solid"/>
            </a:ln>
            <a:effectLst/>
          </p:spPr>
        </p:cxnSp>
      </p:grpSp>
      <p:sp>
        <p:nvSpPr>
          <p:cNvPr id="10" name="TextBox 9">
            <a:extLst>
              <a:ext uri="{FF2B5EF4-FFF2-40B4-BE49-F238E27FC236}">
                <a16:creationId xmlns:a16="http://schemas.microsoft.com/office/drawing/2014/main" id="{F556DC38-9195-9E44-807E-5085D0B1738E}"/>
              </a:ext>
            </a:extLst>
          </p:cNvPr>
          <p:cNvSpPr txBox="1"/>
          <p:nvPr/>
        </p:nvSpPr>
        <p:spPr>
          <a:xfrm>
            <a:off x="838200" y="2629585"/>
            <a:ext cx="371968" cy="323165"/>
          </a:xfrm>
          <a:prstGeom prst="rect">
            <a:avLst/>
          </a:prstGeom>
          <a:noFill/>
        </p:spPr>
        <p:txBody>
          <a:bodyPr wrap="square" rtlCol="0">
            <a:spAutoFit/>
          </a:bodyPr>
          <a:lstStyle/>
          <a:p>
            <a:r>
              <a:rPr lang="en-GB" sz="1500" dirty="0">
                <a:solidFill>
                  <a:schemeClr val="accent3"/>
                </a:solidFill>
                <a:latin typeface="Roboto" panose="02000000000000000000" pitchFamily="2" charset="0"/>
                <a:ea typeface="Roboto" panose="02000000000000000000" pitchFamily="2" charset="0"/>
              </a:rPr>
              <a:t>-5</a:t>
            </a:r>
          </a:p>
        </p:txBody>
      </p:sp>
      <p:sp>
        <p:nvSpPr>
          <p:cNvPr id="11" name="TextBox 10">
            <a:extLst>
              <a:ext uri="{FF2B5EF4-FFF2-40B4-BE49-F238E27FC236}">
                <a16:creationId xmlns:a16="http://schemas.microsoft.com/office/drawing/2014/main" id="{E262600D-F3ED-F440-9886-7C0FB41562F1}"/>
              </a:ext>
            </a:extLst>
          </p:cNvPr>
          <p:cNvSpPr txBox="1"/>
          <p:nvPr/>
        </p:nvSpPr>
        <p:spPr>
          <a:xfrm>
            <a:off x="3123149" y="2629585"/>
            <a:ext cx="265691" cy="323165"/>
          </a:xfrm>
          <a:prstGeom prst="rect">
            <a:avLst/>
          </a:prstGeom>
          <a:noFill/>
        </p:spPr>
        <p:txBody>
          <a:bodyPr wrap="square" rtlCol="0">
            <a:spAutoFit/>
          </a:bodyPr>
          <a:lstStyle/>
          <a:p>
            <a:pPr algn="ctr"/>
            <a:r>
              <a:rPr lang="en-GB" sz="1500" dirty="0">
                <a:solidFill>
                  <a:schemeClr val="accent3"/>
                </a:solidFill>
                <a:latin typeface="Roboto" panose="02000000000000000000" pitchFamily="2" charset="0"/>
                <a:ea typeface="Roboto" panose="02000000000000000000" pitchFamily="2" charset="0"/>
              </a:rPr>
              <a:t>0</a:t>
            </a:r>
          </a:p>
        </p:txBody>
      </p:sp>
      <p:sp>
        <p:nvSpPr>
          <p:cNvPr id="12" name="TextBox 11">
            <a:extLst>
              <a:ext uri="{FF2B5EF4-FFF2-40B4-BE49-F238E27FC236}">
                <a16:creationId xmlns:a16="http://schemas.microsoft.com/office/drawing/2014/main" id="{CAB547EE-D093-304E-83B4-7257E8FDCCAA}"/>
              </a:ext>
            </a:extLst>
          </p:cNvPr>
          <p:cNvSpPr txBox="1"/>
          <p:nvPr/>
        </p:nvSpPr>
        <p:spPr>
          <a:xfrm>
            <a:off x="5222106" y="2629585"/>
            <a:ext cx="492894" cy="323165"/>
          </a:xfrm>
          <a:prstGeom prst="rect">
            <a:avLst/>
          </a:prstGeom>
          <a:noFill/>
        </p:spPr>
        <p:txBody>
          <a:bodyPr wrap="square" rtlCol="0">
            <a:spAutoFit/>
          </a:bodyPr>
          <a:lstStyle/>
          <a:p>
            <a:r>
              <a:rPr lang="en-GB" sz="1500" dirty="0">
                <a:solidFill>
                  <a:schemeClr val="accent3"/>
                </a:solidFill>
                <a:latin typeface="Roboto" panose="02000000000000000000" pitchFamily="2" charset="0"/>
                <a:ea typeface="Roboto" panose="02000000000000000000" pitchFamily="2" charset="0"/>
              </a:rPr>
              <a:t>+5</a:t>
            </a:r>
          </a:p>
        </p:txBody>
      </p:sp>
      <p:sp>
        <p:nvSpPr>
          <p:cNvPr id="13" name="Oval 12">
            <a:extLst>
              <a:ext uri="{FF2B5EF4-FFF2-40B4-BE49-F238E27FC236}">
                <a16:creationId xmlns:a16="http://schemas.microsoft.com/office/drawing/2014/main" id="{BFCD0A59-90C6-F245-BE9D-9D1F63ADADC7}"/>
              </a:ext>
            </a:extLst>
          </p:cNvPr>
          <p:cNvSpPr/>
          <p:nvPr/>
        </p:nvSpPr>
        <p:spPr>
          <a:xfrm>
            <a:off x="2968083" y="1878287"/>
            <a:ext cx="575822" cy="575821"/>
          </a:xfrm>
          <a:prstGeom prst="ellipse">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271D372-C7D0-D240-93D4-FD8D449D982F}"/>
              </a:ext>
            </a:extLst>
          </p:cNvPr>
          <p:cNvSpPr txBox="1"/>
          <p:nvPr/>
        </p:nvSpPr>
        <p:spPr>
          <a:xfrm>
            <a:off x="17629708" y="24371393"/>
            <a:ext cx="8119544" cy="3170099"/>
          </a:xfrm>
          <a:prstGeom prst="rect">
            <a:avLst/>
          </a:prstGeom>
          <a:noFill/>
        </p:spPr>
        <p:txBody>
          <a:bodyPr wrap="square" rtlCol="0">
            <a:spAutoFit/>
          </a:bodyPr>
          <a:lstStyle/>
          <a:p>
            <a:r>
              <a:rPr lang="en-US" sz="20000" dirty="0">
                <a:solidFill>
                  <a:srgbClr val="494949"/>
                </a:solidFill>
              </a:rPr>
              <a:t>≠</a:t>
            </a:r>
          </a:p>
        </p:txBody>
      </p:sp>
      <p:grpSp>
        <p:nvGrpSpPr>
          <p:cNvPr id="25" name="Group 24">
            <a:extLst>
              <a:ext uri="{FF2B5EF4-FFF2-40B4-BE49-F238E27FC236}">
                <a16:creationId xmlns:a16="http://schemas.microsoft.com/office/drawing/2014/main" id="{04CEFC15-7804-8944-92E5-C81CE51CE384}"/>
              </a:ext>
            </a:extLst>
          </p:cNvPr>
          <p:cNvGrpSpPr/>
          <p:nvPr/>
        </p:nvGrpSpPr>
        <p:grpSpPr>
          <a:xfrm>
            <a:off x="1024184" y="3814020"/>
            <a:ext cx="4339631" cy="371968"/>
            <a:chOff x="2362200" y="3200400"/>
            <a:chExt cx="5334000" cy="457200"/>
          </a:xfrm>
        </p:grpSpPr>
        <p:cxnSp>
          <p:nvCxnSpPr>
            <p:cNvPr id="26" name="Straight Connector 25">
              <a:extLst>
                <a:ext uri="{FF2B5EF4-FFF2-40B4-BE49-F238E27FC236}">
                  <a16:creationId xmlns:a16="http://schemas.microsoft.com/office/drawing/2014/main" id="{B2B8C112-EA47-F04A-8671-5A41CFB19634}"/>
                </a:ext>
              </a:extLst>
            </p:cNvPr>
            <p:cNvCxnSpPr/>
            <p:nvPr/>
          </p:nvCxnSpPr>
          <p:spPr>
            <a:xfrm>
              <a:off x="2362200" y="3429000"/>
              <a:ext cx="5334000" cy="0"/>
            </a:xfrm>
            <a:prstGeom prst="line">
              <a:avLst/>
            </a:prstGeom>
            <a:noFill/>
            <a:ln w="53975" cap="flat" cmpd="sng" algn="ctr">
              <a:solidFill>
                <a:srgbClr val="303B41">
                  <a:shade val="95000"/>
                  <a:satMod val="105000"/>
                </a:srgbClr>
              </a:solidFill>
              <a:prstDash val="solid"/>
            </a:ln>
            <a:effectLst/>
          </p:spPr>
        </p:cxnSp>
        <p:cxnSp>
          <p:nvCxnSpPr>
            <p:cNvPr id="27" name="Straight Connector 26">
              <a:extLst>
                <a:ext uri="{FF2B5EF4-FFF2-40B4-BE49-F238E27FC236}">
                  <a16:creationId xmlns:a16="http://schemas.microsoft.com/office/drawing/2014/main" id="{79588152-B3FA-1B42-AA17-E643FBC65F26}"/>
                </a:ext>
              </a:extLst>
            </p:cNvPr>
            <p:cNvCxnSpPr/>
            <p:nvPr/>
          </p:nvCxnSpPr>
          <p:spPr>
            <a:xfrm>
              <a:off x="5105400" y="3200400"/>
              <a:ext cx="0" cy="457200"/>
            </a:xfrm>
            <a:prstGeom prst="line">
              <a:avLst/>
            </a:prstGeom>
            <a:noFill/>
            <a:ln w="9525" cap="flat" cmpd="sng" algn="ctr">
              <a:solidFill>
                <a:srgbClr val="303B41">
                  <a:shade val="95000"/>
                  <a:satMod val="105000"/>
                </a:srgbClr>
              </a:solidFill>
              <a:prstDash val="solid"/>
            </a:ln>
            <a:effectLst/>
          </p:spPr>
        </p:cxnSp>
        <p:cxnSp>
          <p:nvCxnSpPr>
            <p:cNvPr id="28" name="Straight Connector 27">
              <a:extLst>
                <a:ext uri="{FF2B5EF4-FFF2-40B4-BE49-F238E27FC236}">
                  <a16:creationId xmlns:a16="http://schemas.microsoft.com/office/drawing/2014/main" id="{B0620568-E9F3-594B-80BF-9D3C613AE709}"/>
                </a:ext>
              </a:extLst>
            </p:cNvPr>
            <p:cNvCxnSpPr/>
            <p:nvPr/>
          </p:nvCxnSpPr>
          <p:spPr>
            <a:xfrm>
              <a:off x="7696200" y="3200400"/>
              <a:ext cx="0" cy="457200"/>
            </a:xfrm>
            <a:prstGeom prst="line">
              <a:avLst/>
            </a:prstGeom>
            <a:noFill/>
            <a:ln w="9525" cap="flat" cmpd="sng" algn="ctr">
              <a:solidFill>
                <a:srgbClr val="303B41">
                  <a:shade val="95000"/>
                  <a:satMod val="105000"/>
                </a:srgbClr>
              </a:solidFill>
              <a:prstDash val="solid"/>
            </a:ln>
            <a:effectLst/>
          </p:spPr>
        </p:cxnSp>
        <p:cxnSp>
          <p:nvCxnSpPr>
            <p:cNvPr id="29" name="Straight Connector 28">
              <a:extLst>
                <a:ext uri="{FF2B5EF4-FFF2-40B4-BE49-F238E27FC236}">
                  <a16:creationId xmlns:a16="http://schemas.microsoft.com/office/drawing/2014/main" id="{EA1FC4FC-2712-ED43-8AFF-6AEFA76F9C2B}"/>
                </a:ext>
              </a:extLst>
            </p:cNvPr>
            <p:cNvCxnSpPr/>
            <p:nvPr/>
          </p:nvCxnSpPr>
          <p:spPr>
            <a:xfrm>
              <a:off x="2362200" y="3200400"/>
              <a:ext cx="0" cy="457200"/>
            </a:xfrm>
            <a:prstGeom prst="line">
              <a:avLst/>
            </a:prstGeom>
            <a:noFill/>
            <a:ln w="9525" cap="flat" cmpd="sng" algn="ctr">
              <a:solidFill>
                <a:srgbClr val="303B41">
                  <a:shade val="95000"/>
                  <a:satMod val="105000"/>
                </a:srgbClr>
              </a:solidFill>
              <a:prstDash val="solid"/>
            </a:ln>
            <a:effectLst/>
          </p:spPr>
        </p:cxnSp>
      </p:grpSp>
      <p:sp>
        <p:nvSpPr>
          <p:cNvPr id="30" name="TextBox 29">
            <a:extLst>
              <a:ext uri="{FF2B5EF4-FFF2-40B4-BE49-F238E27FC236}">
                <a16:creationId xmlns:a16="http://schemas.microsoft.com/office/drawing/2014/main" id="{40311AA5-962D-F843-A582-4B6D7387DA22}"/>
              </a:ext>
            </a:extLst>
          </p:cNvPr>
          <p:cNvSpPr txBox="1"/>
          <p:nvPr/>
        </p:nvSpPr>
        <p:spPr>
          <a:xfrm>
            <a:off x="838200" y="4463391"/>
            <a:ext cx="371968" cy="323165"/>
          </a:xfrm>
          <a:prstGeom prst="rect">
            <a:avLst/>
          </a:prstGeom>
          <a:noFill/>
        </p:spPr>
        <p:txBody>
          <a:bodyPr wrap="square" rtlCol="0">
            <a:spAutoFit/>
          </a:bodyPr>
          <a:lstStyle/>
          <a:p>
            <a:r>
              <a:rPr lang="en-GB" sz="1500" dirty="0">
                <a:solidFill>
                  <a:schemeClr val="accent3"/>
                </a:solidFill>
                <a:latin typeface="Roboto" panose="02000000000000000000" pitchFamily="2" charset="0"/>
                <a:ea typeface="Roboto" panose="02000000000000000000" pitchFamily="2" charset="0"/>
              </a:rPr>
              <a:t>-5</a:t>
            </a:r>
          </a:p>
        </p:txBody>
      </p:sp>
      <p:sp>
        <p:nvSpPr>
          <p:cNvPr id="31" name="TextBox 30">
            <a:extLst>
              <a:ext uri="{FF2B5EF4-FFF2-40B4-BE49-F238E27FC236}">
                <a16:creationId xmlns:a16="http://schemas.microsoft.com/office/drawing/2014/main" id="{1C49ECA9-D7F3-F840-9C24-55AA6009552D}"/>
              </a:ext>
            </a:extLst>
          </p:cNvPr>
          <p:cNvSpPr txBox="1"/>
          <p:nvPr/>
        </p:nvSpPr>
        <p:spPr>
          <a:xfrm>
            <a:off x="3123149" y="4463391"/>
            <a:ext cx="265691" cy="323165"/>
          </a:xfrm>
          <a:prstGeom prst="rect">
            <a:avLst/>
          </a:prstGeom>
          <a:noFill/>
        </p:spPr>
        <p:txBody>
          <a:bodyPr wrap="square" rtlCol="0">
            <a:spAutoFit/>
          </a:bodyPr>
          <a:lstStyle/>
          <a:p>
            <a:pPr algn="ctr"/>
            <a:r>
              <a:rPr lang="en-GB" sz="1500" dirty="0">
                <a:solidFill>
                  <a:schemeClr val="accent3"/>
                </a:solidFill>
                <a:latin typeface="Roboto" panose="02000000000000000000" pitchFamily="2" charset="0"/>
                <a:ea typeface="Roboto" panose="02000000000000000000" pitchFamily="2" charset="0"/>
              </a:rPr>
              <a:t>0</a:t>
            </a:r>
          </a:p>
        </p:txBody>
      </p:sp>
      <p:sp>
        <p:nvSpPr>
          <p:cNvPr id="32" name="TextBox 31">
            <a:extLst>
              <a:ext uri="{FF2B5EF4-FFF2-40B4-BE49-F238E27FC236}">
                <a16:creationId xmlns:a16="http://schemas.microsoft.com/office/drawing/2014/main" id="{CE36D2F5-13B6-4045-9AA8-A6FA42686FFC}"/>
              </a:ext>
            </a:extLst>
          </p:cNvPr>
          <p:cNvSpPr txBox="1"/>
          <p:nvPr/>
        </p:nvSpPr>
        <p:spPr>
          <a:xfrm>
            <a:off x="5222106" y="4463391"/>
            <a:ext cx="492894" cy="323165"/>
          </a:xfrm>
          <a:prstGeom prst="rect">
            <a:avLst/>
          </a:prstGeom>
          <a:noFill/>
        </p:spPr>
        <p:txBody>
          <a:bodyPr wrap="square" rtlCol="0">
            <a:spAutoFit/>
          </a:bodyPr>
          <a:lstStyle/>
          <a:p>
            <a:r>
              <a:rPr lang="en-GB" sz="1500" dirty="0">
                <a:solidFill>
                  <a:schemeClr val="accent3"/>
                </a:solidFill>
                <a:latin typeface="Roboto" panose="02000000000000000000" pitchFamily="2" charset="0"/>
                <a:ea typeface="Roboto" panose="02000000000000000000" pitchFamily="2" charset="0"/>
              </a:rPr>
              <a:t>+5</a:t>
            </a:r>
          </a:p>
        </p:txBody>
      </p:sp>
      <p:sp>
        <p:nvSpPr>
          <p:cNvPr id="33" name="Oval 32">
            <a:extLst>
              <a:ext uri="{FF2B5EF4-FFF2-40B4-BE49-F238E27FC236}">
                <a16:creationId xmlns:a16="http://schemas.microsoft.com/office/drawing/2014/main" id="{514A3946-EBBE-D743-A41A-A0D0854C9250}"/>
              </a:ext>
            </a:extLst>
          </p:cNvPr>
          <p:cNvSpPr/>
          <p:nvPr/>
        </p:nvSpPr>
        <p:spPr>
          <a:xfrm>
            <a:off x="5075904" y="3712093"/>
            <a:ext cx="575822" cy="575821"/>
          </a:xfrm>
          <a:prstGeom prst="ellipse">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838D3B6F-8A14-8E43-9914-D8B8C77ACAFB}"/>
              </a:ext>
            </a:extLst>
          </p:cNvPr>
          <p:cNvSpPr txBox="1"/>
          <p:nvPr/>
        </p:nvSpPr>
        <p:spPr>
          <a:xfrm>
            <a:off x="2968083" y="2799674"/>
            <a:ext cx="546945" cy="1200329"/>
          </a:xfrm>
          <a:prstGeom prst="rect">
            <a:avLst/>
          </a:prstGeom>
          <a:noFill/>
        </p:spPr>
        <p:txBody>
          <a:bodyPr wrap="none" rtlCol="0">
            <a:spAutoFit/>
          </a:bodyPr>
          <a:lstStyle/>
          <a:p>
            <a:r>
              <a:rPr lang="en-US" sz="5400" dirty="0">
                <a:solidFill>
                  <a:srgbClr val="494949"/>
                </a:solidFill>
                <a:latin typeface="Roboto" panose="02000000000000000000" pitchFamily="2" charset="0"/>
                <a:ea typeface="Roboto" panose="02000000000000000000" pitchFamily="2" charset="0"/>
              </a:rPr>
              <a:t>≠</a:t>
            </a:r>
          </a:p>
          <a:p>
            <a:endParaRPr lang="en-GB" dirty="0"/>
          </a:p>
        </p:txBody>
      </p:sp>
    </p:spTree>
    <p:extLst>
      <p:ext uri="{BB962C8B-B14F-4D97-AF65-F5344CB8AC3E}">
        <p14:creationId xmlns:p14="http://schemas.microsoft.com/office/powerpoint/2010/main" val="377131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30" grpId="0"/>
      <p:bldP spid="31" grpId="0"/>
      <p:bldP spid="32" grpId="0"/>
      <p:bldP spid="33"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Misconceptions about weaknesses</a:t>
            </a:r>
          </a:p>
        </p:txBody>
      </p:sp>
      <p:sp>
        <p:nvSpPr>
          <p:cNvPr id="4" name="Rectangle 3"/>
          <p:cNvSpPr/>
          <p:nvPr/>
        </p:nvSpPr>
        <p:spPr>
          <a:xfrm>
            <a:off x="914400" y="1657350"/>
            <a:ext cx="6629400" cy="3000821"/>
          </a:xfrm>
          <a:prstGeom prst="rect">
            <a:avLst/>
          </a:prstGeom>
        </p:spPr>
        <p:txBody>
          <a:bodyPr wrap="square">
            <a:spAutoFit/>
          </a:bodyPr>
          <a:lstStyle/>
          <a:p>
            <a:pPr>
              <a:lnSpc>
                <a:spcPct val="150000"/>
              </a:lnSpc>
              <a:buClr>
                <a:srgbClr val="3C3F4D"/>
              </a:buClr>
            </a:pPr>
            <a:r>
              <a:rPr lang="en-JM" dirty="0">
                <a:solidFill>
                  <a:srgbClr val="77303D"/>
                </a:solidFill>
                <a:latin typeface="Roboto Slab" pitchFamily="2" charset="0"/>
                <a:ea typeface="Roboto Slab" pitchFamily="2" charset="0"/>
                <a:cs typeface="Roboto Light"/>
              </a:rPr>
              <a:t>misconception no #2:</a:t>
            </a:r>
            <a:br>
              <a:rPr lang="en-JM" dirty="0">
                <a:solidFill>
                  <a:srgbClr val="77303D"/>
                </a:solidFill>
                <a:latin typeface="Roboto Slab" pitchFamily="2" charset="0"/>
                <a:ea typeface="Roboto Slab" pitchFamily="2" charset="0"/>
                <a:cs typeface="Roboto Light"/>
              </a:rPr>
            </a:br>
            <a:r>
              <a:rPr lang="en-JM" dirty="0">
                <a:solidFill>
                  <a:srgbClr val="77303D"/>
                </a:solidFill>
                <a:latin typeface="Roboto Slab" pitchFamily="2" charset="0"/>
                <a:ea typeface="Roboto Slab" pitchFamily="2" charset="0"/>
                <a:cs typeface="Roboto Light"/>
              </a:rPr>
              <a:t>effective coping is reflected by a reduction of negative states</a:t>
            </a:r>
          </a:p>
          <a:p>
            <a:pPr>
              <a:lnSpc>
                <a:spcPct val="150000"/>
              </a:lnSpc>
              <a:buClr>
                <a:srgbClr val="3C3F4D"/>
              </a:buClr>
            </a:pPr>
            <a:endParaRPr lang="en-JM" dirty="0">
              <a:solidFill>
                <a:srgbClr val="77303D"/>
              </a:solidFill>
              <a:latin typeface="Roboto Slab" pitchFamily="2" charset="0"/>
              <a:ea typeface="Roboto Slab" pitchFamily="2" charset="0"/>
              <a:cs typeface="Roboto Light"/>
            </a:endParaRPr>
          </a:p>
          <a:p>
            <a:pPr>
              <a:lnSpc>
                <a:spcPct val="150000"/>
              </a:lnSpc>
              <a:buClr>
                <a:srgbClr val="3C3F4D"/>
              </a:buClr>
            </a:pPr>
            <a:r>
              <a:rPr lang="en-JM" dirty="0">
                <a:solidFill>
                  <a:schemeClr val="accent3"/>
                </a:solidFill>
                <a:latin typeface="Roboto Light"/>
                <a:ea typeface="Roboto Light"/>
                <a:cs typeface="Roboto Light"/>
              </a:rPr>
              <a:t>e.g. it is not the absence of stress that is related to successful weight maintenance, but rather the ability to effectively deal with stress </a:t>
            </a:r>
          </a:p>
        </p:txBody>
      </p:sp>
    </p:spTree>
    <p:extLst>
      <p:ext uri="{BB962C8B-B14F-4D97-AF65-F5344CB8AC3E}">
        <p14:creationId xmlns:p14="http://schemas.microsoft.com/office/powerpoint/2010/main" val="55260572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Misconceptions about weaknesses</a:t>
            </a:r>
          </a:p>
        </p:txBody>
      </p:sp>
      <p:sp>
        <p:nvSpPr>
          <p:cNvPr id="4" name="Rectangle 3"/>
          <p:cNvSpPr/>
          <p:nvPr/>
        </p:nvSpPr>
        <p:spPr>
          <a:xfrm>
            <a:off x="914400" y="1657350"/>
            <a:ext cx="6629400" cy="3208571"/>
          </a:xfrm>
          <a:prstGeom prst="rect">
            <a:avLst/>
          </a:prstGeom>
        </p:spPr>
        <p:txBody>
          <a:bodyPr wrap="square">
            <a:spAutoFit/>
          </a:bodyPr>
          <a:lstStyle/>
          <a:p>
            <a:pPr>
              <a:lnSpc>
                <a:spcPct val="150000"/>
              </a:lnSpc>
              <a:buClr>
                <a:srgbClr val="3C3F4D"/>
              </a:buClr>
            </a:pPr>
            <a:r>
              <a:rPr lang="en-JM" sz="1500" dirty="0">
                <a:solidFill>
                  <a:srgbClr val="77303D"/>
                </a:solidFill>
                <a:latin typeface="Roboto Slab" pitchFamily="2" charset="0"/>
                <a:ea typeface="Roboto Slab" pitchFamily="2" charset="0"/>
                <a:cs typeface="Roboto Light"/>
              </a:rPr>
              <a:t>misconception no #3:</a:t>
            </a:r>
            <a:br>
              <a:rPr lang="en-JM" sz="1500" dirty="0">
                <a:solidFill>
                  <a:srgbClr val="77303D"/>
                </a:solidFill>
                <a:latin typeface="Roboto Slab" pitchFamily="2" charset="0"/>
                <a:ea typeface="Roboto Slab" pitchFamily="2" charset="0"/>
                <a:cs typeface="Roboto Light"/>
              </a:rPr>
            </a:br>
            <a:r>
              <a:rPr lang="en-JM" sz="1500" dirty="0">
                <a:solidFill>
                  <a:srgbClr val="77303D"/>
                </a:solidFill>
                <a:latin typeface="Roboto Slab" pitchFamily="2" charset="0"/>
                <a:ea typeface="Roboto Slab" pitchFamily="2" charset="0"/>
                <a:cs typeface="Roboto Light"/>
              </a:rPr>
              <a:t>a weakness focus can help to prevent problems</a:t>
            </a:r>
          </a:p>
          <a:p>
            <a:pPr>
              <a:lnSpc>
                <a:spcPct val="150000"/>
              </a:lnSpc>
              <a:buClr>
                <a:srgbClr val="3C3F4D"/>
              </a:buClr>
            </a:pPr>
            <a:endParaRPr lang="en-JM" sz="1500" dirty="0">
              <a:solidFill>
                <a:srgbClr val="77303D"/>
              </a:solidFill>
              <a:latin typeface="Roboto Slab" pitchFamily="2" charset="0"/>
              <a:ea typeface="Roboto Slab" pitchFamily="2" charset="0"/>
              <a:cs typeface="Roboto Light"/>
            </a:endParaRPr>
          </a:p>
          <a:p>
            <a:pPr marL="214313" indent="-214313">
              <a:lnSpc>
                <a:spcPct val="150000"/>
              </a:lnSpc>
              <a:buClr>
                <a:srgbClr val="3C3F4D"/>
              </a:buClr>
              <a:buFont typeface="Wingdings" charset="2"/>
              <a:buChar char="§"/>
            </a:pPr>
            <a:r>
              <a:rPr lang="en-JM" sz="1500" dirty="0">
                <a:solidFill>
                  <a:schemeClr val="accent3"/>
                </a:solidFill>
                <a:latin typeface="Roboto Light"/>
                <a:ea typeface="Roboto Light"/>
                <a:cs typeface="Roboto Light"/>
              </a:rPr>
              <a:t>When it comes to prevention, the question should </a:t>
            </a:r>
            <a:r>
              <a:rPr lang="en-JM" sz="1500" b="1" dirty="0">
                <a:solidFill>
                  <a:schemeClr val="accent3"/>
                </a:solidFill>
                <a:latin typeface="Roboto Light"/>
                <a:ea typeface="Roboto Light"/>
                <a:cs typeface="Roboto Light"/>
              </a:rPr>
              <a:t>not</a:t>
            </a:r>
            <a:r>
              <a:rPr lang="en-JM" sz="1500" dirty="0">
                <a:solidFill>
                  <a:schemeClr val="accent3"/>
                </a:solidFill>
                <a:latin typeface="Roboto Light"/>
                <a:ea typeface="Roboto Light"/>
                <a:cs typeface="Roboto Light"/>
              </a:rPr>
              <a:t> be “How can we treat people with problem X effectively?”, but </a:t>
            </a:r>
            <a:r>
              <a:rPr lang="en-JM" sz="1500" b="1" dirty="0">
                <a:solidFill>
                  <a:schemeClr val="accent3"/>
                </a:solidFill>
                <a:latin typeface="Roboto Light"/>
                <a:ea typeface="Roboto Light"/>
                <a:cs typeface="Roboto Light"/>
              </a:rPr>
              <a:t>“How can problem X be prevented from occurring?” </a:t>
            </a:r>
          </a:p>
          <a:p>
            <a:pPr marL="214313" indent="-214313">
              <a:lnSpc>
                <a:spcPct val="150000"/>
              </a:lnSpc>
              <a:buClr>
                <a:srgbClr val="3C3F4D"/>
              </a:buClr>
              <a:buFont typeface="Wingdings" charset="2"/>
              <a:buChar char="§"/>
            </a:pPr>
            <a:r>
              <a:rPr lang="en-JM" sz="1500" dirty="0">
                <a:solidFill>
                  <a:schemeClr val="accent3"/>
                </a:solidFill>
                <a:latin typeface="Roboto Light"/>
                <a:ea typeface="Roboto Light"/>
                <a:cs typeface="Roboto Light"/>
              </a:rPr>
              <a:t>“Why do people suffer from problem X?” vs “</a:t>
            </a:r>
            <a:r>
              <a:rPr lang="en-JM" sz="1500" b="1" dirty="0">
                <a:solidFill>
                  <a:schemeClr val="accent3"/>
                </a:solidFill>
                <a:latin typeface="Roboto Light"/>
                <a:ea typeface="Roboto Light"/>
                <a:cs typeface="Roboto Light"/>
              </a:rPr>
              <a:t>Why do some people flourish despite difficult circumstances?”</a:t>
            </a: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274845838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strengths</a:t>
            </a:r>
          </a:p>
        </p:txBody>
      </p:sp>
      <p:sp>
        <p:nvSpPr>
          <p:cNvPr id="4" name="Rectangle 3"/>
          <p:cNvSpPr/>
          <p:nvPr/>
        </p:nvSpPr>
        <p:spPr>
          <a:xfrm>
            <a:off x="3657600" y="1742859"/>
            <a:ext cx="2667000" cy="438582"/>
          </a:xfrm>
          <a:prstGeom prst="rect">
            <a:avLst/>
          </a:prstGeom>
        </p:spPr>
        <p:txBody>
          <a:bodyPr wrap="square">
            <a:spAutoFit/>
          </a:bodyPr>
          <a:lstStyle/>
          <a:p>
            <a:pPr>
              <a:lnSpc>
                <a:spcPct val="150000"/>
              </a:lnSpc>
              <a:buClr>
                <a:srgbClr val="3C3F4D"/>
              </a:buClr>
            </a:pPr>
            <a:r>
              <a:rPr lang="en-JM" sz="1500" dirty="0">
                <a:solidFill>
                  <a:srgbClr val="77303D"/>
                </a:solidFill>
                <a:latin typeface="Roboto Slab" pitchFamily="2" charset="0"/>
                <a:ea typeface="Roboto Slab" pitchFamily="2" charset="0"/>
                <a:cs typeface="Roboto Light"/>
              </a:rPr>
              <a:t>Martin Seligman</a:t>
            </a:r>
            <a:endParaRPr lang="en-JM" sz="1500" dirty="0">
              <a:solidFill>
                <a:schemeClr val="accent3"/>
              </a:solidFill>
              <a:latin typeface="Roboto Light"/>
              <a:ea typeface="Roboto Light"/>
              <a:cs typeface="Roboto Light"/>
            </a:endParaRPr>
          </a:p>
        </p:txBody>
      </p:sp>
      <p:pic>
        <p:nvPicPr>
          <p:cNvPr id="6" name="Picture Placeholder 17">
            <a:extLst>
              <a:ext uri="{FF2B5EF4-FFF2-40B4-BE49-F238E27FC236}">
                <a16:creationId xmlns:a16="http://schemas.microsoft.com/office/drawing/2014/main" id="{53AB90C8-1A10-EE4F-AE5A-E625832B8F83}"/>
              </a:ext>
            </a:extLst>
          </p:cNvPr>
          <p:cNvPicPr>
            <a:picLocks noChangeAspect="1"/>
          </p:cNvPicPr>
          <p:nvPr/>
        </p:nvPicPr>
        <p:blipFill rotWithShape="1">
          <a:blip r:embed="rId3">
            <a:extLst>
              <a:ext uri="{28A0092B-C50C-407E-A947-70E740481C1C}">
                <a14:useLocalDpi xmlns:a14="http://schemas.microsoft.com/office/drawing/2010/main" val="0"/>
              </a:ext>
            </a:extLst>
          </a:blip>
          <a:srcRect t="564" r="4328" b="3706"/>
          <a:stretch/>
        </p:blipFill>
        <p:spPr>
          <a:xfrm>
            <a:off x="1143000" y="1962150"/>
            <a:ext cx="1981200" cy="1982106"/>
          </a:xfrm>
          <a:prstGeom prst="ellipse">
            <a:avLst/>
          </a:prstGeom>
        </p:spPr>
      </p:pic>
      <p:sp>
        <p:nvSpPr>
          <p:cNvPr id="7" name="Text Placeholder 5">
            <a:extLst>
              <a:ext uri="{FF2B5EF4-FFF2-40B4-BE49-F238E27FC236}">
                <a16:creationId xmlns:a16="http://schemas.microsoft.com/office/drawing/2014/main" id="{5E0E2639-DA8F-4A4A-86AA-AF10EA4615F1}"/>
              </a:ext>
            </a:extLst>
          </p:cNvPr>
          <p:cNvSpPr txBox="1">
            <a:spLocks/>
          </p:cNvSpPr>
          <p:nvPr/>
        </p:nvSpPr>
        <p:spPr>
          <a:xfrm>
            <a:off x="3657600" y="2343150"/>
            <a:ext cx="4572000" cy="19812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1600" kern="1200">
                <a:solidFill>
                  <a:schemeClr val="bg1">
                    <a:lumMod val="65000"/>
                  </a:schemeClr>
                </a:solidFill>
                <a:latin typeface="Calibri"/>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bg1">
                    <a:lumMod val="65000"/>
                  </a:schemeClr>
                </a:solidFill>
                <a:latin typeface="Calibri"/>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bg1">
                    <a:lumMod val="65000"/>
                  </a:schemeClr>
                </a:solidFill>
                <a:latin typeface="Calibri"/>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bg1">
                    <a:lumMod val="65000"/>
                  </a:schemeClr>
                </a:solidFill>
                <a:latin typeface="Calibri"/>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bg1">
                    <a:lumMod val="65000"/>
                  </a:schemeClr>
                </a:solidFill>
                <a:latin typeface="Calibri"/>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JM" sz="1800" dirty="0">
                <a:solidFill>
                  <a:schemeClr val="accent3"/>
                </a:solidFill>
                <a:latin typeface="Roboto Light"/>
                <a:ea typeface="Roboto Light"/>
                <a:cs typeface="Roboto Light"/>
              </a:rPr>
              <a:t>“Positive Psychology is the scientific study of optimal human functioning that aims to discover and promote the factors that allow individuals and communities to thrive.”</a:t>
            </a:r>
            <a:endParaRPr lang="en-JM" sz="1125"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175986915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strengths</a:t>
            </a:r>
          </a:p>
        </p:txBody>
      </p:sp>
      <p:sp>
        <p:nvSpPr>
          <p:cNvPr id="5" name="Rounded Rectangle 4">
            <a:extLst>
              <a:ext uri="{FF2B5EF4-FFF2-40B4-BE49-F238E27FC236}">
                <a16:creationId xmlns:a16="http://schemas.microsoft.com/office/drawing/2014/main" id="{515B0164-D6D8-4B47-9CB7-550B439D7D1B}"/>
              </a:ext>
            </a:extLst>
          </p:cNvPr>
          <p:cNvSpPr/>
          <p:nvPr/>
        </p:nvSpPr>
        <p:spPr>
          <a:xfrm>
            <a:off x="1371600" y="2343150"/>
            <a:ext cx="4800600" cy="9144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500" dirty="0">
                <a:solidFill>
                  <a:srgbClr val="6C777C"/>
                </a:solidFill>
                <a:latin typeface="Roboto Light"/>
                <a:ea typeface="Roboto Light"/>
                <a:cs typeface="Roboto Light"/>
              </a:rPr>
              <a:t>“What is right about people?”</a:t>
            </a:r>
          </a:p>
        </p:txBody>
      </p:sp>
      <p:sp>
        <p:nvSpPr>
          <p:cNvPr id="6" name="Oval 5">
            <a:extLst>
              <a:ext uri="{FF2B5EF4-FFF2-40B4-BE49-F238E27FC236}">
                <a16:creationId xmlns:a16="http://schemas.microsoft.com/office/drawing/2014/main" id="{2C299074-DCD9-1443-A367-096381B93CD7}"/>
              </a:ext>
            </a:extLst>
          </p:cNvPr>
          <p:cNvSpPr/>
          <p:nvPr/>
        </p:nvSpPr>
        <p:spPr>
          <a:xfrm>
            <a:off x="1014431" y="1989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7" name="TextBox 6">
            <a:extLst>
              <a:ext uri="{FF2B5EF4-FFF2-40B4-BE49-F238E27FC236}">
                <a16:creationId xmlns:a16="http://schemas.microsoft.com/office/drawing/2014/main" id="{11ACB4E8-5BE9-154F-AA46-4E921CB40BCD}"/>
              </a:ext>
            </a:extLst>
          </p:cNvPr>
          <p:cNvSpPr txBox="1"/>
          <p:nvPr/>
        </p:nvSpPr>
        <p:spPr>
          <a:xfrm>
            <a:off x="1268937" y="2063080"/>
            <a:ext cx="508888" cy="560139"/>
          </a:xfrm>
          <a:prstGeom prst="rect">
            <a:avLst/>
          </a:prstGeom>
          <a:noFill/>
        </p:spPr>
        <p:txBody>
          <a:bodyPr wrap="square" lIns="6080" tIns="3041" rIns="6080" bIns="3041" rtlCol="0">
            <a:spAutoFit/>
          </a:bodyPr>
          <a:lstStyle/>
          <a:p>
            <a:r>
              <a:rPr lang="en-US" sz="360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303890570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Before we start</a:t>
            </a:r>
          </a:p>
        </p:txBody>
      </p:sp>
      <p:pic>
        <p:nvPicPr>
          <p:cNvPr id="5" name="Picture 4">
            <a:extLst>
              <a:ext uri="{FF2B5EF4-FFF2-40B4-BE49-F238E27FC236}">
                <a16:creationId xmlns:a16="http://schemas.microsoft.com/office/drawing/2014/main" id="{0A8992E5-907E-4942-88EF-2219BDDD3B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09750"/>
            <a:ext cx="9144000" cy="4572000"/>
          </a:xfrm>
          <a:prstGeom prst="rect">
            <a:avLst/>
          </a:prstGeom>
        </p:spPr>
      </p:pic>
    </p:spTree>
    <p:extLst>
      <p:ext uri="{BB962C8B-B14F-4D97-AF65-F5344CB8AC3E}">
        <p14:creationId xmlns:p14="http://schemas.microsoft.com/office/powerpoint/2010/main" val="393872162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strengths</a:t>
            </a:r>
          </a:p>
        </p:txBody>
      </p:sp>
      <p:sp>
        <p:nvSpPr>
          <p:cNvPr id="5" name="Rounded Rectangle 4">
            <a:extLst>
              <a:ext uri="{FF2B5EF4-FFF2-40B4-BE49-F238E27FC236}">
                <a16:creationId xmlns:a16="http://schemas.microsoft.com/office/drawing/2014/main" id="{515B0164-D6D8-4B47-9CB7-550B439D7D1B}"/>
              </a:ext>
            </a:extLst>
          </p:cNvPr>
          <p:cNvSpPr/>
          <p:nvPr/>
        </p:nvSpPr>
        <p:spPr>
          <a:xfrm>
            <a:off x="1371600" y="2343150"/>
            <a:ext cx="5257800" cy="19812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500" dirty="0">
                <a:solidFill>
                  <a:srgbClr val="6C777C"/>
                </a:solidFill>
                <a:latin typeface="Roboto Light"/>
                <a:ea typeface="Roboto Light"/>
                <a:cs typeface="Roboto Light"/>
              </a:rPr>
              <a:t>“Which factors promote human flourishing?”</a:t>
            </a:r>
          </a:p>
        </p:txBody>
      </p:sp>
      <p:sp>
        <p:nvSpPr>
          <p:cNvPr id="6" name="Oval 5">
            <a:extLst>
              <a:ext uri="{FF2B5EF4-FFF2-40B4-BE49-F238E27FC236}">
                <a16:creationId xmlns:a16="http://schemas.microsoft.com/office/drawing/2014/main" id="{2C299074-DCD9-1443-A367-096381B93CD7}"/>
              </a:ext>
            </a:extLst>
          </p:cNvPr>
          <p:cNvSpPr/>
          <p:nvPr/>
        </p:nvSpPr>
        <p:spPr>
          <a:xfrm>
            <a:off x="1014431" y="1989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7" name="TextBox 6">
            <a:extLst>
              <a:ext uri="{FF2B5EF4-FFF2-40B4-BE49-F238E27FC236}">
                <a16:creationId xmlns:a16="http://schemas.microsoft.com/office/drawing/2014/main" id="{11ACB4E8-5BE9-154F-AA46-4E921CB40BCD}"/>
              </a:ext>
            </a:extLst>
          </p:cNvPr>
          <p:cNvSpPr txBox="1"/>
          <p:nvPr/>
        </p:nvSpPr>
        <p:spPr>
          <a:xfrm>
            <a:off x="1268937" y="2063080"/>
            <a:ext cx="508888" cy="560139"/>
          </a:xfrm>
          <a:prstGeom prst="rect">
            <a:avLst/>
          </a:prstGeom>
          <a:noFill/>
        </p:spPr>
        <p:txBody>
          <a:bodyPr wrap="square" lIns="6080" tIns="3041" rIns="6080" bIns="3041" rtlCol="0">
            <a:spAutoFit/>
          </a:bodyPr>
          <a:lstStyle/>
          <a:p>
            <a:r>
              <a:rPr lang="en-US" sz="360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239640777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 focus on strengths</a:t>
            </a:r>
          </a:p>
        </p:txBody>
      </p:sp>
      <p:grpSp>
        <p:nvGrpSpPr>
          <p:cNvPr id="15" name="Group 14">
            <a:extLst>
              <a:ext uri="{FF2B5EF4-FFF2-40B4-BE49-F238E27FC236}">
                <a16:creationId xmlns:a16="http://schemas.microsoft.com/office/drawing/2014/main" id="{1972F14A-37BF-B440-BB7A-2F9EDE4C3535}"/>
              </a:ext>
            </a:extLst>
          </p:cNvPr>
          <p:cNvGrpSpPr/>
          <p:nvPr/>
        </p:nvGrpSpPr>
        <p:grpSpPr>
          <a:xfrm>
            <a:off x="990600" y="2571750"/>
            <a:ext cx="6223010" cy="533400"/>
            <a:chOff x="2362200" y="3200400"/>
            <a:chExt cx="5334000" cy="457200"/>
          </a:xfrm>
        </p:grpSpPr>
        <p:cxnSp>
          <p:nvCxnSpPr>
            <p:cNvPr id="16" name="Straight Connector 15">
              <a:extLst>
                <a:ext uri="{FF2B5EF4-FFF2-40B4-BE49-F238E27FC236}">
                  <a16:creationId xmlns:a16="http://schemas.microsoft.com/office/drawing/2014/main" id="{62AADBB9-96C3-4341-BA9C-B9F99E3E5BDC}"/>
                </a:ext>
              </a:extLst>
            </p:cNvPr>
            <p:cNvCxnSpPr/>
            <p:nvPr/>
          </p:nvCxnSpPr>
          <p:spPr>
            <a:xfrm>
              <a:off x="2362200" y="3429000"/>
              <a:ext cx="5334000" cy="0"/>
            </a:xfrm>
            <a:prstGeom prst="line">
              <a:avLst/>
            </a:prstGeom>
            <a:noFill/>
            <a:ln w="53975" cap="flat" cmpd="sng" algn="ctr">
              <a:solidFill>
                <a:srgbClr val="303B41">
                  <a:shade val="95000"/>
                  <a:satMod val="105000"/>
                </a:srgbClr>
              </a:solidFill>
              <a:prstDash val="solid"/>
            </a:ln>
            <a:effectLst/>
          </p:spPr>
        </p:cxnSp>
        <p:cxnSp>
          <p:nvCxnSpPr>
            <p:cNvPr id="17" name="Straight Connector 16">
              <a:extLst>
                <a:ext uri="{FF2B5EF4-FFF2-40B4-BE49-F238E27FC236}">
                  <a16:creationId xmlns:a16="http://schemas.microsoft.com/office/drawing/2014/main" id="{F813B495-41AA-8742-B7B3-106701EF4044}"/>
                </a:ext>
              </a:extLst>
            </p:cNvPr>
            <p:cNvCxnSpPr/>
            <p:nvPr/>
          </p:nvCxnSpPr>
          <p:spPr>
            <a:xfrm>
              <a:off x="5105400" y="3200400"/>
              <a:ext cx="0" cy="457200"/>
            </a:xfrm>
            <a:prstGeom prst="line">
              <a:avLst/>
            </a:prstGeom>
            <a:noFill/>
            <a:ln w="9525" cap="flat" cmpd="sng" algn="ctr">
              <a:solidFill>
                <a:srgbClr val="303B41">
                  <a:shade val="95000"/>
                  <a:satMod val="105000"/>
                </a:srgbClr>
              </a:solidFill>
              <a:prstDash val="solid"/>
            </a:ln>
            <a:effectLst/>
          </p:spPr>
        </p:cxnSp>
        <p:cxnSp>
          <p:nvCxnSpPr>
            <p:cNvPr id="18" name="Straight Connector 17">
              <a:extLst>
                <a:ext uri="{FF2B5EF4-FFF2-40B4-BE49-F238E27FC236}">
                  <a16:creationId xmlns:a16="http://schemas.microsoft.com/office/drawing/2014/main" id="{EFE25A35-9CF8-8D45-B56B-67F20827C3B0}"/>
                </a:ext>
              </a:extLst>
            </p:cNvPr>
            <p:cNvCxnSpPr/>
            <p:nvPr/>
          </p:nvCxnSpPr>
          <p:spPr>
            <a:xfrm>
              <a:off x="7696200" y="3200400"/>
              <a:ext cx="0" cy="457200"/>
            </a:xfrm>
            <a:prstGeom prst="line">
              <a:avLst/>
            </a:prstGeom>
            <a:noFill/>
            <a:ln w="9525" cap="flat" cmpd="sng" algn="ctr">
              <a:solidFill>
                <a:srgbClr val="303B41">
                  <a:shade val="95000"/>
                  <a:satMod val="105000"/>
                </a:srgbClr>
              </a:solidFill>
              <a:prstDash val="solid"/>
            </a:ln>
            <a:effectLst/>
          </p:spPr>
        </p:cxnSp>
        <p:cxnSp>
          <p:nvCxnSpPr>
            <p:cNvPr id="19" name="Straight Connector 18">
              <a:extLst>
                <a:ext uri="{FF2B5EF4-FFF2-40B4-BE49-F238E27FC236}">
                  <a16:creationId xmlns:a16="http://schemas.microsoft.com/office/drawing/2014/main" id="{B49D09BE-F478-1F46-AC90-84C8831E3532}"/>
                </a:ext>
              </a:extLst>
            </p:cNvPr>
            <p:cNvCxnSpPr/>
            <p:nvPr/>
          </p:nvCxnSpPr>
          <p:spPr>
            <a:xfrm>
              <a:off x="2362200" y="3200400"/>
              <a:ext cx="0" cy="457200"/>
            </a:xfrm>
            <a:prstGeom prst="line">
              <a:avLst/>
            </a:prstGeom>
            <a:noFill/>
            <a:ln w="9525" cap="flat" cmpd="sng" algn="ctr">
              <a:solidFill>
                <a:srgbClr val="303B41">
                  <a:shade val="95000"/>
                  <a:satMod val="105000"/>
                </a:srgbClr>
              </a:solidFill>
              <a:prstDash val="solid"/>
            </a:ln>
            <a:effectLst/>
          </p:spPr>
        </p:cxnSp>
      </p:grpSp>
      <p:sp>
        <p:nvSpPr>
          <p:cNvPr id="4" name="TextBox 3">
            <a:extLst>
              <a:ext uri="{FF2B5EF4-FFF2-40B4-BE49-F238E27FC236}">
                <a16:creationId xmlns:a16="http://schemas.microsoft.com/office/drawing/2014/main" id="{B687B560-9E12-2A49-863A-D9556DBA4448}"/>
              </a:ext>
            </a:extLst>
          </p:cNvPr>
          <p:cNvSpPr txBox="1"/>
          <p:nvPr/>
        </p:nvSpPr>
        <p:spPr>
          <a:xfrm>
            <a:off x="723900" y="3257550"/>
            <a:ext cx="533400" cy="381000"/>
          </a:xfrm>
          <a:prstGeom prst="rect">
            <a:avLst/>
          </a:prstGeom>
          <a:noFill/>
        </p:spPr>
        <p:txBody>
          <a:bodyPr wrap="square" rtlCol="0">
            <a:spAutoFit/>
          </a:bodyPr>
          <a:lstStyle/>
          <a:p>
            <a:r>
              <a:rPr lang="en-GB" dirty="0">
                <a:solidFill>
                  <a:schemeClr val="accent3"/>
                </a:solidFill>
                <a:latin typeface="Roboto" panose="02000000000000000000" pitchFamily="2" charset="0"/>
                <a:ea typeface="Roboto" panose="02000000000000000000" pitchFamily="2" charset="0"/>
              </a:rPr>
              <a:t>-5</a:t>
            </a:r>
          </a:p>
        </p:txBody>
      </p:sp>
      <p:sp>
        <p:nvSpPr>
          <p:cNvPr id="20" name="TextBox 19">
            <a:extLst>
              <a:ext uri="{FF2B5EF4-FFF2-40B4-BE49-F238E27FC236}">
                <a16:creationId xmlns:a16="http://schemas.microsoft.com/office/drawing/2014/main" id="{B8049CF8-45BD-024E-B07C-FC4D0F93B8FE}"/>
              </a:ext>
            </a:extLst>
          </p:cNvPr>
          <p:cNvSpPr txBox="1"/>
          <p:nvPr/>
        </p:nvSpPr>
        <p:spPr>
          <a:xfrm>
            <a:off x="4000505" y="3257550"/>
            <a:ext cx="381000" cy="381000"/>
          </a:xfrm>
          <a:prstGeom prst="rect">
            <a:avLst/>
          </a:prstGeom>
          <a:noFill/>
        </p:spPr>
        <p:txBody>
          <a:bodyPr wrap="square" rtlCol="0">
            <a:spAutoFit/>
          </a:bodyPr>
          <a:lstStyle/>
          <a:p>
            <a:pPr algn="ctr"/>
            <a:r>
              <a:rPr lang="en-GB" dirty="0">
                <a:solidFill>
                  <a:schemeClr val="accent3"/>
                </a:solidFill>
                <a:latin typeface="Roboto" panose="02000000000000000000" pitchFamily="2" charset="0"/>
                <a:ea typeface="Roboto" panose="02000000000000000000" pitchFamily="2" charset="0"/>
              </a:rPr>
              <a:t>0</a:t>
            </a:r>
          </a:p>
        </p:txBody>
      </p:sp>
      <p:sp>
        <p:nvSpPr>
          <p:cNvPr id="21" name="TextBox 20">
            <a:extLst>
              <a:ext uri="{FF2B5EF4-FFF2-40B4-BE49-F238E27FC236}">
                <a16:creationId xmlns:a16="http://schemas.microsoft.com/office/drawing/2014/main" id="{BE69C107-784A-F241-9614-7D55A233D919}"/>
              </a:ext>
            </a:extLst>
          </p:cNvPr>
          <p:cNvSpPr txBox="1"/>
          <p:nvPr/>
        </p:nvSpPr>
        <p:spPr>
          <a:xfrm>
            <a:off x="7010400" y="3257550"/>
            <a:ext cx="533400" cy="381000"/>
          </a:xfrm>
          <a:prstGeom prst="rect">
            <a:avLst/>
          </a:prstGeom>
          <a:noFill/>
        </p:spPr>
        <p:txBody>
          <a:bodyPr wrap="square" rtlCol="0">
            <a:spAutoFit/>
          </a:bodyPr>
          <a:lstStyle/>
          <a:p>
            <a:r>
              <a:rPr lang="en-GB" dirty="0">
                <a:solidFill>
                  <a:schemeClr val="accent3"/>
                </a:solidFill>
                <a:latin typeface="Roboto" panose="02000000000000000000" pitchFamily="2" charset="0"/>
                <a:ea typeface="Roboto" panose="02000000000000000000" pitchFamily="2" charset="0"/>
              </a:rPr>
              <a:t>+5</a:t>
            </a:r>
          </a:p>
        </p:txBody>
      </p:sp>
      <p:sp>
        <p:nvSpPr>
          <p:cNvPr id="22" name="Oval 21">
            <a:extLst>
              <a:ext uri="{FF2B5EF4-FFF2-40B4-BE49-F238E27FC236}">
                <a16:creationId xmlns:a16="http://schemas.microsoft.com/office/drawing/2014/main" id="{B7215064-9187-A548-A9D7-A4E01218B48F}"/>
              </a:ext>
            </a:extLst>
          </p:cNvPr>
          <p:cNvSpPr/>
          <p:nvPr/>
        </p:nvSpPr>
        <p:spPr>
          <a:xfrm>
            <a:off x="4191005" y="2343150"/>
            <a:ext cx="3022605" cy="990600"/>
          </a:xfrm>
          <a:prstGeom prst="ellipse">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3915045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Critical notes</a:t>
            </a:r>
          </a:p>
        </p:txBody>
      </p:sp>
      <p:sp>
        <p:nvSpPr>
          <p:cNvPr id="4" name="Rectangle 3"/>
          <p:cNvSpPr/>
          <p:nvPr/>
        </p:nvSpPr>
        <p:spPr>
          <a:xfrm>
            <a:off x="990600" y="1657350"/>
            <a:ext cx="5943600" cy="3323987"/>
          </a:xfrm>
          <a:prstGeom prst="rect">
            <a:avLst/>
          </a:prstGeom>
        </p:spPr>
        <p:txBody>
          <a:bodyPr wrap="square">
            <a:spAutoFit/>
          </a:bodyPr>
          <a:lstStyle/>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ignoring weakness will not promote well-being</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PP is an addition to the field, not a replacement</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“negative” psychology does not exist</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psychology reaches far beyond the subdomains of psychopathology and clinical psychology</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many studies on well-being before 2000</a:t>
            </a:r>
          </a:p>
          <a:p>
            <a:pPr marL="214313" indent="-214313">
              <a:lnSpc>
                <a:spcPct val="150000"/>
              </a:lnSpc>
              <a:buClr>
                <a:srgbClr val="3C3F4D"/>
              </a:buClr>
              <a:buFont typeface="Wingdings" charset="2"/>
              <a:buChar char="§"/>
            </a:pPr>
            <a:endParaRPr lang="en-US" sz="2000" dirty="0">
              <a:solidFill>
                <a:schemeClr val="accent3"/>
              </a:solidFill>
              <a:latin typeface="Roboto Light"/>
              <a:cs typeface="Roboto Light"/>
            </a:endParaRPr>
          </a:p>
        </p:txBody>
      </p:sp>
    </p:spTree>
    <p:extLst>
      <p:ext uri="{BB962C8B-B14F-4D97-AF65-F5344CB8AC3E}">
        <p14:creationId xmlns:p14="http://schemas.microsoft.com/office/powerpoint/2010/main" val="284537568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476375" y="1504950"/>
            <a:ext cx="5715000" cy="857250"/>
          </a:xfrm>
        </p:spPr>
        <p:txBody>
          <a:bodyPr>
            <a:noAutofit/>
          </a:bodyPr>
          <a:lstStyle/>
          <a:p>
            <a:r>
              <a:rPr lang="en-US" sz="11250" spc="0" dirty="0">
                <a:solidFill>
                  <a:schemeClr val="bg1"/>
                </a:solidFill>
              </a:rPr>
              <a:t>2</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5054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Second Wave Positive Psychology</a:t>
            </a:r>
          </a:p>
        </p:txBody>
      </p:sp>
    </p:spTree>
    <p:extLst>
      <p:ext uri="{BB962C8B-B14F-4D97-AF65-F5344CB8AC3E}">
        <p14:creationId xmlns:p14="http://schemas.microsoft.com/office/powerpoint/2010/main" val="402372995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Held (2004)</a:t>
            </a:r>
          </a:p>
        </p:txBody>
      </p:sp>
      <p:sp>
        <p:nvSpPr>
          <p:cNvPr id="5" name="Rounded Rectangle 4">
            <a:extLst>
              <a:ext uri="{FF2B5EF4-FFF2-40B4-BE49-F238E27FC236}">
                <a16:creationId xmlns:a16="http://schemas.microsoft.com/office/drawing/2014/main" id="{01BD56D9-9AB3-FA41-966A-F7663B83E402}"/>
              </a:ext>
            </a:extLst>
          </p:cNvPr>
          <p:cNvSpPr/>
          <p:nvPr/>
        </p:nvSpPr>
        <p:spPr>
          <a:xfrm>
            <a:off x="1371600" y="1962150"/>
            <a:ext cx="6553200" cy="248454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000" dirty="0">
                <a:solidFill>
                  <a:srgbClr val="6C777C"/>
                </a:solidFill>
                <a:latin typeface="Roboto Light"/>
                <a:ea typeface="Roboto Light"/>
                <a:cs typeface="Roboto Light"/>
              </a:rPr>
              <a:t>“Positive psychology has presented itself as a separate field of psychology which is characterised by a “negativity about negativity itself.” </a:t>
            </a:r>
          </a:p>
        </p:txBody>
      </p:sp>
      <p:sp>
        <p:nvSpPr>
          <p:cNvPr id="6" name="Oval 5">
            <a:extLst>
              <a:ext uri="{FF2B5EF4-FFF2-40B4-BE49-F238E27FC236}">
                <a16:creationId xmlns:a16="http://schemas.microsoft.com/office/drawing/2014/main" id="{4B09F46F-82E1-704E-BED0-5210FBCC74A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7" name="TextBox 6">
            <a:extLst>
              <a:ext uri="{FF2B5EF4-FFF2-40B4-BE49-F238E27FC236}">
                <a16:creationId xmlns:a16="http://schemas.microsoft.com/office/drawing/2014/main" id="{70DA3D31-5F74-2D4E-8663-97D6AFB4DEF4}"/>
              </a:ext>
            </a:extLst>
          </p:cNvPr>
          <p:cNvSpPr txBox="1"/>
          <p:nvPr/>
        </p:nvSpPr>
        <p:spPr>
          <a:xfrm>
            <a:off x="1187459" y="1657350"/>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131254549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PP 1.0</a:t>
            </a:r>
          </a:p>
        </p:txBody>
      </p:sp>
      <p:sp>
        <p:nvSpPr>
          <p:cNvPr id="8" name="Oval 7">
            <a:extLst>
              <a:ext uri="{FF2B5EF4-FFF2-40B4-BE49-F238E27FC236}">
                <a16:creationId xmlns:a16="http://schemas.microsoft.com/office/drawing/2014/main" id="{338B3338-DEF1-EF4F-B549-CD11B416634B}"/>
              </a:ext>
            </a:extLst>
          </p:cNvPr>
          <p:cNvSpPr/>
          <p:nvPr/>
        </p:nvSpPr>
        <p:spPr>
          <a:xfrm>
            <a:off x="2590800" y="3510520"/>
            <a:ext cx="559679" cy="559679"/>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22"/>
          </a:p>
        </p:txBody>
      </p:sp>
      <p:cxnSp>
        <p:nvCxnSpPr>
          <p:cNvPr id="9" name="Straight Connector 8">
            <a:extLst>
              <a:ext uri="{FF2B5EF4-FFF2-40B4-BE49-F238E27FC236}">
                <a16:creationId xmlns:a16="http://schemas.microsoft.com/office/drawing/2014/main" id="{BE6EC2BE-81BB-8E49-AEDD-6CE2D26CD766}"/>
              </a:ext>
            </a:extLst>
          </p:cNvPr>
          <p:cNvCxnSpPr>
            <a:cxnSpLocks/>
          </p:cNvCxnSpPr>
          <p:nvPr/>
        </p:nvCxnSpPr>
        <p:spPr>
          <a:xfrm>
            <a:off x="950843" y="2266950"/>
            <a:ext cx="4002157" cy="1676400"/>
          </a:xfrm>
          <a:prstGeom prst="line">
            <a:avLst/>
          </a:prstGeom>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40189060-A611-A047-98D4-2C7A6B18C7B8}"/>
              </a:ext>
            </a:extLst>
          </p:cNvPr>
          <p:cNvSpPr txBox="1"/>
          <p:nvPr/>
        </p:nvSpPr>
        <p:spPr>
          <a:xfrm>
            <a:off x="950843" y="1349502"/>
            <a:ext cx="1052016" cy="1193532"/>
          </a:xfrm>
          <a:prstGeom prst="rect">
            <a:avLst/>
          </a:prstGeom>
          <a:noFill/>
        </p:spPr>
        <p:txBody>
          <a:bodyPr wrap="square" rtlCol="0">
            <a:spAutoFit/>
          </a:bodyPr>
          <a:lstStyle/>
          <a:p>
            <a:r>
              <a:rPr lang="en-US" sz="7156" dirty="0">
                <a:solidFill>
                  <a:srgbClr val="77303D"/>
                </a:solidFill>
                <a:latin typeface="Lato Light"/>
                <a:cs typeface="Lato Light"/>
              </a:rPr>
              <a:t>-</a:t>
            </a:r>
          </a:p>
        </p:txBody>
      </p:sp>
      <p:sp>
        <p:nvSpPr>
          <p:cNvPr id="11" name="TextBox 10">
            <a:extLst>
              <a:ext uri="{FF2B5EF4-FFF2-40B4-BE49-F238E27FC236}">
                <a16:creationId xmlns:a16="http://schemas.microsoft.com/office/drawing/2014/main" id="{376EF418-795E-9B42-9041-DEBD32227447}"/>
              </a:ext>
            </a:extLst>
          </p:cNvPr>
          <p:cNvSpPr txBox="1"/>
          <p:nvPr/>
        </p:nvSpPr>
        <p:spPr>
          <a:xfrm>
            <a:off x="4413048" y="2724150"/>
            <a:ext cx="1052016" cy="918265"/>
          </a:xfrm>
          <a:prstGeom prst="rect">
            <a:avLst/>
          </a:prstGeom>
          <a:noFill/>
        </p:spPr>
        <p:txBody>
          <a:bodyPr wrap="square" rtlCol="0">
            <a:spAutoFit/>
          </a:bodyPr>
          <a:lstStyle/>
          <a:p>
            <a:r>
              <a:rPr lang="en-US" sz="5367" dirty="0">
                <a:solidFill>
                  <a:srgbClr val="77303D"/>
                </a:solidFill>
                <a:latin typeface="Lato Light"/>
                <a:cs typeface="Lato Light"/>
              </a:rPr>
              <a:t>+</a:t>
            </a:r>
          </a:p>
        </p:txBody>
      </p:sp>
      <p:sp>
        <p:nvSpPr>
          <p:cNvPr id="4" name="TextBox 3">
            <a:extLst>
              <a:ext uri="{FF2B5EF4-FFF2-40B4-BE49-F238E27FC236}">
                <a16:creationId xmlns:a16="http://schemas.microsoft.com/office/drawing/2014/main" id="{0DEFBE36-5719-6B48-8FC1-67D759E58DE7}"/>
              </a:ext>
            </a:extLst>
          </p:cNvPr>
          <p:cNvSpPr txBox="1"/>
          <p:nvPr/>
        </p:nvSpPr>
        <p:spPr>
          <a:xfrm>
            <a:off x="5386528" y="2494857"/>
            <a:ext cx="2682210" cy="2031325"/>
          </a:xfrm>
          <a:prstGeom prst="rect">
            <a:avLst/>
          </a:prstGeom>
          <a:noFill/>
        </p:spPr>
        <p:txBody>
          <a:bodyPr wrap="square" rtlCol="0">
            <a:spAutoFit/>
          </a:bodyPr>
          <a:lstStyle/>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the good life</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experiences</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thinking</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behaviour</a:t>
            </a:r>
          </a:p>
          <a:p>
            <a:endParaRPr lang="en-GB" dirty="0"/>
          </a:p>
        </p:txBody>
      </p:sp>
    </p:spTree>
    <p:extLst>
      <p:ext uri="{BB962C8B-B14F-4D97-AF65-F5344CB8AC3E}">
        <p14:creationId xmlns:p14="http://schemas.microsoft.com/office/powerpoint/2010/main" val="242126663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PP 2.0</a:t>
            </a:r>
          </a:p>
        </p:txBody>
      </p:sp>
      <p:sp>
        <p:nvSpPr>
          <p:cNvPr id="8" name="Oval 7">
            <a:extLst>
              <a:ext uri="{FF2B5EF4-FFF2-40B4-BE49-F238E27FC236}">
                <a16:creationId xmlns:a16="http://schemas.microsoft.com/office/drawing/2014/main" id="{338B3338-DEF1-EF4F-B549-CD11B416634B}"/>
              </a:ext>
            </a:extLst>
          </p:cNvPr>
          <p:cNvSpPr/>
          <p:nvPr/>
        </p:nvSpPr>
        <p:spPr>
          <a:xfrm>
            <a:off x="3898260" y="3182301"/>
            <a:ext cx="559679" cy="559679"/>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22"/>
          </a:p>
        </p:txBody>
      </p:sp>
      <p:cxnSp>
        <p:nvCxnSpPr>
          <p:cNvPr id="9" name="Straight Connector 8">
            <a:extLst>
              <a:ext uri="{FF2B5EF4-FFF2-40B4-BE49-F238E27FC236}">
                <a16:creationId xmlns:a16="http://schemas.microsoft.com/office/drawing/2014/main" id="{BE6EC2BE-81BB-8E49-AEDD-6CE2D26CD766}"/>
              </a:ext>
            </a:extLst>
          </p:cNvPr>
          <p:cNvCxnSpPr>
            <a:cxnSpLocks/>
          </p:cNvCxnSpPr>
          <p:nvPr/>
        </p:nvCxnSpPr>
        <p:spPr>
          <a:xfrm>
            <a:off x="2295229" y="2929331"/>
            <a:ext cx="3765739" cy="29358"/>
          </a:xfrm>
          <a:prstGeom prst="line">
            <a:avLst/>
          </a:prstGeom>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40189060-A611-A047-98D4-2C7A6B18C7B8}"/>
              </a:ext>
            </a:extLst>
          </p:cNvPr>
          <p:cNvSpPr txBox="1"/>
          <p:nvPr/>
        </p:nvSpPr>
        <p:spPr>
          <a:xfrm>
            <a:off x="2221860" y="1716749"/>
            <a:ext cx="1052016" cy="1193532"/>
          </a:xfrm>
          <a:prstGeom prst="rect">
            <a:avLst/>
          </a:prstGeom>
          <a:noFill/>
        </p:spPr>
        <p:txBody>
          <a:bodyPr wrap="square" rtlCol="0">
            <a:spAutoFit/>
          </a:bodyPr>
          <a:lstStyle/>
          <a:p>
            <a:r>
              <a:rPr lang="en-US" sz="7156" dirty="0">
                <a:solidFill>
                  <a:srgbClr val="77303D"/>
                </a:solidFill>
                <a:latin typeface="Lato Light"/>
                <a:cs typeface="Lato Light"/>
              </a:rPr>
              <a:t>-</a:t>
            </a:r>
          </a:p>
        </p:txBody>
      </p:sp>
      <p:sp>
        <p:nvSpPr>
          <p:cNvPr id="11" name="TextBox 10">
            <a:extLst>
              <a:ext uri="{FF2B5EF4-FFF2-40B4-BE49-F238E27FC236}">
                <a16:creationId xmlns:a16="http://schemas.microsoft.com/office/drawing/2014/main" id="{376EF418-795E-9B42-9041-DEBD32227447}"/>
              </a:ext>
            </a:extLst>
          </p:cNvPr>
          <p:cNvSpPr txBox="1"/>
          <p:nvPr/>
        </p:nvSpPr>
        <p:spPr>
          <a:xfrm>
            <a:off x="5493792" y="1900631"/>
            <a:ext cx="1052016" cy="918265"/>
          </a:xfrm>
          <a:prstGeom prst="rect">
            <a:avLst/>
          </a:prstGeom>
          <a:noFill/>
        </p:spPr>
        <p:txBody>
          <a:bodyPr wrap="square" rtlCol="0">
            <a:spAutoFit/>
          </a:bodyPr>
          <a:lstStyle/>
          <a:p>
            <a:r>
              <a:rPr lang="en-US" sz="5367" dirty="0">
                <a:solidFill>
                  <a:srgbClr val="77303D"/>
                </a:solidFill>
                <a:latin typeface="Lato Light"/>
                <a:cs typeface="Lato Light"/>
              </a:rPr>
              <a:t>+</a:t>
            </a:r>
          </a:p>
        </p:txBody>
      </p:sp>
      <p:sp>
        <p:nvSpPr>
          <p:cNvPr id="4" name="TextBox 3">
            <a:extLst>
              <a:ext uri="{FF2B5EF4-FFF2-40B4-BE49-F238E27FC236}">
                <a16:creationId xmlns:a16="http://schemas.microsoft.com/office/drawing/2014/main" id="{0DEFBE36-5719-6B48-8FC1-67D759E58DE7}"/>
              </a:ext>
            </a:extLst>
          </p:cNvPr>
          <p:cNvSpPr txBox="1"/>
          <p:nvPr/>
        </p:nvSpPr>
        <p:spPr>
          <a:xfrm>
            <a:off x="6172200" y="819150"/>
            <a:ext cx="2682210" cy="2031325"/>
          </a:xfrm>
          <a:prstGeom prst="rect">
            <a:avLst/>
          </a:prstGeom>
          <a:noFill/>
        </p:spPr>
        <p:txBody>
          <a:bodyPr wrap="square" rtlCol="0">
            <a:spAutoFit/>
          </a:bodyPr>
          <a:lstStyle/>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the good life</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experiences</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thinking</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behaviour</a:t>
            </a:r>
          </a:p>
          <a:p>
            <a:endParaRPr lang="en-GB" dirty="0"/>
          </a:p>
        </p:txBody>
      </p:sp>
      <p:sp>
        <p:nvSpPr>
          <p:cNvPr id="12" name="TextBox 11">
            <a:extLst>
              <a:ext uri="{FF2B5EF4-FFF2-40B4-BE49-F238E27FC236}">
                <a16:creationId xmlns:a16="http://schemas.microsoft.com/office/drawing/2014/main" id="{1111D2F1-2408-CA46-9E28-A3F7280B209E}"/>
              </a:ext>
            </a:extLst>
          </p:cNvPr>
          <p:cNvSpPr txBox="1"/>
          <p:nvPr/>
        </p:nvSpPr>
        <p:spPr>
          <a:xfrm>
            <a:off x="457200" y="3562350"/>
            <a:ext cx="3342379" cy="1615827"/>
          </a:xfrm>
          <a:prstGeom prst="rect">
            <a:avLst/>
          </a:prstGeom>
          <a:noFill/>
        </p:spPr>
        <p:txBody>
          <a:bodyPr wrap="square" rtlCol="0">
            <a:spAutoFit/>
          </a:bodyPr>
          <a:lstStyle/>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the meaningful life</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negative can create positive </a:t>
            </a:r>
          </a:p>
          <a:p>
            <a:pPr marL="214313" indent="-214313">
              <a:lnSpc>
                <a:spcPct val="150000"/>
              </a:lnSpc>
              <a:buClr>
                <a:srgbClr val="3C3F4D"/>
              </a:buClr>
              <a:buFont typeface="Wingdings" charset="2"/>
              <a:buChar char="§"/>
            </a:pPr>
            <a:r>
              <a:rPr lang="en-JM" dirty="0">
                <a:solidFill>
                  <a:srgbClr val="3C3F4D"/>
                </a:solidFill>
                <a:latin typeface="Roboto Light"/>
                <a:ea typeface="Roboto Light"/>
                <a:cs typeface="Roboto Light"/>
              </a:rPr>
              <a:t>positive can create negative</a:t>
            </a:r>
          </a:p>
          <a:p>
            <a:endParaRPr lang="en-GB" dirty="0"/>
          </a:p>
        </p:txBody>
      </p:sp>
    </p:spTree>
    <p:extLst>
      <p:ext uri="{BB962C8B-B14F-4D97-AF65-F5344CB8AC3E}">
        <p14:creationId xmlns:p14="http://schemas.microsoft.com/office/powerpoint/2010/main" val="82046078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PP 1.0: Subjective well-being </a:t>
            </a:r>
          </a:p>
        </p:txBody>
      </p:sp>
      <p:sp>
        <p:nvSpPr>
          <p:cNvPr id="8" name="TextBox 7">
            <a:extLst>
              <a:ext uri="{FF2B5EF4-FFF2-40B4-BE49-F238E27FC236}">
                <a16:creationId xmlns:a16="http://schemas.microsoft.com/office/drawing/2014/main" id="{0103C2DC-2DE3-7A47-A3D2-1FD5579780CE}"/>
              </a:ext>
            </a:extLst>
          </p:cNvPr>
          <p:cNvSpPr txBox="1"/>
          <p:nvPr/>
        </p:nvSpPr>
        <p:spPr>
          <a:xfrm>
            <a:off x="1163628" y="2018422"/>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
        <p:nvSpPr>
          <p:cNvPr id="10" name="Rounded Rectangle 9">
            <a:extLst>
              <a:ext uri="{FF2B5EF4-FFF2-40B4-BE49-F238E27FC236}">
                <a16:creationId xmlns:a16="http://schemas.microsoft.com/office/drawing/2014/main" id="{1806F4F1-E3A5-EC47-9BB7-B757D43ADDAB}"/>
              </a:ext>
            </a:extLst>
          </p:cNvPr>
          <p:cNvSpPr/>
          <p:nvPr/>
        </p:nvSpPr>
        <p:spPr>
          <a:xfrm>
            <a:off x="990600" y="1916003"/>
            <a:ext cx="2057400" cy="2551228"/>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900" dirty="0">
                <a:solidFill>
                  <a:srgbClr val="3C3F4D"/>
                </a:solidFill>
                <a:latin typeface="Roboto Light"/>
                <a:ea typeface="Roboto Light"/>
                <a:cs typeface="Roboto Light"/>
              </a:rPr>
              <a:t>life satisfaction</a:t>
            </a:r>
          </a:p>
        </p:txBody>
      </p:sp>
      <p:sp>
        <p:nvSpPr>
          <p:cNvPr id="11" name="Rounded Rectangle 10">
            <a:extLst>
              <a:ext uri="{FF2B5EF4-FFF2-40B4-BE49-F238E27FC236}">
                <a16:creationId xmlns:a16="http://schemas.microsoft.com/office/drawing/2014/main" id="{85C273F9-1D04-F441-8F14-D74D59F4FCFB}"/>
              </a:ext>
            </a:extLst>
          </p:cNvPr>
          <p:cNvSpPr/>
          <p:nvPr/>
        </p:nvSpPr>
        <p:spPr>
          <a:xfrm>
            <a:off x="3287486" y="1894231"/>
            <a:ext cx="2057400" cy="2551228"/>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900" dirty="0">
                <a:solidFill>
                  <a:srgbClr val="3C3F4D"/>
                </a:solidFill>
                <a:latin typeface="Roboto Light"/>
                <a:ea typeface="Roboto Light"/>
                <a:cs typeface="Roboto Light"/>
              </a:rPr>
              <a:t>positive</a:t>
            </a:r>
          </a:p>
          <a:p>
            <a:pPr algn="ctr">
              <a:lnSpc>
                <a:spcPct val="150000"/>
              </a:lnSpc>
            </a:pPr>
            <a:r>
              <a:rPr lang="en-JM" sz="1900" dirty="0">
                <a:solidFill>
                  <a:srgbClr val="3C3F4D"/>
                </a:solidFill>
                <a:latin typeface="Roboto Light"/>
                <a:ea typeface="Roboto Light"/>
                <a:cs typeface="Roboto Light"/>
              </a:rPr>
              <a:t>affect</a:t>
            </a:r>
          </a:p>
        </p:txBody>
      </p:sp>
      <p:sp>
        <p:nvSpPr>
          <p:cNvPr id="12" name="Rounded Rectangle 11">
            <a:extLst>
              <a:ext uri="{FF2B5EF4-FFF2-40B4-BE49-F238E27FC236}">
                <a16:creationId xmlns:a16="http://schemas.microsoft.com/office/drawing/2014/main" id="{0DE5E443-4D22-BF45-AE1A-FD029BAFC093}"/>
              </a:ext>
            </a:extLst>
          </p:cNvPr>
          <p:cNvSpPr/>
          <p:nvPr/>
        </p:nvSpPr>
        <p:spPr>
          <a:xfrm>
            <a:off x="5606143" y="1894231"/>
            <a:ext cx="2057400" cy="2551228"/>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900" dirty="0">
                <a:solidFill>
                  <a:srgbClr val="3C3F4D"/>
                </a:solidFill>
                <a:latin typeface="Roboto Light"/>
                <a:ea typeface="Roboto Light"/>
                <a:cs typeface="Roboto Light"/>
              </a:rPr>
              <a:t>negative </a:t>
            </a:r>
          </a:p>
          <a:p>
            <a:pPr algn="ctr">
              <a:lnSpc>
                <a:spcPct val="150000"/>
              </a:lnSpc>
            </a:pPr>
            <a:r>
              <a:rPr lang="en-JM" sz="1900" dirty="0">
                <a:solidFill>
                  <a:srgbClr val="3C3F4D"/>
                </a:solidFill>
                <a:latin typeface="Roboto Light"/>
                <a:ea typeface="Roboto Light"/>
                <a:cs typeface="Roboto Light"/>
              </a:rPr>
              <a:t>affect</a:t>
            </a:r>
          </a:p>
        </p:txBody>
      </p:sp>
      <p:sp>
        <p:nvSpPr>
          <p:cNvPr id="4" name="Oval 3">
            <a:extLst>
              <a:ext uri="{FF2B5EF4-FFF2-40B4-BE49-F238E27FC236}">
                <a16:creationId xmlns:a16="http://schemas.microsoft.com/office/drawing/2014/main" id="{5DA80698-216E-4246-997E-D66E3A8E71AD}"/>
              </a:ext>
            </a:extLst>
          </p:cNvPr>
          <p:cNvSpPr/>
          <p:nvPr/>
        </p:nvSpPr>
        <p:spPr>
          <a:xfrm>
            <a:off x="2518924" y="2114550"/>
            <a:ext cx="324728" cy="3247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Light" panose="02000000000000000000" pitchFamily="2" charset="0"/>
                <a:ea typeface="Roboto Light" panose="02000000000000000000" pitchFamily="2" charset="0"/>
              </a:rPr>
              <a:t>+</a:t>
            </a:r>
          </a:p>
        </p:txBody>
      </p:sp>
      <p:sp>
        <p:nvSpPr>
          <p:cNvPr id="13" name="Oval 12">
            <a:extLst>
              <a:ext uri="{FF2B5EF4-FFF2-40B4-BE49-F238E27FC236}">
                <a16:creationId xmlns:a16="http://schemas.microsoft.com/office/drawing/2014/main" id="{7096FA78-AAEF-4946-B2F8-947A6E7CBC7C}"/>
              </a:ext>
            </a:extLst>
          </p:cNvPr>
          <p:cNvSpPr/>
          <p:nvPr/>
        </p:nvSpPr>
        <p:spPr>
          <a:xfrm>
            <a:off x="4837581" y="2060121"/>
            <a:ext cx="324728" cy="3247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Light" panose="02000000000000000000" pitchFamily="2" charset="0"/>
                <a:ea typeface="Roboto Light" panose="02000000000000000000" pitchFamily="2" charset="0"/>
              </a:rPr>
              <a:t>+</a:t>
            </a:r>
          </a:p>
        </p:txBody>
      </p:sp>
      <p:sp>
        <p:nvSpPr>
          <p:cNvPr id="14" name="Oval 13">
            <a:extLst>
              <a:ext uri="{FF2B5EF4-FFF2-40B4-BE49-F238E27FC236}">
                <a16:creationId xmlns:a16="http://schemas.microsoft.com/office/drawing/2014/main" id="{326C53D7-E3E0-4146-B1A6-939D80B9D619}"/>
              </a:ext>
            </a:extLst>
          </p:cNvPr>
          <p:cNvSpPr/>
          <p:nvPr/>
        </p:nvSpPr>
        <p:spPr>
          <a:xfrm>
            <a:off x="7221552" y="2092778"/>
            <a:ext cx="324728" cy="3247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Light" panose="02000000000000000000" pitchFamily="2" charset="0"/>
                <a:ea typeface="Roboto Light" panose="02000000000000000000" pitchFamily="2" charset="0"/>
              </a:rPr>
              <a:t>-</a:t>
            </a:r>
          </a:p>
        </p:txBody>
      </p:sp>
    </p:spTree>
    <p:extLst>
      <p:ext uri="{BB962C8B-B14F-4D97-AF65-F5344CB8AC3E}">
        <p14:creationId xmlns:p14="http://schemas.microsoft.com/office/powerpoint/2010/main" val="15581174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4"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PP 2.0: Psychological well-being</a:t>
            </a:r>
          </a:p>
        </p:txBody>
      </p:sp>
      <p:sp>
        <p:nvSpPr>
          <p:cNvPr id="5" name="Rounded Rectangle 4">
            <a:extLst>
              <a:ext uri="{FF2B5EF4-FFF2-40B4-BE49-F238E27FC236}">
                <a16:creationId xmlns:a16="http://schemas.microsoft.com/office/drawing/2014/main" id="{3C29BF72-7E7E-8B46-B80D-617F2D0BEF0A}"/>
              </a:ext>
            </a:extLst>
          </p:cNvPr>
          <p:cNvSpPr/>
          <p:nvPr/>
        </p:nvSpPr>
        <p:spPr>
          <a:xfrm>
            <a:off x="990600" y="1733550"/>
            <a:ext cx="4724400" cy="280565"/>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self-acceptance</a:t>
            </a:r>
          </a:p>
        </p:txBody>
      </p:sp>
      <p:sp>
        <p:nvSpPr>
          <p:cNvPr id="7" name="Rounded Rectangle 6">
            <a:extLst>
              <a:ext uri="{FF2B5EF4-FFF2-40B4-BE49-F238E27FC236}">
                <a16:creationId xmlns:a16="http://schemas.microsoft.com/office/drawing/2014/main" id="{5C42EA1E-0043-EC44-9E34-484D67D5BE10}"/>
              </a:ext>
            </a:extLst>
          </p:cNvPr>
          <p:cNvSpPr/>
          <p:nvPr/>
        </p:nvSpPr>
        <p:spPr>
          <a:xfrm>
            <a:off x="1001486" y="2186461"/>
            <a:ext cx="4724400" cy="278594"/>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environmental mastery</a:t>
            </a:r>
          </a:p>
        </p:txBody>
      </p:sp>
      <p:sp>
        <p:nvSpPr>
          <p:cNvPr id="9" name="Rounded Rectangle 8">
            <a:extLst>
              <a:ext uri="{FF2B5EF4-FFF2-40B4-BE49-F238E27FC236}">
                <a16:creationId xmlns:a16="http://schemas.microsoft.com/office/drawing/2014/main" id="{59F8900E-0463-2B49-8692-4C2600B60D20}"/>
              </a:ext>
            </a:extLst>
          </p:cNvPr>
          <p:cNvSpPr/>
          <p:nvPr/>
        </p:nvSpPr>
        <p:spPr>
          <a:xfrm>
            <a:off x="1001486" y="2637401"/>
            <a:ext cx="4724400" cy="305346"/>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purpose in life</a:t>
            </a:r>
          </a:p>
        </p:txBody>
      </p:sp>
      <p:sp>
        <p:nvSpPr>
          <p:cNvPr id="10" name="Rounded Rectangle 9">
            <a:extLst>
              <a:ext uri="{FF2B5EF4-FFF2-40B4-BE49-F238E27FC236}">
                <a16:creationId xmlns:a16="http://schemas.microsoft.com/office/drawing/2014/main" id="{F0C43337-2B11-CF4C-BD79-BEFD5064889D}"/>
              </a:ext>
            </a:extLst>
          </p:cNvPr>
          <p:cNvSpPr/>
          <p:nvPr/>
        </p:nvSpPr>
        <p:spPr>
          <a:xfrm>
            <a:off x="1001485" y="3115093"/>
            <a:ext cx="4724400" cy="31407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positive relationships</a:t>
            </a:r>
          </a:p>
        </p:txBody>
      </p:sp>
      <p:sp>
        <p:nvSpPr>
          <p:cNvPr id="11" name="Rounded Rectangle 10">
            <a:extLst>
              <a:ext uri="{FF2B5EF4-FFF2-40B4-BE49-F238E27FC236}">
                <a16:creationId xmlns:a16="http://schemas.microsoft.com/office/drawing/2014/main" id="{D3A8A756-67A6-E04E-BF4D-4DBE3E39A477}"/>
              </a:ext>
            </a:extLst>
          </p:cNvPr>
          <p:cNvSpPr/>
          <p:nvPr/>
        </p:nvSpPr>
        <p:spPr>
          <a:xfrm>
            <a:off x="1001485" y="3601516"/>
            <a:ext cx="4724400" cy="31407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personal growth</a:t>
            </a:r>
          </a:p>
        </p:txBody>
      </p:sp>
      <p:sp>
        <p:nvSpPr>
          <p:cNvPr id="12" name="Rounded Rectangle 11">
            <a:extLst>
              <a:ext uri="{FF2B5EF4-FFF2-40B4-BE49-F238E27FC236}">
                <a16:creationId xmlns:a16="http://schemas.microsoft.com/office/drawing/2014/main" id="{CB270916-2B1A-1343-9B2B-C81B76093C1B}"/>
              </a:ext>
            </a:extLst>
          </p:cNvPr>
          <p:cNvSpPr/>
          <p:nvPr/>
        </p:nvSpPr>
        <p:spPr>
          <a:xfrm>
            <a:off x="1001485" y="4087937"/>
            <a:ext cx="4724400" cy="31407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500" dirty="0">
                <a:solidFill>
                  <a:srgbClr val="626A6F"/>
                </a:solidFill>
                <a:latin typeface="Roboto Light"/>
                <a:ea typeface="Roboto Light"/>
                <a:cs typeface="Roboto Light"/>
              </a:rPr>
              <a:t>autonomy</a:t>
            </a:r>
          </a:p>
        </p:txBody>
      </p:sp>
    </p:spTree>
    <p:extLst>
      <p:ext uri="{BB962C8B-B14F-4D97-AF65-F5344CB8AC3E}">
        <p14:creationId xmlns:p14="http://schemas.microsoft.com/office/powerpoint/2010/main" val="63796974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normAutofit/>
          </a:bodyPr>
          <a:lstStyle/>
          <a:p>
            <a:r>
              <a:rPr lang="en-US" spc="0" dirty="0">
                <a:solidFill>
                  <a:schemeClr val="accent3"/>
                </a:solidFill>
                <a:latin typeface="Roboto Slab" pitchFamily="2" charset="0"/>
                <a:ea typeface="Roboto Slab" pitchFamily="2" charset="0"/>
              </a:rPr>
              <a:t>Negative can create positive</a:t>
            </a:r>
          </a:p>
        </p:txBody>
      </p:sp>
      <p:sp>
        <p:nvSpPr>
          <p:cNvPr id="9" name="Rounded Rectangle 8">
            <a:extLst>
              <a:ext uri="{FF2B5EF4-FFF2-40B4-BE49-F238E27FC236}">
                <a16:creationId xmlns:a16="http://schemas.microsoft.com/office/drawing/2014/main" id="{290DED15-D778-104B-8DDD-A485184A2931}"/>
              </a:ext>
            </a:extLst>
          </p:cNvPr>
          <p:cNvSpPr/>
          <p:nvPr/>
        </p:nvSpPr>
        <p:spPr>
          <a:xfrm>
            <a:off x="990600" y="1916003"/>
            <a:ext cx="2743200" cy="2551228"/>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1900" dirty="0">
                <a:solidFill>
                  <a:srgbClr val="3C3F4D"/>
                </a:solidFill>
                <a:latin typeface="Roboto Light"/>
                <a:ea typeface="Roboto Light"/>
                <a:cs typeface="Roboto Light"/>
              </a:rPr>
              <a:t>experiencing + mastering difficult </a:t>
            </a:r>
          </a:p>
          <a:p>
            <a:pPr algn="ctr">
              <a:lnSpc>
                <a:spcPct val="150000"/>
              </a:lnSpc>
            </a:pPr>
            <a:r>
              <a:rPr lang="en-JM" sz="1900" dirty="0">
                <a:solidFill>
                  <a:srgbClr val="3C3F4D"/>
                </a:solidFill>
                <a:latin typeface="Roboto Light"/>
                <a:ea typeface="Roboto Light"/>
                <a:cs typeface="Roboto Light"/>
              </a:rPr>
              <a:t>situations</a:t>
            </a:r>
          </a:p>
        </p:txBody>
      </p:sp>
      <p:sp>
        <p:nvSpPr>
          <p:cNvPr id="10" name="Rounded Rectangle 9">
            <a:extLst>
              <a:ext uri="{FF2B5EF4-FFF2-40B4-BE49-F238E27FC236}">
                <a16:creationId xmlns:a16="http://schemas.microsoft.com/office/drawing/2014/main" id="{D2627417-7AD0-F643-8EF9-BFA662012BC6}"/>
              </a:ext>
            </a:extLst>
          </p:cNvPr>
          <p:cNvSpPr/>
          <p:nvPr/>
        </p:nvSpPr>
        <p:spPr>
          <a:xfrm>
            <a:off x="4572000" y="1916003"/>
            <a:ext cx="2743200" cy="2551228"/>
          </a:xfrm>
          <a:prstGeom prst="roundRect">
            <a:avLst>
              <a:gd name="adj" fmla="val 8397"/>
            </a:avLst>
          </a:prstGeom>
          <a:solidFill>
            <a:srgbClr val="77303D"/>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gn="ctr">
              <a:lnSpc>
                <a:spcPct val="150000"/>
              </a:lnSpc>
            </a:pPr>
            <a:r>
              <a:rPr lang="en-JM" sz="2500" dirty="0">
                <a:solidFill>
                  <a:schemeClr val="bg1"/>
                </a:solidFill>
                <a:latin typeface="Roboto Light"/>
                <a:ea typeface="Roboto Light"/>
                <a:cs typeface="Roboto Light"/>
              </a:rPr>
              <a:t>personal </a:t>
            </a:r>
          </a:p>
          <a:p>
            <a:pPr algn="ctr">
              <a:lnSpc>
                <a:spcPct val="150000"/>
              </a:lnSpc>
            </a:pPr>
            <a:r>
              <a:rPr lang="en-JM" sz="2500" dirty="0">
                <a:solidFill>
                  <a:schemeClr val="bg1"/>
                </a:solidFill>
                <a:latin typeface="Roboto Light"/>
                <a:ea typeface="Roboto Light"/>
                <a:cs typeface="Roboto Light"/>
              </a:rPr>
              <a:t>growth</a:t>
            </a:r>
          </a:p>
        </p:txBody>
      </p:sp>
      <p:sp>
        <p:nvSpPr>
          <p:cNvPr id="4" name="Triangle 3">
            <a:extLst>
              <a:ext uri="{FF2B5EF4-FFF2-40B4-BE49-F238E27FC236}">
                <a16:creationId xmlns:a16="http://schemas.microsoft.com/office/drawing/2014/main" id="{B3508071-C77C-2648-ACC8-A40B3E17B439}"/>
              </a:ext>
            </a:extLst>
          </p:cNvPr>
          <p:cNvSpPr/>
          <p:nvPr/>
        </p:nvSpPr>
        <p:spPr>
          <a:xfrm rot="5400000">
            <a:off x="3930851" y="2908099"/>
            <a:ext cx="457461" cy="394363"/>
          </a:xfrm>
          <a:prstGeom prst="triangle">
            <a:avLst/>
          </a:prstGeom>
          <a:solidFill>
            <a:srgbClr val="6C7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189786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About you</a:t>
            </a:r>
          </a:p>
        </p:txBody>
      </p:sp>
      <p:sp>
        <p:nvSpPr>
          <p:cNvPr id="4" name="Rectangle 3"/>
          <p:cNvSpPr/>
          <p:nvPr/>
        </p:nvSpPr>
        <p:spPr>
          <a:xfrm>
            <a:off x="914400" y="1657350"/>
            <a:ext cx="5448300" cy="501804"/>
          </a:xfrm>
          <a:prstGeom prst="rect">
            <a:avLst/>
          </a:prstGeom>
        </p:spPr>
        <p:txBody>
          <a:bodyPr wrap="square">
            <a:spAutoFit/>
          </a:bodyPr>
          <a:lstStyle/>
          <a:p>
            <a:pPr>
              <a:lnSpc>
                <a:spcPct val="150000"/>
              </a:lnSpc>
              <a:buClr>
                <a:srgbClr val="3C3F4D"/>
              </a:buClr>
            </a:pPr>
            <a:r>
              <a:rPr lang="en-JM" sz="2000" dirty="0">
                <a:solidFill>
                  <a:schemeClr val="accent3"/>
                </a:solidFill>
                <a:latin typeface="Roboto Light"/>
                <a:ea typeface="Roboto Light"/>
                <a:cs typeface="Roboto Light"/>
              </a:rPr>
              <a:t>1 minute intro</a:t>
            </a:r>
          </a:p>
        </p:txBody>
      </p:sp>
      <p:sp>
        <p:nvSpPr>
          <p:cNvPr id="2" name="Oval 1">
            <a:extLst>
              <a:ext uri="{FF2B5EF4-FFF2-40B4-BE49-F238E27FC236}">
                <a16:creationId xmlns:a16="http://schemas.microsoft.com/office/drawing/2014/main" id="{0A1DA533-2DB2-6645-AC0C-06034C410777}"/>
              </a:ext>
            </a:extLst>
          </p:cNvPr>
          <p:cNvSpPr/>
          <p:nvPr/>
        </p:nvSpPr>
        <p:spPr>
          <a:xfrm>
            <a:off x="3105150" y="147882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16" name="Oval 15">
            <a:extLst>
              <a:ext uri="{FF2B5EF4-FFF2-40B4-BE49-F238E27FC236}">
                <a16:creationId xmlns:a16="http://schemas.microsoft.com/office/drawing/2014/main" id="{8452D56D-4935-2E4B-B0A9-3FEA99B731F1}"/>
              </a:ext>
            </a:extLst>
          </p:cNvPr>
          <p:cNvSpPr/>
          <p:nvPr/>
        </p:nvSpPr>
        <p:spPr>
          <a:xfrm>
            <a:off x="4167595" y="147882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17" name="Oval 16">
            <a:extLst>
              <a:ext uri="{FF2B5EF4-FFF2-40B4-BE49-F238E27FC236}">
                <a16:creationId xmlns:a16="http://schemas.microsoft.com/office/drawing/2014/main" id="{D64ECDBD-B600-6E43-8FCC-265ED3818C28}"/>
              </a:ext>
            </a:extLst>
          </p:cNvPr>
          <p:cNvSpPr/>
          <p:nvPr/>
        </p:nvSpPr>
        <p:spPr>
          <a:xfrm>
            <a:off x="5230040" y="147882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18" name="Oval 17">
            <a:extLst>
              <a:ext uri="{FF2B5EF4-FFF2-40B4-BE49-F238E27FC236}">
                <a16:creationId xmlns:a16="http://schemas.microsoft.com/office/drawing/2014/main" id="{FD78A424-132A-7B4E-A4BC-9F8B91343AB0}"/>
              </a:ext>
            </a:extLst>
          </p:cNvPr>
          <p:cNvSpPr/>
          <p:nvPr/>
        </p:nvSpPr>
        <p:spPr>
          <a:xfrm>
            <a:off x="6309902" y="147882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19" name="Oval 18">
            <a:extLst>
              <a:ext uri="{FF2B5EF4-FFF2-40B4-BE49-F238E27FC236}">
                <a16:creationId xmlns:a16="http://schemas.microsoft.com/office/drawing/2014/main" id="{61FA6571-8D24-D24D-932F-1B9F79B5CB33}"/>
              </a:ext>
            </a:extLst>
          </p:cNvPr>
          <p:cNvSpPr/>
          <p:nvPr/>
        </p:nvSpPr>
        <p:spPr>
          <a:xfrm>
            <a:off x="7389764" y="147882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0" name="Oval 19">
            <a:extLst>
              <a:ext uri="{FF2B5EF4-FFF2-40B4-BE49-F238E27FC236}">
                <a16:creationId xmlns:a16="http://schemas.microsoft.com/office/drawing/2014/main" id="{B377C8A7-31D2-FC43-B920-33C97B8965D1}"/>
              </a:ext>
            </a:extLst>
          </p:cNvPr>
          <p:cNvSpPr/>
          <p:nvPr/>
        </p:nvSpPr>
        <p:spPr>
          <a:xfrm>
            <a:off x="919298"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1" name="Oval 20">
            <a:extLst>
              <a:ext uri="{FF2B5EF4-FFF2-40B4-BE49-F238E27FC236}">
                <a16:creationId xmlns:a16="http://schemas.microsoft.com/office/drawing/2014/main" id="{FE51D68C-997C-3D46-A0B0-743655962FF5}"/>
              </a:ext>
            </a:extLst>
          </p:cNvPr>
          <p:cNvSpPr/>
          <p:nvPr/>
        </p:nvSpPr>
        <p:spPr>
          <a:xfrm>
            <a:off x="2015852"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2" name="Oval 21">
            <a:extLst>
              <a:ext uri="{FF2B5EF4-FFF2-40B4-BE49-F238E27FC236}">
                <a16:creationId xmlns:a16="http://schemas.microsoft.com/office/drawing/2014/main" id="{DF1180BA-4199-9344-951A-1F3F4300B622}"/>
              </a:ext>
            </a:extLst>
          </p:cNvPr>
          <p:cNvSpPr/>
          <p:nvPr/>
        </p:nvSpPr>
        <p:spPr>
          <a:xfrm>
            <a:off x="3112406"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3" name="Oval 22">
            <a:extLst>
              <a:ext uri="{FF2B5EF4-FFF2-40B4-BE49-F238E27FC236}">
                <a16:creationId xmlns:a16="http://schemas.microsoft.com/office/drawing/2014/main" id="{F331E417-586C-2B43-BEEA-6622B21A2642}"/>
              </a:ext>
            </a:extLst>
          </p:cNvPr>
          <p:cNvSpPr/>
          <p:nvPr/>
        </p:nvSpPr>
        <p:spPr>
          <a:xfrm>
            <a:off x="4208960"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4" name="Oval 23">
            <a:extLst>
              <a:ext uri="{FF2B5EF4-FFF2-40B4-BE49-F238E27FC236}">
                <a16:creationId xmlns:a16="http://schemas.microsoft.com/office/drawing/2014/main" id="{FA394FE5-3A03-0544-864D-117F385670B1}"/>
              </a:ext>
            </a:extLst>
          </p:cNvPr>
          <p:cNvSpPr/>
          <p:nvPr/>
        </p:nvSpPr>
        <p:spPr>
          <a:xfrm>
            <a:off x="5305514"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5" name="Oval 24">
            <a:extLst>
              <a:ext uri="{FF2B5EF4-FFF2-40B4-BE49-F238E27FC236}">
                <a16:creationId xmlns:a16="http://schemas.microsoft.com/office/drawing/2014/main" id="{3168549A-2FDB-8D44-93BE-AD05451F95BF}"/>
              </a:ext>
            </a:extLst>
          </p:cNvPr>
          <p:cNvSpPr/>
          <p:nvPr/>
        </p:nvSpPr>
        <p:spPr>
          <a:xfrm>
            <a:off x="6402068" y="2602231"/>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6" name="Oval 25">
            <a:extLst>
              <a:ext uri="{FF2B5EF4-FFF2-40B4-BE49-F238E27FC236}">
                <a16:creationId xmlns:a16="http://schemas.microsoft.com/office/drawing/2014/main" id="{3274FE86-8A7A-F149-92D1-F3C065D1DEAE}"/>
              </a:ext>
            </a:extLst>
          </p:cNvPr>
          <p:cNvSpPr/>
          <p:nvPr/>
        </p:nvSpPr>
        <p:spPr>
          <a:xfrm>
            <a:off x="7498620" y="261964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7" name="Oval 26">
            <a:extLst>
              <a:ext uri="{FF2B5EF4-FFF2-40B4-BE49-F238E27FC236}">
                <a16:creationId xmlns:a16="http://schemas.microsoft.com/office/drawing/2014/main" id="{15D8A9EC-2877-F544-B5E9-5B70226C3C11}"/>
              </a:ext>
            </a:extLst>
          </p:cNvPr>
          <p:cNvSpPr/>
          <p:nvPr/>
        </p:nvSpPr>
        <p:spPr>
          <a:xfrm>
            <a:off x="910589" y="379530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8" name="Oval 27">
            <a:extLst>
              <a:ext uri="{FF2B5EF4-FFF2-40B4-BE49-F238E27FC236}">
                <a16:creationId xmlns:a16="http://schemas.microsoft.com/office/drawing/2014/main" id="{4C14D243-A95F-8D4B-81DC-BE38CF10E763}"/>
              </a:ext>
            </a:extLst>
          </p:cNvPr>
          <p:cNvSpPr/>
          <p:nvPr/>
        </p:nvSpPr>
        <p:spPr>
          <a:xfrm>
            <a:off x="1996258" y="3795305"/>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29" name="Oval 28">
            <a:extLst>
              <a:ext uri="{FF2B5EF4-FFF2-40B4-BE49-F238E27FC236}">
                <a16:creationId xmlns:a16="http://schemas.microsoft.com/office/drawing/2014/main" id="{3132C6C3-5482-D94B-B24A-AB81ABE0FDEE}"/>
              </a:ext>
            </a:extLst>
          </p:cNvPr>
          <p:cNvSpPr/>
          <p:nvPr/>
        </p:nvSpPr>
        <p:spPr>
          <a:xfrm>
            <a:off x="3081927" y="3777888"/>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
        <p:nvSpPr>
          <p:cNvPr id="30" name="Oval 29">
            <a:extLst>
              <a:ext uri="{FF2B5EF4-FFF2-40B4-BE49-F238E27FC236}">
                <a16:creationId xmlns:a16="http://schemas.microsoft.com/office/drawing/2014/main" id="{EA1546FA-F6DA-CC47-9DB3-797F11290025}"/>
              </a:ext>
            </a:extLst>
          </p:cNvPr>
          <p:cNvSpPr/>
          <p:nvPr/>
        </p:nvSpPr>
        <p:spPr>
          <a:xfrm>
            <a:off x="4167595" y="3760471"/>
            <a:ext cx="933450" cy="933450"/>
          </a:xfrm>
          <a:prstGeom prst="ellipse">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Roboto Light" panose="02000000000000000000" pitchFamily="2" charset="0"/>
                <a:ea typeface="Roboto Light" panose="02000000000000000000" pitchFamily="2" charset="0"/>
              </a:rPr>
              <a:t>Welcome!</a:t>
            </a:r>
          </a:p>
        </p:txBody>
      </p:sp>
    </p:spTree>
    <p:extLst>
      <p:ext uri="{BB962C8B-B14F-4D97-AF65-F5344CB8AC3E}">
        <p14:creationId xmlns:p14="http://schemas.microsoft.com/office/powerpoint/2010/main" val="41285206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9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59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59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heel(1)">
                                      <p:cBhvr>
                                        <p:cTn id="22" dur="59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59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590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heel(1)">
                                      <p:cBhvr>
                                        <p:cTn id="37" dur="590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heel(1)">
                                      <p:cBhvr>
                                        <p:cTn id="42" dur="590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heel(1)">
                                      <p:cBhvr>
                                        <p:cTn id="47" dur="590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heel(1)">
                                      <p:cBhvr>
                                        <p:cTn id="52" dur="590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heel(1)">
                                      <p:cBhvr>
                                        <p:cTn id="57" dur="590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590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heel(1)">
                                      <p:cBhvr>
                                        <p:cTn id="67" dur="590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heel(1)">
                                      <p:cBhvr>
                                        <p:cTn id="72" dur="590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heel(1)">
                                      <p:cBhvr>
                                        <p:cTn id="77" dur="590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heel(1)">
                                      <p:cBhvr>
                                        <p:cTn id="82" dur="59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Positive can create negative</a:t>
            </a:r>
          </a:p>
        </p:txBody>
      </p:sp>
      <p:sp>
        <p:nvSpPr>
          <p:cNvPr id="4" name="Rectangle 3"/>
          <p:cNvSpPr/>
          <p:nvPr/>
        </p:nvSpPr>
        <p:spPr>
          <a:xfrm>
            <a:off x="914400" y="1733550"/>
            <a:ext cx="6553200" cy="3439403"/>
          </a:xfrm>
          <a:prstGeom prst="rect">
            <a:avLst/>
          </a:prstGeom>
        </p:spPr>
        <p:txBody>
          <a:bodyPr wrap="square">
            <a:spAutoFit/>
          </a:bodyPr>
          <a:lstStyle/>
          <a:p>
            <a:pPr marL="342900" indent="-3429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positive thinking can be a form of avoidance and can reduce well-being</a:t>
            </a:r>
          </a:p>
          <a:p>
            <a:pPr marL="342900" indent="-3429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the paradoxical search for happiness and meaning</a:t>
            </a:r>
          </a:p>
          <a:p>
            <a:pPr marL="342900" indent="-3429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overuse of strengths: e.g. extreme levels of optimism related with maladaptive risk-taking </a:t>
            </a: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143506775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PP 2.0 in practice</a:t>
            </a:r>
          </a:p>
        </p:txBody>
      </p:sp>
      <p:sp>
        <p:nvSpPr>
          <p:cNvPr id="4" name="Rectangle 3"/>
          <p:cNvSpPr/>
          <p:nvPr/>
        </p:nvSpPr>
        <p:spPr>
          <a:xfrm>
            <a:off x="914400" y="1657350"/>
            <a:ext cx="3581400" cy="4293483"/>
          </a:xfrm>
          <a:prstGeom prst="rect">
            <a:avLst/>
          </a:prstGeom>
        </p:spPr>
        <p:txBody>
          <a:bodyPr wrap="square">
            <a:spAutoFit/>
          </a:bodyPr>
          <a:lstStyle/>
          <a:p>
            <a:pPr>
              <a:lnSpc>
                <a:spcPct val="150000"/>
              </a:lnSpc>
              <a:buClr>
                <a:srgbClr val="77303D"/>
              </a:buClr>
            </a:pPr>
            <a:r>
              <a:rPr lang="en-JM" sz="2000" dirty="0">
                <a:solidFill>
                  <a:schemeClr val="accent3"/>
                </a:solidFill>
                <a:latin typeface="Roboto Light"/>
                <a:ea typeface="Roboto Light"/>
                <a:cs typeface="Roboto Light"/>
              </a:rPr>
              <a:t>“I saw this big piece of marble, saw David, and the only thing I needed to do was to remove the pieces that were unnecessary”</a:t>
            </a:r>
          </a:p>
          <a:p>
            <a:pPr>
              <a:lnSpc>
                <a:spcPct val="150000"/>
              </a:lnSpc>
              <a:buClr>
                <a:srgbClr val="77303D"/>
              </a:buClr>
            </a:pPr>
            <a:endParaRPr lang="en-JM" sz="1500" dirty="0">
              <a:solidFill>
                <a:schemeClr val="accent3"/>
              </a:solidFill>
              <a:latin typeface="Roboto Light"/>
              <a:ea typeface="Roboto Light"/>
              <a:cs typeface="Roboto Light"/>
            </a:endParaRPr>
          </a:p>
          <a:p>
            <a:pPr>
              <a:lnSpc>
                <a:spcPct val="150000"/>
              </a:lnSpc>
              <a:buClr>
                <a:srgbClr val="77303D"/>
              </a:buClr>
            </a:pPr>
            <a:r>
              <a:rPr lang="en-JM" sz="1500" dirty="0">
                <a:solidFill>
                  <a:schemeClr val="accent3"/>
                </a:solidFill>
                <a:latin typeface="Roboto Light"/>
                <a:ea typeface="Roboto Light"/>
                <a:cs typeface="Roboto Light"/>
              </a:rPr>
              <a:t>- Michelangelo</a:t>
            </a: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5" name="Picture Placeholder 5">
            <a:extLst>
              <a:ext uri="{FF2B5EF4-FFF2-40B4-BE49-F238E27FC236}">
                <a16:creationId xmlns:a16="http://schemas.microsoft.com/office/drawing/2014/main" id="{8E016ED9-0CA1-7B4D-B367-030578391C63}"/>
              </a:ext>
            </a:extLst>
          </p:cNvPr>
          <p:cNvPicPr>
            <a:picLocks noChangeAspect="1"/>
          </p:cNvPicPr>
          <p:nvPr/>
        </p:nvPicPr>
        <p:blipFill rotWithShape="1">
          <a:blip r:embed="rId3">
            <a:extLst>
              <a:ext uri="{28A0092B-C50C-407E-A947-70E740481C1C}">
                <a14:useLocalDpi xmlns:a14="http://schemas.microsoft.com/office/drawing/2010/main" val="0"/>
              </a:ext>
            </a:extLst>
          </a:blip>
          <a:srcRect l="38371" r="2517"/>
          <a:stretch/>
        </p:blipFill>
        <p:spPr>
          <a:xfrm>
            <a:off x="5105400" y="-19051"/>
            <a:ext cx="4419600" cy="5233737"/>
          </a:xfrm>
          <a:prstGeom prst="rect">
            <a:avLst/>
          </a:prstGeom>
        </p:spPr>
      </p:pic>
    </p:spTree>
    <p:extLst>
      <p:ext uri="{BB962C8B-B14F-4D97-AF65-F5344CB8AC3E}">
        <p14:creationId xmlns:p14="http://schemas.microsoft.com/office/powerpoint/2010/main" val="298303328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72231F1-3377-FC45-8375-82E3226A0873}"/>
              </a:ext>
            </a:extLst>
          </p:cNvPr>
          <p:cNvSpPr/>
          <p:nvPr/>
        </p:nvSpPr>
        <p:spPr>
          <a:xfrm>
            <a:off x="3987800" y="1068324"/>
            <a:ext cx="1473200" cy="3683000"/>
          </a:xfrm>
          <a:prstGeom prst="rect">
            <a:avLst/>
          </a:prstGeom>
          <a:solidFill>
            <a:srgbClr val="7D8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2 – Second Wave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PP 2.0 in practice</a:t>
            </a:r>
          </a:p>
        </p:txBody>
      </p:sp>
      <p:pic>
        <p:nvPicPr>
          <p:cNvPr id="6" name="Picture 5">
            <a:extLst>
              <a:ext uri="{FF2B5EF4-FFF2-40B4-BE49-F238E27FC236}">
                <a16:creationId xmlns:a16="http://schemas.microsoft.com/office/drawing/2014/main" id="{D6FB074D-7DFC-CA4B-BFE4-C469B2C2907A}"/>
              </a:ext>
            </a:extLst>
          </p:cNvPr>
          <p:cNvPicPr>
            <a:picLocks noChangeAspect="1"/>
          </p:cNvPicPr>
          <p:nvPr/>
        </p:nvPicPr>
        <p:blipFill>
          <a:blip r:embed="rId3"/>
          <a:stretch>
            <a:fillRect/>
          </a:stretch>
        </p:blipFill>
        <p:spPr>
          <a:xfrm>
            <a:off x="3987800" y="1068324"/>
            <a:ext cx="1473200" cy="3683000"/>
          </a:xfrm>
          <a:prstGeom prst="rect">
            <a:avLst/>
          </a:prstGeom>
        </p:spPr>
      </p:pic>
      <p:cxnSp>
        <p:nvCxnSpPr>
          <p:cNvPr id="9" name="Straight Connector 8">
            <a:extLst>
              <a:ext uri="{FF2B5EF4-FFF2-40B4-BE49-F238E27FC236}">
                <a16:creationId xmlns:a16="http://schemas.microsoft.com/office/drawing/2014/main" id="{49CB447A-D8DE-FA4A-8BE4-A4CE7DB7EC06}"/>
              </a:ext>
            </a:extLst>
          </p:cNvPr>
          <p:cNvCxnSpPr/>
          <p:nvPr/>
        </p:nvCxnSpPr>
        <p:spPr>
          <a:xfrm flipV="1">
            <a:off x="1752600" y="1504950"/>
            <a:ext cx="2362200" cy="533400"/>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917BF092-230E-D648-B36D-8B72C98F55AE}"/>
              </a:ext>
            </a:extLst>
          </p:cNvPr>
          <p:cNvSpPr/>
          <p:nvPr/>
        </p:nvSpPr>
        <p:spPr>
          <a:xfrm>
            <a:off x="4076700" y="14668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0CF3224-C511-BF4D-B767-0590A852D92B}"/>
              </a:ext>
            </a:extLst>
          </p:cNvPr>
          <p:cNvSpPr txBox="1"/>
          <p:nvPr/>
        </p:nvSpPr>
        <p:spPr>
          <a:xfrm>
            <a:off x="626630" y="2138132"/>
            <a:ext cx="3183370" cy="1569660"/>
          </a:xfrm>
          <a:prstGeom prst="rect">
            <a:avLst/>
          </a:prstGeom>
          <a:noFill/>
        </p:spPr>
        <p:txBody>
          <a:bodyPr wrap="square" rtlCol="0">
            <a:spAutoFit/>
          </a:bodyPr>
          <a:lstStyle/>
          <a:p>
            <a:r>
              <a:rPr lang="en-JM" sz="1600" dirty="0">
                <a:solidFill>
                  <a:schemeClr val="accent3"/>
                </a:solidFill>
                <a:latin typeface="Roboto Medium" panose="02000000000000000000" pitchFamily="2" charset="0"/>
                <a:ea typeface="Roboto Medium" panose="02000000000000000000" pitchFamily="2" charset="0"/>
                <a:cs typeface="Roboto Light"/>
              </a:rPr>
              <a:t>awareness</a:t>
            </a:r>
            <a:r>
              <a:rPr lang="en-JM" sz="1600" dirty="0">
                <a:solidFill>
                  <a:schemeClr val="accent3"/>
                </a:solidFill>
                <a:latin typeface="Roboto Light"/>
                <a:ea typeface="Roboto Light"/>
                <a:cs typeface="Roboto Light"/>
              </a:rPr>
              <a:t> of factors that </a:t>
            </a:r>
            <a:r>
              <a:rPr lang="en-JM" sz="1600" dirty="0">
                <a:solidFill>
                  <a:schemeClr val="accent3"/>
                </a:solidFill>
                <a:latin typeface="Roboto Light"/>
                <a:ea typeface="Roboto Light"/>
              </a:rPr>
              <a:t>obscure authenticity and agency</a:t>
            </a:r>
          </a:p>
          <a:p>
            <a:pPr marL="342900" indent="-342900">
              <a:buFont typeface="+mj-lt"/>
              <a:buAutoNum type="arabicPeriod"/>
            </a:pPr>
            <a:endParaRPr lang="en-JM" sz="1600" dirty="0">
              <a:solidFill>
                <a:schemeClr val="accent3"/>
              </a:solidFill>
              <a:latin typeface="Roboto Light"/>
              <a:ea typeface="Roboto Light"/>
            </a:endParaRPr>
          </a:p>
          <a:p>
            <a:r>
              <a:rPr lang="en-JM" sz="1600" dirty="0">
                <a:solidFill>
                  <a:schemeClr val="accent3"/>
                </a:solidFill>
                <a:latin typeface="Roboto Light"/>
                <a:ea typeface="Roboto Light"/>
              </a:rPr>
              <a:t>engaging in </a:t>
            </a:r>
            <a:r>
              <a:rPr lang="en-JM" sz="1600" dirty="0">
                <a:solidFill>
                  <a:schemeClr val="accent3"/>
                </a:solidFill>
                <a:latin typeface="Roboto Medium" panose="02000000000000000000" pitchFamily="2" charset="0"/>
                <a:ea typeface="Roboto Medium" panose="02000000000000000000" pitchFamily="2" charset="0"/>
              </a:rPr>
              <a:t>behaviour</a:t>
            </a:r>
            <a:r>
              <a:rPr lang="en-JM" sz="1600" dirty="0">
                <a:solidFill>
                  <a:schemeClr val="accent3"/>
                </a:solidFill>
                <a:latin typeface="Roboto Light"/>
                <a:ea typeface="Roboto Light"/>
              </a:rPr>
              <a:t> that reduces the impact of these factors</a:t>
            </a:r>
            <a:endParaRPr lang="en-US" sz="1600" dirty="0"/>
          </a:p>
        </p:txBody>
      </p:sp>
      <p:cxnSp>
        <p:nvCxnSpPr>
          <p:cNvPr id="12" name="Straight Connector 11">
            <a:extLst>
              <a:ext uri="{FF2B5EF4-FFF2-40B4-BE49-F238E27FC236}">
                <a16:creationId xmlns:a16="http://schemas.microsoft.com/office/drawing/2014/main" id="{150128E4-FDA1-6645-9E4C-D124DA7D2AB4}"/>
              </a:ext>
            </a:extLst>
          </p:cNvPr>
          <p:cNvCxnSpPr>
            <a:cxnSpLocks/>
          </p:cNvCxnSpPr>
          <p:nvPr/>
        </p:nvCxnSpPr>
        <p:spPr>
          <a:xfrm flipH="1" flipV="1">
            <a:off x="4656222" y="2064366"/>
            <a:ext cx="1287378" cy="629103"/>
          </a:xfrm>
          <a:prstGeom prst="line">
            <a:avLst/>
          </a:prstGeom>
          <a:ln>
            <a:solidFill>
              <a:srgbClr val="3C3F4D"/>
            </a:solidFill>
            <a:prstDash val="sysDot"/>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C6EE5DE3-1577-904F-9A05-0A6169DE0B47}"/>
              </a:ext>
            </a:extLst>
          </p:cNvPr>
          <p:cNvSpPr/>
          <p:nvPr/>
        </p:nvSpPr>
        <p:spPr>
          <a:xfrm>
            <a:off x="4572000" y="2007696"/>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9827F88-9F64-A74C-9281-B3A5E937AC30}"/>
              </a:ext>
            </a:extLst>
          </p:cNvPr>
          <p:cNvSpPr txBox="1"/>
          <p:nvPr/>
        </p:nvSpPr>
        <p:spPr>
          <a:xfrm>
            <a:off x="5867400" y="2064365"/>
            <a:ext cx="3183370" cy="1815882"/>
          </a:xfrm>
          <a:prstGeom prst="rect">
            <a:avLst/>
          </a:prstGeom>
          <a:noFill/>
        </p:spPr>
        <p:txBody>
          <a:bodyPr wrap="square" rtlCol="0">
            <a:spAutoFit/>
          </a:bodyPr>
          <a:lstStyle/>
          <a:p>
            <a:r>
              <a:rPr lang="en-JM" sz="1600" dirty="0">
                <a:solidFill>
                  <a:schemeClr val="accent3"/>
                </a:solidFill>
                <a:latin typeface="Roboto Medium" panose="02000000000000000000" pitchFamily="2" charset="0"/>
                <a:ea typeface="Roboto Medium" panose="02000000000000000000" pitchFamily="2" charset="0"/>
                <a:cs typeface="Roboto Light"/>
              </a:rPr>
              <a:t>awareness</a:t>
            </a:r>
            <a:r>
              <a:rPr lang="en-JM" sz="1600" dirty="0">
                <a:solidFill>
                  <a:schemeClr val="accent3"/>
                </a:solidFill>
                <a:latin typeface="Roboto Light"/>
                <a:ea typeface="Roboto Light"/>
                <a:cs typeface="Roboto Light"/>
              </a:rPr>
              <a:t> of factors that </a:t>
            </a:r>
            <a:r>
              <a:rPr lang="en-JM" sz="1600" dirty="0">
                <a:solidFill>
                  <a:schemeClr val="accent3"/>
                </a:solidFill>
                <a:latin typeface="Roboto Light"/>
                <a:ea typeface="Roboto Light"/>
              </a:rPr>
              <a:t>represent authenticity and agency</a:t>
            </a:r>
          </a:p>
          <a:p>
            <a:pPr marL="342900" indent="-342900">
              <a:buFont typeface="+mj-lt"/>
              <a:buAutoNum type="arabicPeriod" startAt="3"/>
            </a:pPr>
            <a:endParaRPr lang="en-JM" sz="1600" dirty="0">
              <a:solidFill>
                <a:schemeClr val="accent3"/>
              </a:solidFill>
              <a:latin typeface="Roboto Light"/>
              <a:ea typeface="Roboto Light"/>
            </a:endParaRPr>
          </a:p>
          <a:p>
            <a:r>
              <a:rPr lang="en-JM" sz="1600" dirty="0">
                <a:solidFill>
                  <a:schemeClr val="accent3"/>
                </a:solidFill>
                <a:latin typeface="Roboto Light"/>
                <a:ea typeface="Roboto Light"/>
              </a:rPr>
              <a:t>engaging in </a:t>
            </a:r>
            <a:r>
              <a:rPr lang="en-JM" sz="1600" dirty="0">
                <a:solidFill>
                  <a:schemeClr val="accent3"/>
                </a:solidFill>
                <a:latin typeface="Roboto Medium" panose="02000000000000000000" pitchFamily="2" charset="0"/>
                <a:ea typeface="Roboto Medium" panose="02000000000000000000" pitchFamily="2" charset="0"/>
              </a:rPr>
              <a:t>behaviour</a:t>
            </a:r>
            <a:r>
              <a:rPr lang="en-JM" sz="1600" dirty="0">
                <a:solidFill>
                  <a:schemeClr val="accent3"/>
                </a:solidFill>
                <a:latin typeface="Roboto Light"/>
                <a:ea typeface="Roboto Light"/>
              </a:rPr>
              <a:t> that increases authenticity and agency</a:t>
            </a:r>
            <a:endParaRPr lang="en-US" sz="1600" dirty="0"/>
          </a:p>
        </p:txBody>
      </p:sp>
    </p:spTree>
    <p:extLst>
      <p:ext uri="{BB962C8B-B14F-4D97-AF65-F5344CB8AC3E}">
        <p14:creationId xmlns:p14="http://schemas.microsoft.com/office/powerpoint/2010/main" val="317478907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476375" y="1504950"/>
            <a:ext cx="5715000" cy="857250"/>
          </a:xfrm>
        </p:spPr>
        <p:txBody>
          <a:bodyPr>
            <a:noAutofit/>
          </a:bodyPr>
          <a:lstStyle/>
          <a:p>
            <a:r>
              <a:rPr lang="en-US" sz="11250" spc="0" dirty="0">
                <a:solidFill>
                  <a:schemeClr val="bg1"/>
                </a:solidFill>
              </a:rPr>
              <a:t>3</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5054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The Sailboat Metaphor</a:t>
            </a:r>
          </a:p>
        </p:txBody>
      </p:sp>
    </p:spTree>
    <p:extLst>
      <p:ext uri="{BB962C8B-B14F-4D97-AF65-F5344CB8AC3E}">
        <p14:creationId xmlns:p14="http://schemas.microsoft.com/office/powerpoint/2010/main" val="31496513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sailboat metaphor  </a:t>
            </a:r>
          </a:p>
        </p:txBody>
      </p:sp>
      <p:sp>
        <p:nvSpPr>
          <p:cNvPr id="4" name="Rectangle 3"/>
          <p:cNvSpPr/>
          <p:nvPr/>
        </p:nvSpPr>
        <p:spPr>
          <a:xfrm>
            <a:off x="924339" y="1581150"/>
            <a:ext cx="4866861" cy="3073918"/>
          </a:xfrm>
          <a:prstGeom prst="rect">
            <a:avLst/>
          </a:prstGeom>
        </p:spPr>
        <p:txBody>
          <a:bodyPr wrap="square">
            <a:spAutoFit/>
          </a:bodyPr>
          <a:lstStyle/>
          <a:p>
            <a:pPr marL="457200" indent="-4572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compares human functioning to a captain with a sailboat and its journey</a:t>
            </a:r>
          </a:p>
          <a:p>
            <a:pPr marL="457200" indent="-4572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3 components: boat, captain &amp; lighthouse</a:t>
            </a:r>
          </a:p>
          <a:p>
            <a:pPr marL="457200" indent="-4572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autonomy, authenticity, resilience</a:t>
            </a: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
        <p:nvSpPr>
          <p:cNvPr id="7" name="Rectangle 6"/>
          <p:cNvSpPr/>
          <p:nvPr/>
        </p:nvSpPr>
        <p:spPr>
          <a:xfrm>
            <a:off x="6629400" y="742950"/>
            <a:ext cx="1066800" cy="1066800"/>
          </a:xfrm>
          <a:prstGeom prst="rect">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629400" y="2114550"/>
            <a:ext cx="1066800" cy="1066800"/>
          </a:xfrm>
          <a:prstGeom prst="rect">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629400" y="3562350"/>
            <a:ext cx="1066800" cy="1066800"/>
          </a:xfrm>
          <a:prstGeom prst="rect">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a:stretch>
            <a:fillRect/>
          </a:stretch>
        </p:blipFill>
        <p:spPr>
          <a:xfrm>
            <a:off x="6781800" y="514350"/>
            <a:ext cx="685800" cy="1081825"/>
          </a:xfrm>
          <a:prstGeom prst="rect">
            <a:avLst/>
          </a:prstGeom>
        </p:spPr>
      </p:pic>
      <p:pic>
        <p:nvPicPr>
          <p:cNvPr id="13" name="Picture 12"/>
          <p:cNvPicPr>
            <a:picLocks noChangeAspect="1"/>
          </p:cNvPicPr>
          <p:nvPr/>
        </p:nvPicPr>
        <p:blipFill>
          <a:blip r:embed="rId4"/>
          <a:stretch>
            <a:fillRect/>
          </a:stretch>
        </p:blipFill>
        <p:spPr>
          <a:xfrm>
            <a:off x="6736488" y="2403399"/>
            <a:ext cx="844130" cy="493492"/>
          </a:xfrm>
          <a:prstGeom prst="rect">
            <a:avLst/>
          </a:prstGeom>
        </p:spPr>
      </p:pic>
      <p:pic>
        <p:nvPicPr>
          <p:cNvPr id="14" name="Picture 13"/>
          <p:cNvPicPr>
            <a:picLocks noChangeAspect="1"/>
          </p:cNvPicPr>
          <p:nvPr/>
        </p:nvPicPr>
        <p:blipFill>
          <a:blip r:embed="rId5"/>
          <a:stretch>
            <a:fillRect/>
          </a:stretch>
        </p:blipFill>
        <p:spPr>
          <a:xfrm>
            <a:off x="7010400" y="3434560"/>
            <a:ext cx="298302" cy="1039245"/>
          </a:xfrm>
          <a:prstGeom prst="rect">
            <a:avLst/>
          </a:prstGeom>
        </p:spPr>
      </p:pic>
    </p:spTree>
    <p:extLst>
      <p:ext uri="{BB962C8B-B14F-4D97-AF65-F5344CB8AC3E}">
        <p14:creationId xmlns:p14="http://schemas.microsoft.com/office/powerpoint/2010/main" val="40951920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Why this metaphor?</a:t>
            </a:r>
          </a:p>
        </p:txBody>
      </p:sp>
      <p:sp>
        <p:nvSpPr>
          <p:cNvPr id="4" name="Rectangle 3"/>
          <p:cNvSpPr/>
          <p:nvPr/>
        </p:nvSpPr>
        <p:spPr>
          <a:xfrm>
            <a:off x="914400" y="1733550"/>
            <a:ext cx="6924262" cy="4131900"/>
          </a:xfrm>
          <a:prstGeom prst="rect">
            <a:avLst/>
          </a:prstGeom>
        </p:spPr>
        <p:txBody>
          <a:bodyPr wrap="square">
            <a:spAutoFit/>
          </a:bodyPr>
          <a:lstStyle/>
          <a:p>
            <a:pPr marL="457200" indent="-457200">
              <a:lnSpc>
                <a:spcPct val="150000"/>
              </a:lnSpc>
              <a:buClr>
                <a:schemeClr val="accent3"/>
              </a:buClr>
              <a:buFont typeface="+mj-lt"/>
              <a:buAutoNum type="arabicPeriod"/>
            </a:pPr>
            <a:r>
              <a:rPr lang="en-JM" sz="2200" dirty="0">
                <a:solidFill>
                  <a:schemeClr val="accent3"/>
                </a:solidFill>
                <a:latin typeface="Roboto Light"/>
                <a:ea typeface="Roboto Light"/>
                <a:cs typeface="Roboto Light"/>
              </a:rPr>
              <a:t>adding </a:t>
            </a:r>
            <a:r>
              <a:rPr lang="en-JM" sz="2200" dirty="0">
                <a:solidFill>
                  <a:schemeClr val="accent3"/>
                </a:solidFill>
                <a:latin typeface="Roboto Medium" panose="02000000000000000000" pitchFamily="2" charset="0"/>
                <a:ea typeface="Roboto Medium" panose="02000000000000000000" pitchFamily="2" charset="0"/>
                <a:cs typeface="Roboto Light"/>
              </a:rPr>
              <a:t>structure</a:t>
            </a:r>
            <a:r>
              <a:rPr lang="en-JM" sz="2200" dirty="0">
                <a:solidFill>
                  <a:schemeClr val="accent3"/>
                </a:solidFill>
                <a:latin typeface="Roboto Light"/>
                <a:ea typeface="Roboto Light"/>
                <a:cs typeface="Roboto Light"/>
              </a:rPr>
              <a:t> to the ‘conceptual jungle’ of PP</a:t>
            </a:r>
          </a:p>
          <a:p>
            <a:pPr marL="457200" indent="-457200">
              <a:lnSpc>
                <a:spcPct val="150000"/>
              </a:lnSpc>
              <a:buClr>
                <a:schemeClr val="accent3"/>
              </a:buClr>
              <a:buFont typeface="+mj-lt"/>
              <a:buAutoNum type="arabicPeriod"/>
            </a:pPr>
            <a:r>
              <a:rPr lang="en-JM" sz="2200" dirty="0">
                <a:solidFill>
                  <a:schemeClr val="accent3"/>
                </a:solidFill>
                <a:latin typeface="Roboto Light"/>
                <a:ea typeface="Roboto Light"/>
                <a:cs typeface="Roboto Light"/>
              </a:rPr>
              <a:t>creating a </a:t>
            </a:r>
            <a:r>
              <a:rPr lang="en-JM" sz="2200" dirty="0">
                <a:solidFill>
                  <a:schemeClr val="accent3"/>
                </a:solidFill>
                <a:latin typeface="Roboto Medium" panose="02000000000000000000" pitchFamily="2" charset="0"/>
                <a:ea typeface="Roboto Medium" panose="02000000000000000000" pitchFamily="2" charset="0"/>
                <a:cs typeface="Roboto Light"/>
              </a:rPr>
              <a:t>balanced</a:t>
            </a:r>
            <a:r>
              <a:rPr lang="en-JM" sz="2200" dirty="0">
                <a:solidFill>
                  <a:schemeClr val="accent3"/>
                </a:solidFill>
                <a:latin typeface="Roboto Light"/>
                <a:ea typeface="Roboto Light"/>
                <a:cs typeface="Roboto Light"/>
              </a:rPr>
              <a:t> approach to human functioning</a:t>
            </a:r>
          </a:p>
          <a:p>
            <a:pPr marL="457200" indent="-457200">
              <a:lnSpc>
                <a:spcPct val="150000"/>
              </a:lnSpc>
              <a:buClr>
                <a:schemeClr val="accent3"/>
              </a:buClr>
              <a:buFont typeface="+mj-lt"/>
              <a:buAutoNum type="arabicPeriod"/>
            </a:pPr>
            <a:r>
              <a:rPr lang="en-JM" sz="2200" dirty="0">
                <a:solidFill>
                  <a:schemeClr val="accent3"/>
                </a:solidFill>
                <a:latin typeface="Roboto Light"/>
                <a:ea typeface="Roboto Light"/>
                <a:cs typeface="Roboto Light"/>
              </a:rPr>
              <a:t>creating an </a:t>
            </a:r>
            <a:r>
              <a:rPr lang="en-JM" sz="2200" dirty="0">
                <a:solidFill>
                  <a:schemeClr val="accent3"/>
                </a:solidFill>
                <a:latin typeface="Roboto Medium" panose="02000000000000000000" pitchFamily="2" charset="0"/>
                <a:ea typeface="Roboto Medium" panose="02000000000000000000" pitchFamily="2" charset="0"/>
                <a:cs typeface="Roboto Light"/>
              </a:rPr>
              <a:t>intuitive</a:t>
            </a:r>
            <a:r>
              <a:rPr lang="en-JM" sz="2200" dirty="0">
                <a:solidFill>
                  <a:schemeClr val="accent3"/>
                </a:solidFill>
                <a:latin typeface="Roboto Light"/>
                <a:ea typeface="Roboto Light"/>
                <a:cs typeface="Roboto Light"/>
              </a:rPr>
              <a:t> and </a:t>
            </a:r>
            <a:r>
              <a:rPr lang="en-JM" sz="2200" dirty="0">
                <a:solidFill>
                  <a:schemeClr val="accent3"/>
                </a:solidFill>
                <a:latin typeface="Roboto Medium" panose="02000000000000000000" pitchFamily="2" charset="0"/>
                <a:ea typeface="Roboto Medium" panose="02000000000000000000" pitchFamily="2" charset="0"/>
                <a:cs typeface="Roboto Light"/>
              </a:rPr>
              <a:t>profound</a:t>
            </a:r>
            <a:r>
              <a:rPr lang="en-JM" sz="2200" dirty="0">
                <a:solidFill>
                  <a:schemeClr val="accent3"/>
                </a:solidFill>
                <a:latin typeface="Roboto Light"/>
                <a:ea typeface="Roboto Light"/>
                <a:cs typeface="Roboto Light"/>
              </a:rPr>
              <a:t> framework for teaching and practicing PP</a:t>
            </a:r>
          </a:p>
          <a:p>
            <a:pPr marL="457200" indent="-457200">
              <a:lnSpc>
                <a:spcPct val="150000"/>
              </a:lnSpc>
              <a:buClr>
                <a:srgbClr val="3C3F4D"/>
              </a:buClr>
              <a:buFont typeface="+mj-lt"/>
              <a:buAutoNum type="arabicPeriod"/>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426186703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8 elements of the boat</a:t>
            </a:r>
          </a:p>
        </p:txBody>
      </p:sp>
      <p:pic>
        <p:nvPicPr>
          <p:cNvPr id="4" name="Picture 3"/>
          <p:cNvPicPr>
            <a:picLocks noChangeAspect="1"/>
          </p:cNvPicPr>
          <p:nvPr/>
        </p:nvPicPr>
        <p:blipFill>
          <a:blip r:embed="rId3"/>
          <a:stretch>
            <a:fillRect/>
          </a:stretch>
        </p:blipFill>
        <p:spPr>
          <a:xfrm>
            <a:off x="3962400" y="285750"/>
            <a:ext cx="4424683" cy="4324350"/>
          </a:xfrm>
          <a:prstGeom prst="rect">
            <a:avLst/>
          </a:prstGeom>
        </p:spPr>
      </p:pic>
    </p:spTree>
    <p:extLst>
      <p:ext uri="{BB962C8B-B14F-4D97-AF65-F5344CB8AC3E}">
        <p14:creationId xmlns:p14="http://schemas.microsoft.com/office/powerpoint/2010/main" val="192931768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5990963" y="1472866"/>
            <a:ext cx="2407950" cy="24079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Captain</a:t>
            </a:r>
          </a:p>
        </p:txBody>
      </p:sp>
      <p:sp>
        <p:nvSpPr>
          <p:cNvPr id="5" name="Rectangle 4"/>
          <p:cNvSpPr/>
          <p:nvPr/>
        </p:nvSpPr>
        <p:spPr>
          <a:xfrm>
            <a:off x="970601" y="1907999"/>
            <a:ext cx="6019800" cy="3901068"/>
          </a:xfrm>
          <a:prstGeom prst="rect">
            <a:avLst/>
          </a:prstGeom>
        </p:spPr>
        <p:txBody>
          <a:bodyPr wrap="square">
            <a:spAutoFit/>
          </a:bodyPr>
          <a:lstStyle/>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‘master’ of the boat</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interacts with the other elements</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relates to the other elements</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symbol of autonomy </a:t>
            </a:r>
          </a:p>
          <a:p>
            <a:pPr>
              <a:lnSpc>
                <a:spcPct val="150000"/>
              </a:lnSpc>
              <a:buClr>
                <a:srgbClr val="800000"/>
              </a:buClr>
            </a:pPr>
            <a:endParaRPr lang="en-JM" sz="1600" dirty="0">
              <a:solidFill>
                <a:schemeClr val="accent3"/>
              </a:solidFill>
              <a:latin typeface="Roboto Light"/>
              <a:ea typeface="Roboto Light"/>
              <a:cs typeface="Roboto Light"/>
            </a:endParaRPr>
          </a:p>
          <a:p>
            <a:pPr marL="342900" indent="-342900">
              <a:lnSpc>
                <a:spcPct val="150000"/>
              </a:lnSpc>
              <a:buClr>
                <a:srgbClr val="800000"/>
              </a:buClr>
              <a:buFont typeface="Wingdings" charset="2"/>
              <a:buChar char="§"/>
            </a:pPr>
            <a:endParaRPr lang="en-JM" sz="1600" dirty="0">
              <a:solidFill>
                <a:schemeClr val="accent3"/>
              </a:solidFill>
              <a:latin typeface="Roboto Light"/>
              <a:ea typeface="Roboto Light"/>
              <a:cs typeface="Roboto Light"/>
            </a:endParaRP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4" name="Picture 3"/>
          <p:cNvPicPr>
            <a:picLocks noChangeAspect="1"/>
          </p:cNvPicPr>
          <p:nvPr/>
        </p:nvPicPr>
        <p:blipFill>
          <a:blip r:embed="rId3"/>
          <a:stretch>
            <a:fillRect/>
          </a:stretch>
        </p:blipFill>
        <p:spPr>
          <a:xfrm>
            <a:off x="6441077" y="2215178"/>
            <a:ext cx="1566791" cy="915970"/>
          </a:xfrm>
          <a:prstGeom prst="rect">
            <a:avLst/>
          </a:prstGeom>
        </p:spPr>
      </p:pic>
    </p:spTree>
    <p:extLst>
      <p:ext uri="{BB962C8B-B14F-4D97-AF65-F5344CB8AC3E}">
        <p14:creationId xmlns:p14="http://schemas.microsoft.com/office/powerpoint/2010/main" val="46305963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Captain: 4 key elements</a:t>
            </a:r>
          </a:p>
        </p:txBody>
      </p:sp>
      <p:pic>
        <p:nvPicPr>
          <p:cNvPr id="8" name="Picture 7"/>
          <p:cNvPicPr>
            <a:picLocks noChangeAspect="1"/>
          </p:cNvPicPr>
          <p:nvPr/>
        </p:nvPicPr>
        <p:blipFill>
          <a:blip r:embed="rId3"/>
          <a:stretch>
            <a:fillRect/>
          </a:stretch>
        </p:blipFill>
        <p:spPr>
          <a:xfrm>
            <a:off x="4839789" y="942975"/>
            <a:ext cx="3657600" cy="3674225"/>
          </a:xfrm>
          <a:prstGeom prst="rect">
            <a:avLst/>
          </a:prstGeom>
        </p:spPr>
      </p:pic>
    </p:spTree>
    <p:extLst>
      <p:ext uri="{BB962C8B-B14F-4D97-AF65-F5344CB8AC3E}">
        <p14:creationId xmlns:p14="http://schemas.microsoft.com/office/powerpoint/2010/main" val="349739846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captain: Study aid</a:t>
            </a:r>
          </a:p>
        </p:txBody>
      </p:sp>
      <p:sp>
        <p:nvSpPr>
          <p:cNvPr id="5" name="Rectangle 4"/>
          <p:cNvSpPr/>
          <p:nvPr/>
        </p:nvSpPr>
        <p:spPr>
          <a:xfrm>
            <a:off x="970601" y="1733550"/>
            <a:ext cx="6019800" cy="4158831"/>
          </a:xfrm>
          <a:prstGeom prst="rect">
            <a:avLst/>
          </a:prstGeom>
        </p:spPr>
        <p:txBody>
          <a:bodyPr wrap="square">
            <a:spAutoFit/>
          </a:bodyPr>
          <a:lstStyle/>
          <a:p>
            <a:pPr>
              <a:lnSpc>
                <a:spcPct val="150000"/>
              </a:lnSpc>
              <a:buClr>
                <a:srgbClr val="800000"/>
              </a:buClr>
            </a:pPr>
            <a:r>
              <a:rPr lang="en-US" sz="2000" dirty="0">
                <a:latin typeface="Roboto Slab" pitchFamily="2" charset="0"/>
                <a:ea typeface="Roboto Slab" pitchFamily="2" charset="0"/>
              </a:rPr>
              <a:t>acronym: ATMA</a:t>
            </a:r>
            <a:endParaRPr lang="en-JM" sz="2000" dirty="0">
              <a:latin typeface="Roboto Light"/>
              <a:ea typeface="Roboto Light"/>
              <a:cs typeface="Roboto Light"/>
            </a:endParaRPr>
          </a:p>
          <a:p>
            <a:pPr>
              <a:lnSpc>
                <a:spcPct val="150000"/>
              </a:lnSpc>
              <a:buClr>
                <a:srgbClr val="800000"/>
              </a:buClr>
            </a:pPr>
            <a:endParaRPr lang="en-JM" sz="2000" dirty="0">
              <a:solidFill>
                <a:schemeClr val="accent3"/>
              </a:solidFill>
              <a:latin typeface="Roboto Light"/>
              <a:ea typeface="Roboto Light"/>
              <a:cs typeface="Roboto Light"/>
            </a:endParaRPr>
          </a:p>
          <a:p>
            <a:pPr>
              <a:lnSpc>
                <a:spcPct val="150000"/>
              </a:lnSpc>
              <a:buClr>
                <a:srgbClr val="800000"/>
              </a:buClr>
            </a:pPr>
            <a:r>
              <a:rPr lang="en-JM" sz="2000" dirty="0">
                <a:solidFill>
                  <a:schemeClr val="accent3"/>
                </a:solidFill>
                <a:latin typeface="Roboto Light"/>
                <a:ea typeface="Roboto Light"/>
                <a:cs typeface="Roboto Light"/>
              </a:rPr>
              <a:t>Hinduism: the personal soul or self; </a:t>
            </a:r>
          </a:p>
          <a:p>
            <a:pPr>
              <a:lnSpc>
                <a:spcPct val="150000"/>
              </a:lnSpc>
              <a:buClr>
                <a:srgbClr val="800000"/>
              </a:buClr>
            </a:pPr>
            <a:r>
              <a:rPr lang="en-JM" sz="2000" dirty="0">
                <a:solidFill>
                  <a:schemeClr val="accent3"/>
                </a:solidFill>
                <a:latin typeface="Roboto Light"/>
                <a:ea typeface="Roboto Light"/>
                <a:cs typeface="Roboto Light"/>
              </a:rPr>
              <a:t>the thinking principle as manifested in consciousness</a:t>
            </a:r>
          </a:p>
          <a:p>
            <a:pPr>
              <a:lnSpc>
                <a:spcPct val="150000"/>
              </a:lnSpc>
              <a:buClr>
                <a:srgbClr val="800000"/>
              </a:buClr>
            </a:pPr>
            <a:endParaRPr lang="en-JM" sz="1600" dirty="0">
              <a:solidFill>
                <a:schemeClr val="accent3"/>
              </a:solidFill>
              <a:latin typeface="Roboto Light"/>
              <a:ea typeface="Roboto Light"/>
              <a:cs typeface="Roboto Light"/>
            </a:endParaRPr>
          </a:p>
          <a:p>
            <a:pPr marL="342900" indent="-342900">
              <a:lnSpc>
                <a:spcPct val="150000"/>
              </a:lnSpc>
              <a:buClr>
                <a:srgbClr val="800000"/>
              </a:buClr>
              <a:buFont typeface="Wingdings" charset="2"/>
              <a:buChar char="§"/>
            </a:pPr>
            <a:endParaRPr lang="en-JM" sz="1600" dirty="0">
              <a:solidFill>
                <a:schemeClr val="accent3"/>
              </a:solidFill>
              <a:latin typeface="Roboto Light"/>
              <a:ea typeface="Roboto Light"/>
              <a:cs typeface="Roboto Light"/>
            </a:endParaRP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Placeholder 3">
            <a:extLst>
              <a:ext uri="{FF2B5EF4-FFF2-40B4-BE49-F238E27FC236}">
                <a16:creationId xmlns:a16="http://schemas.microsoft.com/office/drawing/2014/main" id="{41E923A8-6E8F-3844-A262-64AACFA46DF7}"/>
              </a:ext>
            </a:extLst>
          </p:cNvPr>
          <p:cNvPicPr>
            <a:picLocks noChangeAspect="1"/>
          </p:cNvPicPr>
          <p:nvPr/>
        </p:nvPicPr>
        <p:blipFill>
          <a:blip r:embed="rId3">
            <a:extLst>
              <a:ext uri="{28A0092B-C50C-407E-A947-70E740481C1C}">
                <a14:useLocalDpi xmlns:a14="http://schemas.microsoft.com/office/drawing/2010/main" val="0"/>
              </a:ext>
            </a:extLst>
          </a:blip>
          <a:srcRect l="26148" r="26148"/>
          <a:stretch>
            <a:fillRect/>
          </a:stretch>
        </p:blipFill>
        <p:spPr>
          <a:xfrm>
            <a:off x="5638800" y="0"/>
            <a:ext cx="3505200" cy="5143500"/>
          </a:xfrm>
          <a:prstGeom prst="rect">
            <a:avLst/>
          </a:prstGeom>
        </p:spPr>
      </p:pic>
    </p:spTree>
    <p:extLst>
      <p:ext uri="{BB962C8B-B14F-4D97-AF65-F5344CB8AC3E}">
        <p14:creationId xmlns:p14="http://schemas.microsoft.com/office/powerpoint/2010/main" val="139714127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Overview</a:t>
            </a:r>
          </a:p>
        </p:txBody>
      </p:sp>
      <p:sp>
        <p:nvSpPr>
          <p:cNvPr id="4" name="Rectangle 3"/>
          <p:cNvSpPr/>
          <p:nvPr/>
        </p:nvSpPr>
        <p:spPr>
          <a:xfrm>
            <a:off x="942473" y="1472866"/>
            <a:ext cx="5448300" cy="1158587"/>
          </a:xfrm>
          <a:prstGeom prst="rect">
            <a:avLst/>
          </a:prstGeom>
        </p:spPr>
        <p:txBody>
          <a:bodyPr wrap="square">
            <a:spAutoFit/>
          </a:bodyPr>
          <a:lstStyle/>
          <a:p>
            <a:pPr marL="285750" indent="-285750">
              <a:lnSpc>
                <a:spcPct val="150000"/>
              </a:lnSpc>
              <a:buClr>
                <a:srgbClr val="3C3F4D"/>
              </a:buClr>
              <a:buFont typeface="Wingdings" charset="2"/>
              <a:buChar char="§"/>
            </a:pPr>
            <a:r>
              <a:rPr lang="en-JM" sz="1600" dirty="0">
                <a:solidFill>
                  <a:schemeClr val="accent3"/>
                </a:solidFill>
                <a:latin typeface="Roboto Light"/>
                <a:ea typeface="Roboto Light"/>
                <a:cs typeface="Roboto Light"/>
              </a:rPr>
              <a:t>Chapter 1: Introducing PP</a:t>
            </a:r>
          </a:p>
          <a:p>
            <a:pPr marL="285750" indent="-285750">
              <a:lnSpc>
                <a:spcPct val="150000"/>
              </a:lnSpc>
              <a:buClr>
                <a:srgbClr val="3C3F4D"/>
              </a:buClr>
              <a:buFont typeface="Wingdings" charset="2"/>
              <a:buChar char="§"/>
            </a:pPr>
            <a:r>
              <a:rPr lang="en-JM" sz="1600" dirty="0">
                <a:solidFill>
                  <a:schemeClr val="accent3"/>
                </a:solidFill>
                <a:latin typeface="Roboto Light"/>
                <a:ea typeface="Roboto Light"/>
                <a:cs typeface="Roboto Light"/>
              </a:rPr>
              <a:t>Chapter 2: Second Wave PP</a:t>
            </a:r>
          </a:p>
          <a:p>
            <a:pPr marL="285750" indent="-285750">
              <a:lnSpc>
                <a:spcPct val="150000"/>
              </a:lnSpc>
              <a:buClr>
                <a:srgbClr val="3C3F4D"/>
              </a:buClr>
              <a:buFont typeface="Wingdings" charset="2"/>
              <a:buChar char="§"/>
            </a:pPr>
            <a:r>
              <a:rPr lang="en-JM" sz="1600" dirty="0">
                <a:solidFill>
                  <a:schemeClr val="accent3"/>
                </a:solidFill>
                <a:latin typeface="Roboto Light"/>
                <a:ea typeface="Roboto Light"/>
                <a:cs typeface="Roboto Light"/>
              </a:rPr>
              <a:t>Chapter 3: The Sailboat Metaphor</a:t>
            </a:r>
          </a:p>
        </p:txBody>
      </p:sp>
    </p:spTree>
    <p:extLst>
      <p:ext uri="{BB962C8B-B14F-4D97-AF65-F5344CB8AC3E}">
        <p14:creationId xmlns:p14="http://schemas.microsoft.com/office/powerpoint/2010/main" val="136585290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Important note</a:t>
            </a:r>
          </a:p>
        </p:txBody>
      </p:sp>
      <p:pic>
        <p:nvPicPr>
          <p:cNvPr id="4" name="Picture 3" descr="all captains.jpg"/>
          <p:cNvPicPr>
            <a:picLocks noChangeAspect="1"/>
          </p:cNvPicPr>
          <p:nvPr/>
        </p:nvPicPr>
        <p:blipFill>
          <a:blip r:embed="rId3" cstate="print">
            <a:extLst>
              <a:ext uri="{BEBA8EAE-BF5A-486C-A8C5-ECC9F3942E4B}">
                <a14:imgProps xmlns:a14="http://schemas.microsoft.com/office/drawing/2010/main">
                  <a14:imgLayer r:embed="rId4">
                    <a14:imgEffect>
                      <a14:saturation sat="48000"/>
                    </a14:imgEffect>
                    <a14:imgEffect>
                      <a14:brightnessContrast contrast="-9000"/>
                    </a14:imgEffect>
                  </a14:imgLayer>
                </a14:imgProps>
              </a:ext>
              <a:ext uri="{28A0092B-C50C-407E-A947-70E740481C1C}">
                <a14:useLocalDpi xmlns:a14="http://schemas.microsoft.com/office/drawing/2010/main" val="0"/>
              </a:ext>
            </a:extLst>
          </a:blip>
          <a:stretch>
            <a:fillRect/>
          </a:stretch>
        </p:blipFill>
        <p:spPr>
          <a:xfrm>
            <a:off x="5298621" y="0"/>
            <a:ext cx="3845379" cy="5143500"/>
          </a:xfrm>
          <a:prstGeom prst="rect">
            <a:avLst/>
          </a:prstGeom>
        </p:spPr>
      </p:pic>
      <p:sp>
        <p:nvSpPr>
          <p:cNvPr id="6" name="Rectangle 5"/>
          <p:cNvSpPr/>
          <p:nvPr/>
        </p:nvSpPr>
        <p:spPr>
          <a:xfrm>
            <a:off x="990600" y="1783832"/>
            <a:ext cx="5334000" cy="2612254"/>
          </a:xfrm>
          <a:prstGeom prst="rect">
            <a:avLst/>
          </a:prstGeom>
        </p:spPr>
        <p:txBody>
          <a:bodyPr wrap="square">
            <a:spAutoFit/>
          </a:bodyPr>
          <a:lstStyle/>
          <a:p>
            <a:pPr marL="457200" indent="-4572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every person is a captain</a:t>
            </a:r>
          </a:p>
          <a:p>
            <a:pPr marL="457200" indent="-457200">
              <a:lnSpc>
                <a:spcPct val="150000"/>
              </a:lnSpc>
              <a:buClr>
                <a:schemeClr val="accent3"/>
              </a:buClr>
              <a:buFont typeface="Wingdings" charset="2"/>
              <a:buChar char="§"/>
            </a:pPr>
            <a:r>
              <a:rPr lang="en-JM" sz="2000" dirty="0">
                <a:solidFill>
                  <a:schemeClr val="accent3"/>
                </a:solidFill>
                <a:latin typeface="Roboto Light"/>
                <a:ea typeface="Roboto Light"/>
                <a:cs typeface="Roboto Light"/>
              </a:rPr>
              <a:t>regardless of skin colour, </a:t>
            </a:r>
            <a:br>
              <a:rPr lang="en-JM" sz="2000" dirty="0">
                <a:solidFill>
                  <a:schemeClr val="accent3"/>
                </a:solidFill>
                <a:latin typeface="Roboto Light"/>
                <a:ea typeface="Roboto Light"/>
                <a:cs typeface="Roboto Light"/>
              </a:rPr>
            </a:br>
            <a:r>
              <a:rPr lang="en-JM" sz="2000" dirty="0">
                <a:solidFill>
                  <a:schemeClr val="accent3"/>
                </a:solidFill>
                <a:latin typeface="Roboto Light"/>
                <a:ea typeface="Roboto Light"/>
                <a:cs typeface="Roboto Light"/>
              </a:rPr>
              <a:t>background, religion,</a:t>
            </a:r>
            <a:br>
              <a:rPr lang="en-JM" sz="2000" dirty="0">
                <a:solidFill>
                  <a:schemeClr val="accent3"/>
                </a:solidFill>
                <a:latin typeface="Roboto Light"/>
                <a:ea typeface="Roboto Light"/>
                <a:cs typeface="Roboto Light"/>
              </a:rPr>
            </a:br>
            <a:r>
              <a:rPr lang="en-JM" sz="2000" dirty="0">
                <a:solidFill>
                  <a:schemeClr val="accent3"/>
                </a:solidFill>
                <a:latin typeface="Roboto Light"/>
                <a:ea typeface="Roboto Light"/>
                <a:cs typeface="Roboto Light"/>
              </a:rPr>
              <a:t>etc.</a:t>
            </a:r>
          </a:p>
          <a:p>
            <a:pPr marL="457200" indent="-457200">
              <a:lnSpc>
                <a:spcPct val="150000"/>
              </a:lnSpc>
              <a:buClr>
                <a:srgbClr val="800000"/>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344308819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captain and the sailboat</a:t>
            </a:r>
          </a:p>
        </p:txBody>
      </p:sp>
      <p:pic>
        <p:nvPicPr>
          <p:cNvPr id="4" name="Picture 3"/>
          <p:cNvPicPr>
            <a:picLocks noChangeAspect="1"/>
          </p:cNvPicPr>
          <p:nvPr/>
        </p:nvPicPr>
        <p:blipFill>
          <a:blip r:embed="rId3"/>
          <a:stretch>
            <a:fillRect/>
          </a:stretch>
        </p:blipFill>
        <p:spPr>
          <a:xfrm>
            <a:off x="3886200" y="1128961"/>
            <a:ext cx="3581400" cy="3500189"/>
          </a:xfrm>
          <a:prstGeom prst="rect">
            <a:avLst/>
          </a:prstGeom>
        </p:spPr>
      </p:pic>
      <p:pic>
        <p:nvPicPr>
          <p:cNvPr id="6" name="Picture 5"/>
          <p:cNvPicPr>
            <a:picLocks noChangeAspect="1"/>
          </p:cNvPicPr>
          <p:nvPr/>
        </p:nvPicPr>
        <p:blipFill>
          <a:blip r:embed="rId4"/>
          <a:stretch>
            <a:fillRect/>
          </a:stretch>
        </p:blipFill>
        <p:spPr>
          <a:xfrm>
            <a:off x="914400" y="1657350"/>
            <a:ext cx="2971800" cy="2985308"/>
          </a:xfrm>
          <a:prstGeom prst="rect">
            <a:avLst/>
          </a:prstGeom>
        </p:spPr>
      </p:pic>
    </p:spTree>
    <p:extLst>
      <p:ext uri="{BB962C8B-B14F-4D97-AF65-F5344CB8AC3E}">
        <p14:creationId xmlns:p14="http://schemas.microsoft.com/office/powerpoint/2010/main" val="346454963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concept translation</a:t>
            </a:r>
          </a:p>
        </p:txBody>
      </p:sp>
      <p:sp>
        <p:nvSpPr>
          <p:cNvPr id="5" name="Rectangle 4"/>
          <p:cNvSpPr/>
          <p:nvPr/>
        </p:nvSpPr>
        <p:spPr>
          <a:xfrm>
            <a:off x="981370" y="1504950"/>
            <a:ext cx="2600030" cy="3462486"/>
          </a:xfrm>
          <a:prstGeom prst="rect">
            <a:avLst/>
          </a:prstGeom>
        </p:spPr>
        <p:txBody>
          <a:bodyPr wrap="square">
            <a:spAutoFit/>
          </a:bodyPr>
          <a:lstStyle/>
          <a:p>
            <a:pPr>
              <a:lnSpc>
                <a:spcPct val="150000"/>
              </a:lnSpc>
              <a:buClr>
                <a:srgbClr val="3C3F4D"/>
              </a:buClr>
            </a:pPr>
            <a:r>
              <a:rPr lang="en-JM" sz="2000" dirty="0">
                <a:solidFill>
                  <a:srgbClr val="77303D"/>
                </a:solidFill>
                <a:latin typeface="Roboto" panose="02000000000000000000" pitchFamily="2" charset="0"/>
                <a:ea typeface="Roboto" panose="02000000000000000000" pitchFamily="2" charset="0"/>
                <a:cs typeface="Roboto Light"/>
              </a:rPr>
              <a:t>resiliency:</a:t>
            </a:r>
          </a:p>
          <a:p>
            <a:pPr>
              <a:lnSpc>
                <a:spcPct val="150000"/>
              </a:lnSpc>
              <a:buClr>
                <a:srgbClr val="3C3F4D"/>
              </a:buClr>
            </a:pPr>
            <a:r>
              <a:rPr lang="en-JM" sz="2000" dirty="0">
                <a:solidFill>
                  <a:schemeClr val="accent3"/>
                </a:solidFill>
                <a:latin typeface="Roboto Light"/>
                <a:ea typeface="Roboto Light"/>
                <a:cs typeface="Roboto Light"/>
              </a:rPr>
              <a:t> </a:t>
            </a:r>
          </a:p>
          <a:p>
            <a:pPr>
              <a:lnSpc>
                <a:spcPct val="150000"/>
              </a:lnSpc>
              <a:buClr>
                <a:srgbClr val="3C3F4D"/>
              </a:buClr>
            </a:pPr>
            <a:r>
              <a:rPr lang="en-JM" dirty="0">
                <a:solidFill>
                  <a:schemeClr val="accent3"/>
                </a:solidFill>
                <a:latin typeface="Roboto Light"/>
                <a:ea typeface="Roboto Light"/>
                <a:cs typeface="Roboto Light"/>
              </a:rPr>
              <a:t>making use of social support</a:t>
            </a: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6">
            <a:extLst>
              <a:ext uri="{FF2B5EF4-FFF2-40B4-BE49-F238E27FC236}">
                <a16:creationId xmlns:a16="http://schemas.microsoft.com/office/drawing/2014/main" id="{A82ED6E5-6FF6-314C-8AC0-5F5043E322EA}"/>
              </a:ext>
            </a:extLst>
          </p:cNvPr>
          <p:cNvPicPr>
            <a:picLocks noChangeAspect="1"/>
          </p:cNvPicPr>
          <p:nvPr/>
        </p:nvPicPr>
        <p:blipFill>
          <a:blip r:embed="rId3"/>
          <a:stretch>
            <a:fillRect/>
          </a:stretch>
        </p:blipFill>
        <p:spPr>
          <a:xfrm>
            <a:off x="5649585" y="1605984"/>
            <a:ext cx="2884815" cy="2819400"/>
          </a:xfrm>
          <a:prstGeom prst="rect">
            <a:avLst/>
          </a:prstGeom>
        </p:spPr>
      </p:pic>
      <p:pic>
        <p:nvPicPr>
          <p:cNvPr id="8" name="Picture 7">
            <a:extLst>
              <a:ext uri="{FF2B5EF4-FFF2-40B4-BE49-F238E27FC236}">
                <a16:creationId xmlns:a16="http://schemas.microsoft.com/office/drawing/2014/main" id="{1893F6A6-02CF-6F41-8BF1-3F3EAA6C1804}"/>
              </a:ext>
            </a:extLst>
          </p:cNvPr>
          <p:cNvPicPr>
            <a:picLocks noChangeAspect="1"/>
          </p:cNvPicPr>
          <p:nvPr/>
        </p:nvPicPr>
        <p:blipFill>
          <a:blip r:embed="rId4"/>
          <a:stretch>
            <a:fillRect/>
          </a:stretch>
        </p:blipFill>
        <p:spPr>
          <a:xfrm>
            <a:off x="3875640" y="2348825"/>
            <a:ext cx="1915336" cy="1924042"/>
          </a:xfrm>
          <a:prstGeom prst="rect">
            <a:avLst/>
          </a:prstGeom>
        </p:spPr>
      </p:pic>
      <p:sp>
        <p:nvSpPr>
          <p:cNvPr id="9" name="Oval 8">
            <a:extLst>
              <a:ext uri="{FF2B5EF4-FFF2-40B4-BE49-F238E27FC236}">
                <a16:creationId xmlns:a16="http://schemas.microsoft.com/office/drawing/2014/main" id="{B3ED2F61-F931-D648-A38C-0643F881BE3B}"/>
              </a:ext>
            </a:extLst>
          </p:cNvPr>
          <p:cNvSpPr/>
          <p:nvPr/>
        </p:nvSpPr>
        <p:spPr>
          <a:xfrm>
            <a:off x="7782736" y="3188342"/>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93DBBF6-D235-B44B-BF72-6AE479938573}"/>
              </a:ext>
            </a:extLst>
          </p:cNvPr>
          <p:cNvSpPr/>
          <p:nvPr/>
        </p:nvSpPr>
        <p:spPr>
          <a:xfrm>
            <a:off x="4498868" y="2296658"/>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017327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concept translation</a:t>
            </a:r>
          </a:p>
        </p:txBody>
      </p:sp>
      <p:sp>
        <p:nvSpPr>
          <p:cNvPr id="5" name="Rectangle 4"/>
          <p:cNvSpPr/>
          <p:nvPr/>
        </p:nvSpPr>
        <p:spPr>
          <a:xfrm>
            <a:off x="981370" y="1504950"/>
            <a:ext cx="2600030" cy="3462486"/>
          </a:xfrm>
          <a:prstGeom prst="rect">
            <a:avLst/>
          </a:prstGeom>
        </p:spPr>
        <p:txBody>
          <a:bodyPr wrap="square">
            <a:spAutoFit/>
          </a:bodyPr>
          <a:lstStyle/>
          <a:p>
            <a:pPr>
              <a:lnSpc>
                <a:spcPct val="150000"/>
              </a:lnSpc>
              <a:buClr>
                <a:srgbClr val="3C3F4D"/>
              </a:buClr>
            </a:pPr>
            <a:r>
              <a:rPr lang="en-JM" sz="2000" dirty="0">
                <a:solidFill>
                  <a:srgbClr val="77303D"/>
                </a:solidFill>
                <a:latin typeface="Roboto" panose="02000000000000000000" pitchFamily="2" charset="0"/>
                <a:ea typeface="Roboto" panose="02000000000000000000" pitchFamily="2" charset="0"/>
                <a:cs typeface="Roboto Light"/>
              </a:rPr>
              <a:t>resiliency:</a:t>
            </a:r>
          </a:p>
          <a:p>
            <a:pPr>
              <a:lnSpc>
                <a:spcPct val="150000"/>
              </a:lnSpc>
              <a:buClr>
                <a:srgbClr val="3C3F4D"/>
              </a:buClr>
            </a:pPr>
            <a:r>
              <a:rPr lang="en-JM" sz="2000" dirty="0">
                <a:solidFill>
                  <a:schemeClr val="accent3"/>
                </a:solidFill>
                <a:latin typeface="Roboto Light"/>
                <a:ea typeface="Roboto Light"/>
                <a:cs typeface="Roboto Light"/>
              </a:rPr>
              <a:t> </a:t>
            </a:r>
          </a:p>
          <a:p>
            <a:pPr>
              <a:lnSpc>
                <a:spcPct val="150000"/>
              </a:lnSpc>
              <a:buClr>
                <a:srgbClr val="3C3F4D"/>
              </a:buClr>
            </a:pPr>
            <a:r>
              <a:rPr lang="en-JM" dirty="0">
                <a:solidFill>
                  <a:schemeClr val="accent3"/>
                </a:solidFill>
                <a:latin typeface="Roboto Light"/>
                <a:ea typeface="Roboto Light"/>
                <a:cs typeface="Roboto Light"/>
              </a:rPr>
              <a:t>dealing with internal stressors</a:t>
            </a: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6">
            <a:extLst>
              <a:ext uri="{FF2B5EF4-FFF2-40B4-BE49-F238E27FC236}">
                <a16:creationId xmlns:a16="http://schemas.microsoft.com/office/drawing/2014/main" id="{A82ED6E5-6FF6-314C-8AC0-5F5043E322EA}"/>
              </a:ext>
            </a:extLst>
          </p:cNvPr>
          <p:cNvPicPr>
            <a:picLocks noChangeAspect="1"/>
          </p:cNvPicPr>
          <p:nvPr/>
        </p:nvPicPr>
        <p:blipFill>
          <a:blip r:embed="rId3"/>
          <a:stretch>
            <a:fillRect/>
          </a:stretch>
        </p:blipFill>
        <p:spPr>
          <a:xfrm>
            <a:off x="5649585" y="1605984"/>
            <a:ext cx="2884815" cy="2819400"/>
          </a:xfrm>
          <a:prstGeom prst="rect">
            <a:avLst/>
          </a:prstGeom>
        </p:spPr>
      </p:pic>
      <p:pic>
        <p:nvPicPr>
          <p:cNvPr id="8" name="Picture 7">
            <a:extLst>
              <a:ext uri="{FF2B5EF4-FFF2-40B4-BE49-F238E27FC236}">
                <a16:creationId xmlns:a16="http://schemas.microsoft.com/office/drawing/2014/main" id="{1893F6A6-02CF-6F41-8BF1-3F3EAA6C1804}"/>
              </a:ext>
            </a:extLst>
          </p:cNvPr>
          <p:cNvPicPr>
            <a:picLocks noChangeAspect="1"/>
          </p:cNvPicPr>
          <p:nvPr/>
        </p:nvPicPr>
        <p:blipFill>
          <a:blip r:embed="rId4"/>
          <a:stretch>
            <a:fillRect/>
          </a:stretch>
        </p:blipFill>
        <p:spPr>
          <a:xfrm>
            <a:off x="3875640" y="2348825"/>
            <a:ext cx="1915336" cy="1924042"/>
          </a:xfrm>
          <a:prstGeom prst="rect">
            <a:avLst/>
          </a:prstGeom>
        </p:spPr>
      </p:pic>
      <p:sp>
        <p:nvSpPr>
          <p:cNvPr id="9" name="Oval 8">
            <a:extLst>
              <a:ext uri="{FF2B5EF4-FFF2-40B4-BE49-F238E27FC236}">
                <a16:creationId xmlns:a16="http://schemas.microsoft.com/office/drawing/2014/main" id="{B3ED2F61-F931-D648-A38C-0643F881BE3B}"/>
              </a:ext>
            </a:extLst>
          </p:cNvPr>
          <p:cNvSpPr/>
          <p:nvPr/>
        </p:nvSpPr>
        <p:spPr>
          <a:xfrm>
            <a:off x="6603706" y="2008663"/>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93DBBF6-D235-B44B-BF72-6AE479938573}"/>
              </a:ext>
            </a:extLst>
          </p:cNvPr>
          <p:cNvSpPr/>
          <p:nvPr/>
        </p:nvSpPr>
        <p:spPr>
          <a:xfrm>
            <a:off x="4498868" y="2296658"/>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88039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concept translation</a:t>
            </a:r>
          </a:p>
        </p:txBody>
      </p:sp>
      <p:sp>
        <p:nvSpPr>
          <p:cNvPr id="5" name="Rectangle 4"/>
          <p:cNvSpPr/>
          <p:nvPr/>
        </p:nvSpPr>
        <p:spPr>
          <a:xfrm>
            <a:off x="981370" y="1504950"/>
            <a:ext cx="2600030" cy="3000821"/>
          </a:xfrm>
          <a:prstGeom prst="rect">
            <a:avLst/>
          </a:prstGeom>
        </p:spPr>
        <p:txBody>
          <a:bodyPr wrap="square">
            <a:spAutoFit/>
          </a:bodyPr>
          <a:lstStyle/>
          <a:p>
            <a:pPr>
              <a:lnSpc>
                <a:spcPct val="150000"/>
              </a:lnSpc>
              <a:buClr>
                <a:srgbClr val="3C3F4D"/>
              </a:buClr>
            </a:pPr>
            <a:r>
              <a:rPr lang="en-JM" sz="2000" dirty="0">
                <a:solidFill>
                  <a:srgbClr val="77303D"/>
                </a:solidFill>
                <a:latin typeface="Roboto" panose="02000000000000000000" pitchFamily="2" charset="0"/>
                <a:ea typeface="Roboto" panose="02000000000000000000" pitchFamily="2" charset="0"/>
                <a:cs typeface="Roboto Light"/>
              </a:rPr>
              <a:t>resiliency:</a:t>
            </a:r>
          </a:p>
          <a:p>
            <a:pPr>
              <a:lnSpc>
                <a:spcPct val="150000"/>
              </a:lnSpc>
              <a:buClr>
                <a:srgbClr val="3C3F4D"/>
              </a:buClr>
            </a:pPr>
            <a:r>
              <a:rPr lang="en-JM" sz="2000" dirty="0">
                <a:solidFill>
                  <a:schemeClr val="accent3"/>
                </a:solidFill>
                <a:latin typeface="Roboto Light"/>
                <a:ea typeface="Roboto Light"/>
                <a:cs typeface="Roboto Light"/>
              </a:rPr>
              <a:t> </a:t>
            </a:r>
          </a:p>
          <a:p>
            <a:pPr>
              <a:lnSpc>
                <a:spcPct val="150000"/>
              </a:lnSpc>
              <a:buClr>
                <a:srgbClr val="3C3F4D"/>
              </a:buClr>
            </a:pPr>
            <a:r>
              <a:rPr lang="en-JM" dirty="0">
                <a:solidFill>
                  <a:schemeClr val="accent3"/>
                </a:solidFill>
                <a:latin typeface="Roboto Light"/>
                <a:ea typeface="Roboto Light"/>
                <a:cs typeface="Roboto Light"/>
              </a:rPr>
              <a:t>dealing with external stressors</a:t>
            </a: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6">
            <a:extLst>
              <a:ext uri="{FF2B5EF4-FFF2-40B4-BE49-F238E27FC236}">
                <a16:creationId xmlns:a16="http://schemas.microsoft.com/office/drawing/2014/main" id="{A82ED6E5-6FF6-314C-8AC0-5F5043E322EA}"/>
              </a:ext>
            </a:extLst>
          </p:cNvPr>
          <p:cNvPicPr>
            <a:picLocks noChangeAspect="1"/>
          </p:cNvPicPr>
          <p:nvPr/>
        </p:nvPicPr>
        <p:blipFill>
          <a:blip r:embed="rId3"/>
          <a:stretch>
            <a:fillRect/>
          </a:stretch>
        </p:blipFill>
        <p:spPr>
          <a:xfrm>
            <a:off x="5649585" y="1605984"/>
            <a:ext cx="2884815" cy="2819400"/>
          </a:xfrm>
          <a:prstGeom prst="rect">
            <a:avLst/>
          </a:prstGeom>
        </p:spPr>
      </p:pic>
      <p:pic>
        <p:nvPicPr>
          <p:cNvPr id="8" name="Picture 7">
            <a:extLst>
              <a:ext uri="{FF2B5EF4-FFF2-40B4-BE49-F238E27FC236}">
                <a16:creationId xmlns:a16="http://schemas.microsoft.com/office/drawing/2014/main" id="{1893F6A6-02CF-6F41-8BF1-3F3EAA6C1804}"/>
              </a:ext>
            </a:extLst>
          </p:cNvPr>
          <p:cNvPicPr>
            <a:picLocks noChangeAspect="1"/>
          </p:cNvPicPr>
          <p:nvPr/>
        </p:nvPicPr>
        <p:blipFill>
          <a:blip r:embed="rId4"/>
          <a:stretch>
            <a:fillRect/>
          </a:stretch>
        </p:blipFill>
        <p:spPr>
          <a:xfrm>
            <a:off x="3875640" y="2348825"/>
            <a:ext cx="1915336" cy="1924042"/>
          </a:xfrm>
          <a:prstGeom prst="rect">
            <a:avLst/>
          </a:prstGeom>
        </p:spPr>
      </p:pic>
      <p:sp>
        <p:nvSpPr>
          <p:cNvPr id="9" name="Oval 8">
            <a:extLst>
              <a:ext uri="{FF2B5EF4-FFF2-40B4-BE49-F238E27FC236}">
                <a16:creationId xmlns:a16="http://schemas.microsoft.com/office/drawing/2014/main" id="{B3ED2F61-F931-D648-A38C-0643F881BE3B}"/>
              </a:ext>
            </a:extLst>
          </p:cNvPr>
          <p:cNvSpPr/>
          <p:nvPr/>
        </p:nvSpPr>
        <p:spPr>
          <a:xfrm>
            <a:off x="7795899" y="2517949"/>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93DBBF6-D235-B44B-BF72-6AE479938573}"/>
              </a:ext>
            </a:extLst>
          </p:cNvPr>
          <p:cNvSpPr/>
          <p:nvPr/>
        </p:nvSpPr>
        <p:spPr>
          <a:xfrm>
            <a:off x="4498868" y="2296658"/>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51449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Example concept translation</a:t>
            </a:r>
          </a:p>
        </p:txBody>
      </p:sp>
      <p:sp>
        <p:nvSpPr>
          <p:cNvPr id="5" name="Rectangle 4"/>
          <p:cNvSpPr/>
          <p:nvPr/>
        </p:nvSpPr>
        <p:spPr>
          <a:xfrm>
            <a:off x="981370" y="1504950"/>
            <a:ext cx="2676230" cy="2954655"/>
          </a:xfrm>
          <a:prstGeom prst="rect">
            <a:avLst/>
          </a:prstGeom>
        </p:spPr>
        <p:txBody>
          <a:bodyPr wrap="square">
            <a:spAutoFit/>
          </a:bodyPr>
          <a:lstStyle/>
          <a:p>
            <a:pPr>
              <a:lnSpc>
                <a:spcPct val="150000"/>
              </a:lnSpc>
              <a:buClr>
                <a:srgbClr val="3C3F4D"/>
              </a:buClr>
            </a:pPr>
            <a:r>
              <a:rPr lang="en-JM" sz="2000" dirty="0">
                <a:solidFill>
                  <a:srgbClr val="77303D"/>
                </a:solidFill>
                <a:latin typeface="Roboto" panose="02000000000000000000" pitchFamily="2" charset="0"/>
                <a:ea typeface="Roboto" panose="02000000000000000000" pitchFamily="2" charset="0"/>
                <a:cs typeface="Roboto Light"/>
              </a:rPr>
              <a:t>resiliency:</a:t>
            </a:r>
          </a:p>
          <a:p>
            <a:pPr>
              <a:lnSpc>
                <a:spcPct val="150000"/>
              </a:lnSpc>
              <a:buClr>
                <a:srgbClr val="3C3F4D"/>
              </a:buClr>
            </a:pPr>
            <a:r>
              <a:rPr lang="en-JM" sz="2000" dirty="0">
                <a:solidFill>
                  <a:schemeClr val="accent3"/>
                </a:solidFill>
                <a:latin typeface="Roboto Light"/>
                <a:ea typeface="Roboto Light"/>
                <a:cs typeface="Roboto Light"/>
              </a:rPr>
              <a:t> </a:t>
            </a:r>
          </a:p>
          <a:p>
            <a:pPr>
              <a:lnSpc>
                <a:spcPct val="150000"/>
              </a:lnSpc>
              <a:buClr>
                <a:srgbClr val="3C3F4D"/>
              </a:buClr>
            </a:pPr>
            <a:r>
              <a:rPr lang="en-JM" dirty="0">
                <a:solidFill>
                  <a:schemeClr val="accent3"/>
                </a:solidFill>
                <a:latin typeface="Roboto Light"/>
                <a:ea typeface="Roboto Light"/>
                <a:cs typeface="Roboto Light"/>
              </a:rPr>
              <a:t>cognitively re-appraising stressful events as less threatening</a:t>
            </a: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6">
            <a:extLst>
              <a:ext uri="{FF2B5EF4-FFF2-40B4-BE49-F238E27FC236}">
                <a16:creationId xmlns:a16="http://schemas.microsoft.com/office/drawing/2014/main" id="{A82ED6E5-6FF6-314C-8AC0-5F5043E322EA}"/>
              </a:ext>
            </a:extLst>
          </p:cNvPr>
          <p:cNvPicPr>
            <a:picLocks noChangeAspect="1"/>
          </p:cNvPicPr>
          <p:nvPr/>
        </p:nvPicPr>
        <p:blipFill>
          <a:blip r:embed="rId3"/>
          <a:stretch>
            <a:fillRect/>
          </a:stretch>
        </p:blipFill>
        <p:spPr>
          <a:xfrm>
            <a:off x="5649585" y="1605984"/>
            <a:ext cx="2884815" cy="2819400"/>
          </a:xfrm>
          <a:prstGeom prst="rect">
            <a:avLst/>
          </a:prstGeom>
        </p:spPr>
      </p:pic>
      <p:pic>
        <p:nvPicPr>
          <p:cNvPr id="8" name="Picture 7">
            <a:extLst>
              <a:ext uri="{FF2B5EF4-FFF2-40B4-BE49-F238E27FC236}">
                <a16:creationId xmlns:a16="http://schemas.microsoft.com/office/drawing/2014/main" id="{1893F6A6-02CF-6F41-8BF1-3F3EAA6C1804}"/>
              </a:ext>
            </a:extLst>
          </p:cNvPr>
          <p:cNvPicPr>
            <a:picLocks noChangeAspect="1"/>
          </p:cNvPicPr>
          <p:nvPr/>
        </p:nvPicPr>
        <p:blipFill>
          <a:blip r:embed="rId4"/>
          <a:stretch>
            <a:fillRect/>
          </a:stretch>
        </p:blipFill>
        <p:spPr>
          <a:xfrm>
            <a:off x="3875640" y="2348825"/>
            <a:ext cx="1915336" cy="1924042"/>
          </a:xfrm>
          <a:prstGeom prst="rect">
            <a:avLst/>
          </a:prstGeom>
        </p:spPr>
      </p:pic>
      <p:sp>
        <p:nvSpPr>
          <p:cNvPr id="9" name="Oval 8">
            <a:extLst>
              <a:ext uri="{FF2B5EF4-FFF2-40B4-BE49-F238E27FC236}">
                <a16:creationId xmlns:a16="http://schemas.microsoft.com/office/drawing/2014/main" id="{B3ED2F61-F931-D648-A38C-0643F881BE3B}"/>
              </a:ext>
            </a:extLst>
          </p:cNvPr>
          <p:cNvSpPr/>
          <p:nvPr/>
        </p:nvSpPr>
        <p:spPr>
          <a:xfrm>
            <a:off x="7795899" y="2517949"/>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93DBBF6-D235-B44B-BF72-6AE479938573}"/>
              </a:ext>
            </a:extLst>
          </p:cNvPr>
          <p:cNvSpPr/>
          <p:nvPr/>
        </p:nvSpPr>
        <p:spPr>
          <a:xfrm>
            <a:off x="3812154" y="2982277"/>
            <a:ext cx="675015" cy="6803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381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Translate to sailboat</a:t>
            </a:r>
          </a:p>
        </p:txBody>
      </p:sp>
      <p:sp>
        <p:nvSpPr>
          <p:cNvPr id="5" name="Rectangle 4"/>
          <p:cNvSpPr/>
          <p:nvPr/>
        </p:nvSpPr>
        <p:spPr>
          <a:xfrm>
            <a:off x="981370" y="1657350"/>
            <a:ext cx="6105230" cy="4016484"/>
          </a:xfrm>
          <a:prstGeom prst="rect">
            <a:avLst/>
          </a:prstGeom>
        </p:spPr>
        <p:txBody>
          <a:bodyPr wrap="square">
            <a:spAutoFit/>
          </a:bodyPr>
          <a:lstStyle/>
          <a:p>
            <a:pPr>
              <a:lnSpc>
                <a:spcPct val="150000"/>
              </a:lnSpc>
              <a:buClr>
                <a:srgbClr val="3C3F4D"/>
              </a:buClr>
            </a:pPr>
            <a:r>
              <a:rPr lang="en-JM" sz="2000" dirty="0">
                <a:solidFill>
                  <a:schemeClr val="accent3"/>
                </a:solidFill>
                <a:latin typeface="Roboto Light"/>
                <a:ea typeface="Roboto Light"/>
                <a:cs typeface="Roboto Light"/>
              </a:rPr>
              <a:t>How can the following indications of </a:t>
            </a:r>
            <a:r>
              <a:rPr lang="en-JM" sz="2000" i="1" dirty="0">
                <a:solidFill>
                  <a:schemeClr val="accent3"/>
                </a:solidFill>
                <a:latin typeface="Roboto Light"/>
                <a:ea typeface="Roboto Light"/>
                <a:cs typeface="Roboto Light"/>
              </a:rPr>
              <a:t>low</a:t>
            </a:r>
            <a:r>
              <a:rPr lang="en-JM" sz="2000" dirty="0">
                <a:solidFill>
                  <a:schemeClr val="accent3"/>
                </a:solidFill>
                <a:latin typeface="Roboto Light"/>
                <a:ea typeface="Roboto Light"/>
                <a:cs typeface="Roboto Light"/>
              </a:rPr>
              <a:t> </a:t>
            </a:r>
          </a:p>
          <a:p>
            <a:pPr>
              <a:lnSpc>
                <a:spcPct val="150000"/>
              </a:lnSpc>
              <a:buClr>
                <a:srgbClr val="3C3F4D"/>
              </a:buClr>
            </a:pPr>
            <a:r>
              <a:rPr lang="en-JM" sz="2000" dirty="0">
                <a:solidFill>
                  <a:schemeClr val="accent3"/>
                </a:solidFill>
                <a:latin typeface="Roboto Light"/>
                <a:ea typeface="Roboto Light"/>
                <a:cs typeface="Roboto Light"/>
              </a:rPr>
              <a:t>well-being be translated to the sailboat metaphor?</a:t>
            </a: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lack of meaning in life</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inability to deal with difficult events</a:t>
            </a: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
        <p:nvSpPr>
          <p:cNvPr id="6" name="Oval 5">
            <a:extLst>
              <a:ext uri="{FF2B5EF4-FFF2-40B4-BE49-F238E27FC236}">
                <a16:creationId xmlns:a16="http://schemas.microsoft.com/office/drawing/2014/main" id="{91455440-1B80-BE48-9FAF-90539AC69487}"/>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0A1D3BD-AD8E-3849-A2D9-CC6C37DA78C7}"/>
              </a:ext>
            </a:extLst>
          </p:cNvPr>
          <p:cNvPicPr>
            <a:picLocks noChangeAspect="1"/>
          </p:cNvPicPr>
          <p:nvPr/>
        </p:nvPicPr>
        <p:blipFill>
          <a:blip r:embed="rId3"/>
          <a:stretch>
            <a:fillRect/>
          </a:stretch>
        </p:blipFill>
        <p:spPr>
          <a:xfrm>
            <a:off x="7657164" y="656747"/>
            <a:ext cx="885821" cy="522955"/>
          </a:xfrm>
          <a:prstGeom prst="rect">
            <a:avLst/>
          </a:prstGeom>
        </p:spPr>
      </p:pic>
      <p:sp>
        <p:nvSpPr>
          <p:cNvPr id="8" name="Oval 7">
            <a:extLst>
              <a:ext uri="{FF2B5EF4-FFF2-40B4-BE49-F238E27FC236}">
                <a16:creationId xmlns:a16="http://schemas.microsoft.com/office/drawing/2014/main" id="{D4ED75D1-85C9-8249-8398-5927447FA696}"/>
              </a:ext>
            </a:extLst>
          </p:cNvPr>
          <p:cNvSpPr/>
          <p:nvPr/>
        </p:nvSpPr>
        <p:spPr>
          <a:xfrm>
            <a:off x="67056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6C777C"/>
              </a:solidFill>
              <a:latin typeface="Roboto Light" panose="02000000000000000000" pitchFamily="2" charset="0"/>
              <a:ea typeface="Roboto Light" panose="02000000000000000000" pitchFamily="2" charset="0"/>
            </a:endParaRPr>
          </a:p>
        </p:txBody>
      </p:sp>
      <p:pic>
        <p:nvPicPr>
          <p:cNvPr id="9" name="Picture 8">
            <a:extLst>
              <a:ext uri="{FF2B5EF4-FFF2-40B4-BE49-F238E27FC236}">
                <a16:creationId xmlns:a16="http://schemas.microsoft.com/office/drawing/2014/main" id="{C05EFABC-037A-184E-B3B1-98765787C7B7}"/>
              </a:ext>
            </a:extLst>
          </p:cNvPr>
          <p:cNvPicPr>
            <a:picLocks noChangeAspect="1"/>
          </p:cNvPicPr>
          <p:nvPr/>
        </p:nvPicPr>
        <p:blipFill>
          <a:blip r:embed="rId4"/>
          <a:stretch>
            <a:fillRect/>
          </a:stretch>
        </p:blipFill>
        <p:spPr>
          <a:xfrm>
            <a:off x="6885771" y="494358"/>
            <a:ext cx="465700" cy="610228"/>
          </a:xfrm>
          <a:prstGeom prst="rect">
            <a:avLst/>
          </a:prstGeom>
        </p:spPr>
      </p:pic>
      <p:sp>
        <p:nvSpPr>
          <p:cNvPr id="10" name="TextBox 9">
            <a:extLst>
              <a:ext uri="{FF2B5EF4-FFF2-40B4-BE49-F238E27FC236}">
                <a16:creationId xmlns:a16="http://schemas.microsoft.com/office/drawing/2014/main" id="{28403480-94FE-A048-9E40-5AC9F6EAB81E}"/>
              </a:ext>
            </a:extLst>
          </p:cNvPr>
          <p:cNvSpPr txBox="1"/>
          <p:nvPr/>
        </p:nvSpPr>
        <p:spPr>
          <a:xfrm>
            <a:off x="6888516" y="713743"/>
            <a:ext cx="453330" cy="307777"/>
          </a:xfrm>
          <a:prstGeom prst="rect">
            <a:avLst/>
          </a:prstGeom>
          <a:noFill/>
        </p:spPr>
        <p:txBody>
          <a:bodyPr wrap="square" rtlCol="0">
            <a:spAutoFit/>
          </a:bodyPr>
          <a:lstStyle/>
          <a:p>
            <a:pPr algn="ctr"/>
            <a:r>
              <a:rPr lang="en-US" sz="1400" dirty="0">
                <a:solidFill>
                  <a:srgbClr val="3C3F4D"/>
                </a:solidFill>
                <a:latin typeface="Roboto Light" panose="02000000000000000000" pitchFamily="2" charset="0"/>
                <a:ea typeface="Roboto Light" panose="02000000000000000000" pitchFamily="2" charset="0"/>
              </a:rPr>
              <a:t>5/6</a:t>
            </a:r>
          </a:p>
        </p:txBody>
      </p:sp>
    </p:spTree>
    <p:extLst>
      <p:ext uri="{BB962C8B-B14F-4D97-AF65-F5344CB8AC3E}">
        <p14:creationId xmlns:p14="http://schemas.microsoft.com/office/powerpoint/2010/main" val="138443175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Translate to sailboat</a:t>
            </a:r>
          </a:p>
        </p:txBody>
      </p:sp>
      <p:sp>
        <p:nvSpPr>
          <p:cNvPr id="5" name="Rectangle 4"/>
          <p:cNvSpPr/>
          <p:nvPr/>
        </p:nvSpPr>
        <p:spPr>
          <a:xfrm>
            <a:off x="981370" y="1657350"/>
            <a:ext cx="6333830" cy="4016484"/>
          </a:xfrm>
          <a:prstGeom prst="rect">
            <a:avLst/>
          </a:prstGeom>
        </p:spPr>
        <p:txBody>
          <a:bodyPr wrap="square">
            <a:spAutoFit/>
          </a:bodyPr>
          <a:lstStyle/>
          <a:p>
            <a:pPr>
              <a:lnSpc>
                <a:spcPct val="150000"/>
              </a:lnSpc>
              <a:buClr>
                <a:srgbClr val="3C3F4D"/>
              </a:buClr>
            </a:pPr>
            <a:r>
              <a:rPr lang="en-JM" sz="2000" dirty="0">
                <a:solidFill>
                  <a:schemeClr val="accent3"/>
                </a:solidFill>
                <a:latin typeface="Roboto Light"/>
                <a:ea typeface="Roboto Light"/>
                <a:cs typeface="Roboto Light"/>
              </a:rPr>
              <a:t>How can the following indications of </a:t>
            </a:r>
            <a:r>
              <a:rPr lang="en-JM" sz="2000" i="1" dirty="0">
                <a:solidFill>
                  <a:schemeClr val="accent3"/>
                </a:solidFill>
                <a:latin typeface="Roboto Light"/>
                <a:ea typeface="Roboto Light"/>
                <a:cs typeface="Roboto Light"/>
              </a:rPr>
              <a:t>high</a:t>
            </a:r>
            <a:r>
              <a:rPr lang="en-JM" sz="2000" dirty="0">
                <a:solidFill>
                  <a:schemeClr val="accent3"/>
                </a:solidFill>
                <a:latin typeface="Roboto Light"/>
                <a:ea typeface="Roboto Light"/>
                <a:cs typeface="Roboto Light"/>
              </a:rPr>
              <a:t> </a:t>
            </a:r>
            <a:br>
              <a:rPr lang="en-JM" sz="2000" dirty="0">
                <a:solidFill>
                  <a:schemeClr val="accent3"/>
                </a:solidFill>
                <a:latin typeface="Roboto Light"/>
                <a:ea typeface="Roboto Light"/>
                <a:cs typeface="Roboto Light"/>
              </a:rPr>
            </a:br>
            <a:r>
              <a:rPr lang="en-JM" sz="2000" dirty="0">
                <a:solidFill>
                  <a:schemeClr val="accent3"/>
                </a:solidFill>
                <a:latin typeface="Roboto Light"/>
                <a:ea typeface="Roboto Light"/>
                <a:cs typeface="Roboto Light"/>
              </a:rPr>
              <a:t>well-being be translated to the sailboat metaphor?</a:t>
            </a: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personal strengths used at work</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positive beliefs about the ability to reach goals</a:t>
            </a:r>
          </a:p>
          <a:p>
            <a:pPr>
              <a:lnSpc>
                <a:spcPct val="150000"/>
              </a:lnSpc>
              <a:buClr>
                <a:srgbClr val="3C3F4D"/>
              </a:buClr>
            </a:pP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
        <p:nvSpPr>
          <p:cNvPr id="6" name="Oval 5">
            <a:extLst>
              <a:ext uri="{FF2B5EF4-FFF2-40B4-BE49-F238E27FC236}">
                <a16:creationId xmlns:a16="http://schemas.microsoft.com/office/drawing/2014/main" id="{B00B3782-7A93-6147-83A3-ECA323A1B173}"/>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3C09151-1DE4-7C4F-96F7-EC134AF6EAAB}"/>
              </a:ext>
            </a:extLst>
          </p:cNvPr>
          <p:cNvPicPr>
            <a:picLocks noChangeAspect="1"/>
          </p:cNvPicPr>
          <p:nvPr/>
        </p:nvPicPr>
        <p:blipFill>
          <a:blip r:embed="rId3"/>
          <a:stretch>
            <a:fillRect/>
          </a:stretch>
        </p:blipFill>
        <p:spPr>
          <a:xfrm>
            <a:off x="7657164" y="656747"/>
            <a:ext cx="885821" cy="522955"/>
          </a:xfrm>
          <a:prstGeom prst="rect">
            <a:avLst/>
          </a:prstGeom>
        </p:spPr>
      </p:pic>
      <p:sp>
        <p:nvSpPr>
          <p:cNvPr id="8" name="Oval 7">
            <a:extLst>
              <a:ext uri="{FF2B5EF4-FFF2-40B4-BE49-F238E27FC236}">
                <a16:creationId xmlns:a16="http://schemas.microsoft.com/office/drawing/2014/main" id="{B4BC408A-4B08-9D43-998F-9DD59697D497}"/>
              </a:ext>
            </a:extLst>
          </p:cNvPr>
          <p:cNvSpPr/>
          <p:nvPr/>
        </p:nvSpPr>
        <p:spPr>
          <a:xfrm>
            <a:off x="67056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6C777C"/>
              </a:solidFill>
              <a:latin typeface="Roboto Light" panose="02000000000000000000" pitchFamily="2" charset="0"/>
              <a:ea typeface="Roboto Light" panose="02000000000000000000" pitchFamily="2" charset="0"/>
            </a:endParaRPr>
          </a:p>
        </p:txBody>
      </p:sp>
      <p:pic>
        <p:nvPicPr>
          <p:cNvPr id="9" name="Picture 8">
            <a:extLst>
              <a:ext uri="{FF2B5EF4-FFF2-40B4-BE49-F238E27FC236}">
                <a16:creationId xmlns:a16="http://schemas.microsoft.com/office/drawing/2014/main" id="{C362A0BB-AE88-0842-AAC7-A86CBC2B41A2}"/>
              </a:ext>
            </a:extLst>
          </p:cNvPr>
          <p:cNvPicPr>
            <a:picLocks noChangeAspect="1"/>
          </p:cNvPicPr>
          <p:nvPr/>
        </p:nvPicPr>
        <p:blipFill>
          <a:blip r:embed="rId4"/>
          <a:stretch>
            <a:fillRect/>
          </a:stretch>
        </p:blipFill>
        <p:spPr>
          <a:xfrm>
            <a:off x="6885771" y="494358"/>
            <a:ext cx="465700" cy="610228"/>
          </a:xfrm>
          <a:prstGeom prst="rect">
            <a:avLst/>
          </a:prstGeom>
        </p:spPr>
      </p:pic>
      <p:sp>
        <p:nvSpPr>
          <p:cNvPr id="10" name="TextBox 9">
            <a:extLst>
              <a:ext uri="{FF2B5EF4-FFF2-40B4-BE49-F238E27FC236}">
                <a16:creationId xmlns:a16="http://schemas.microsoft.com/office/drawing/2014/main" id="{7D8D0DC7-CE3D-1847-9A73-24A87DD0E8D6}"/>
              </a:ext>
            </a:extLst>
          </p:cNvPr>
          <p:cNvSpPr txBox="1"/>
          <p:nvPr/>
        </p:nvSpPr>
        <p:spPr>
          <a:xfrm>
            <a:off x="6888516" y="713743"/>
            <a:ext cx="453330" cy="307777"/>
          </a:xfrm>
          <a:prstGeom prst="rect">
            <a:avLst/>
          </a:prstGeom>
          <a:noFill/>
        </p:spPr>
        <p:txBody>
          <a:bodyPr wrap="square" rtlCol="0">
            <a:spAutoFit/>
          </a:bodyPr>
          <a:lstStyle/>
          <a:p>
            <a:pPr algn="ctr"/>
            <a:r>
              <a:rPr lang="en-US" sz="1400" dirty="0">
                <a:solidFill>
                  <a:srgbClr val="3C3F4D"/>
                </a:solidFill>
                <a:latin typeface="Roboto Light" panose="02000000000000000000" pitchFamily="2" charset="0"/>
                <a:ea typeface="Roboto Light" panose="02000000000000000000" pitchFamily="2" charset="0"/>
              </a:rPr>
              <a:t>5/6</a:t>
            </a:r>
          </a:p>
        </p:txBody>
      </p:sp>
    </p:spTree>
    <p:extLst>
      <p:ext uri="{BB962C8B-B14F-4D97-AF65-F5344CB8AC3E}">
        <p14:creationId xmlns:p14="http://schemas.microsoft.com/office/powerpoint/2010/main" val="194622650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Advantages for clients</a:t>
            </a:r>
          </a:p>
        </p:txBody>
      </p:sp>
      <p:sp>
        <p:nvSpPr>
          <p:cNvPr id="5" name="Rectangle 4"/>
          <p:cNvSpPr/>
          <p:nvPr/>
        </p:nvSpPr>
        <p:spPr>
          <a:xfrm>
            <a:off x="914400" y="1657350"/>
            <a:ext cx="6324600" cy="5170646"/>
          </a:xfrm>
          <a:prstGeom prst="rect">
            <a:avLst/>
          </a:prstGeom>
        </p:spPr>
        <p:txBody>
          <a:bodyPr wrap="square">
            <a:spAutoFit/>
          </a:bodyPr>
          <a:lstStyle/>
          <a:p>
            <a:pPr marL="342900" indent="-342900">
              <a:lnSpc>
                <a:spcPct val="150000"/>
              </a:lnSpc>
              <a:buClr>
                <a:srgbClr val="3C3F4D"/>
              </a:buClr>
              <a:buFont typeface="Wingdings" charset="2"/>
              <a:buChar char="§"/>
            </a:pPr>
            <a:r>
              <a:rPr lang="en-JM" sz="2200" dirty="0">
                <a:solidFill>
                  <a:schemeClr val="accent3"/>
                </a:solidFill>
                <a:latin typeface="Roboto Light"/>
                <a:ea typeface="Roboto Light"/>
                <a:cs typeface="Roboto Light"/>
              </a:rPr>
              <a:t>offers a “safe” way to describe experiences</a:t>
            </a:r>
          </a:p>
          <a:p>
            <a:pPr marL="342900" indent="-342900">
              <a:lnSpc>
                <a:spcPct val="150000"/>
              </a:lnSpc>
              <a:buClr>
                <a:srgbClr val="3C3F4D"/>
              </a:buClr>
              <a:buFont typeface="Wingdings" charset="2"/>
              <a:buChar char="§"/>
            </a:pPr>
            <a:r>
              <a:rPr lang="en-JM" sz="2200" dirty="0">
                <a:solidFill>
                  <a:schemeClr val="accent3"/>
                </a:solidFill>
                <a:latin typeface="Roboto Light"/>
                <a:ea typeface="Roboto Light"/>
                <a:cs typeface="Roboto Light"/>
              </a:rPr>
              <a:t>a more holistic view of clients (rather than leak focus only)</a:t>
            </a:r>
          </a:p>
          <a:p>
            <a:pPr marL="342900" indent="-342900">
              <a:lnSpc>
                <a:spcPct val="150000"/>
              </a:lnSpc>
              <a:buClr>
                <a:srgbClr val="3C3F4D"/>
              </a:buClr>
              <a:buFont typeface="Wingdings" charset="2"/>
              <a:buChar char="§"/>
            </a:pPr>
            <a:r>
              <a:rPr lang="en-JM" sz="2200" dirty="0">
                <a:solidFill>
                  <a:schemeClr val="accent3"/>
                </a:solidFill>
                <a:latin typeface="Roboto Light"/>
                <a:ea typeface="Roboto Light"/>
                <a:cs typeface="Roboto Light"/>
              </a:rPr>
              <a:t>allows clients to take a meta perspective on themselves</a:t>
            </a: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marL="342900" indent="-342900">
              <a:lnSpc>
                <a:spcPct val="150000"/>
              </a:lnSpc>
              <a:buClr>
                <a:srgbClr val="3C3F4D"/>
              </a:buClr>
              <a:buFont typeface="Wingdings" charset="2"/>
              <a:buChar char="§"/>
            </a:pPr>
            <a:endParaRPr lang="en-JM" sz="2000" dirty="0">
              <a:solidFill>
                <a:schemeClr val="accent3"/>
              </a:solidFill>
              <a:latin typeface="Roboto Light"/>
              <a:ea typeface="Roboto Light"/>
              <a:cs typeface="Roboto Light"/>
            </a:endParaRPr>
          </a:p>
          <a:p>
            <a:pPr>
              <a:lnSpc>
                <a:spcPct val="150000"/>
              </a:lnSpc>
              <a:buClr>
                <a:srgbClr val="3C3F4D"/>
              </a:buClr>
            </a:pPr>
            <a:endParaRPr lang="en-JM" sz="20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77397812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Interpreting client responses</a:t>
            </a:r>
          </a:p>
        </p:txBody>
      </p:sp>
      <p:sp>
        <p:nvSpPr>
          <p:cNvPr id="6" name="Rounded Rectangle 5">
            <a:extLst>
              <a:ext uri="{FF2B5EF4-FFF2-40B4-BE49-F238E27FC236}">
                <a16:creationId xmlns:a16="http://schemas.microsoft.com/office/drawing/2014/main" id="{01BD56D9-9AB3-FA41-966A-F7663B83E402}"/>
              </a:ext>
            </a:extLst>
          </p:cNvPr>
          <p:cNvSpPr/>
          <p:nvPr/>
        </p:nvSpPr>
        <p:spPr>
          <a:xfrm>
            <a:off x="1371600" y="1962150"/>
            <a:ext cx="5181600" cy="248454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000" dirty="0">
                <a:solidFill>
                  <a:srgbClr val="6C777C"/>
                </a:solidFill>
                <a:latin typeface="Roboto Light"/>
                <a:ea typeface="Roboto Light"/>
                <a:cs typeface="Roboto Light"/>
              </a:rPr>
              <a:t>“I don’t feel like my boat is moving. It is floating in one place, bobbing on the waves.”</a:t>
            </a:r>
          </a:p>
        </p:txBody>
      </p:sp>
      <p:sp>
        <p:nvSpPr>
          <p:cNvPr id="7" name="Oval 6">
            <a:extLst>
              <a:ext uri="{FF2B5EF4-FFF2-40B4-BE49-F238E27FC236}">
                <a16:creationId xmlns:a16="http://schemas.microsoft.com/office/drawing/2014/main" id="{4B09F46F-82E1-704E-BED0-5210FBCC74A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8" name="TextBox 7">
            <a:extLst>
              <a:ext uri="{FF2B5EF4-FFF2-40B4-BE49-F238E27FC236}">
                <a16:creationId xmlns:a16="http://schemas.microsoft.com/office/drawing/2014/main" id="{70DA3D31-5F74-2D4E-8663-97D6AFB4DEF4}"/>
              </a:ext>
            </a:extLst>
          </p:cNvPr>
          <p:cNvSpPr txBox="1"/>
          <p:nvPr/>
        </p:nvSpPr>
        <p:spPr>
          <a:xfrm>
            <a:off x="1187459" y="1657350"/>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
        <p:nvSpPr>
          <p:cNvPr id="9" name="Oval 8">
            <a:extLst>
              <a:ext uri="{FF2B5EF4-FFF2-40B4-BE49-F238E27FC236}">
                <a16:creationId xmlns:a16="http://schemas.microsoft.com/office/drawing/2014/main" id="{54FF64DA-7493-554A-893A-F9E972B0DCA6}"/>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2AF4C13-B298-1E4C-9EDD-2ADB27F14B91}"/>
              </a:ext>
            </a:extLst>
          </p:cNvPr>
          <p:cNvPicPr>
            <a:picLocks noChangeAspect="1"/>
          </p:cNvPicPr>
          <p:nvPr/>
        </p:nvPicPr>
        <p:blipFill>
          <a:blip r:embed="rId3"/>
          <a:stretch>
            <a:fillRect/>
          </a:stretch>
        </p:blipFill>
        <p:spPr>
          <a:xfrm>
            <a:off x="7657164" y="656747"/>
            <a:ext cx="885821" cy="522955"/>
          </a:xfrm>
          <a:prstGeom prst="rect">
            <a:avLst/>
          </a:prstGeom>
        </p:spPr>
      </p:pic>
    </p:spTree>
    <p:extLst>
      <p:ext uri="{BB962C8B-B14F-4D97-AF65-F5344CB8AC3E}">
        <p14:creationId xmlns:p14="http://schemas.microsoft.com/office/powerpoint/2010/main" val="117368262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PowerPoint presentation labels</a:t>
            </a:r>
          </a:p>
        </p:txBody>
      </p:sp>
      <p:grpSp>
        <p:nvGrpSpPr>
          <p:cNvPr id="36" name="Group 35">
            <a:extLst>
              <a:ext uri="{FF2B5EF4-FFF2-40B4-BE49-F238E27FC236}">
                <a16:creationId xmlns:a16="http://schemas.microsoft.com/office/drawing/2014/main" id="{A7B0D5B0-D5EC-B546-95B1-69E91F976F2C}"/>
              </a:ext>
            </a:extLst>
          </p:cNvPr>
          <p:cNvGrpSpPr/>
          <p:nvPr/>
        </p:nvGrpSpPr>
        <p:grpSpPr>
          <a:xfrm>
            <a:off x="914400" y="1820397"/>
            <a:ext cx="807750" cy="937275"/>
            <a:chOff x="914400" y="1835658"/>
            <a:chExt cx="807750" cy="937275"/>
          </a:xfrm>
        </p:grpSpPr>
        <p:sp>
          <p:nvSpPr>
            <p:cNvPr id="7" name="Oval 6">
              <a:extLst>
                <a:ext uri="{FF2B5EF4-FFF2-40B4-BE49-F238E27FC236}">
                  <a16:creationId xmlns:a16="http://schemas.microsoft.com/office/drawing/2014/main" id="{E177CC54-0D59-114F-9D98-3B9D44B7568E}"/>
                </a:ext>
              </a:extLst>
            </p:cNvPr>
            <p:cNvSpPr/>
            <p:nvPr/>
          </p:nvSpPr>
          <p:spPr>
            <a:xfrm>
              <a:off x="914400" y="1965183"/>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10BA22B-F33D-784F-B537-5CD2E77BFDDF}"/>
                </a:ext>
              </a:extLst>
            </p:cNvPr>
            <p:cNvPicPr>
              <a:picLocks noChangeAspect="1"/>
            </p:cNvPicPr>
            <p:nvPr/>
          </p:nvPicPr>
          <p:blipFill>
            <a:blip r:embed="rId2"/>
            <a:stretch>
              <a:fillRect/>
            </a:stretch>
          </p:blipFill>
          <p:spPr>
            <a:xfrm>
              <a:off x="1193368" y="1835658"/>
              <a:ext cx="226111" cy="787740"/>
            </a:xfrm>
            <a:prstGeom prst="rect">
              <a:avLst/>
            </a:prstGeom>
          </p:spPr>
        </p:pic>
      </p:grpSp>
      <p:grpSp>
        <p:nvGrpSpPr>
          <p:cNvPr id="34" name="Group 33">
            <a:extLst>
              <a:ext uri="{FF2B5EF4-FFF2-40B4-BE49-F238E27FC236}">
                <a16:creationId xmlns:a16="http://schemas.microsoft.com/office/drawing/2014/main" id="{FD69250D-2D16-564C-9F42-C59B0E093F4E}"/>
              </a:ext>
            </a:extLst>
          </p:cNvPr>
          <p:cNvGrpSpPr/>
          <p:nvPr/>
        </p:nvGrpSpPr>
        <p:grpSpPr>
          <a:xfrm>
            <a:off x="892629" y="3174524"/>
            <a:ext cx="885821" cy="807750"/>
            <a:chOff x="892629" y="3347466"/>
            <a:chExt cx="885821" cy="807750"/>
          </a:xfrm>
        </p:grpSpPr>
        <p:sp>
          <p:nvSpPr>
            <p:cNvPr id="9" name="Oval 8">
              <a:extLst>
                <a:ext uri="{FF2B5EF4-FFF2-40B4-BE49-F238E27FC236}">
                  <a16:creationId xmlns:a16="http://schemas.microsoft.com/office/drawing/2014/main" id="{3E548FAF-0059-D34B-B23B-007AEEAE69B3}"/>
                </a:ext>
              </a:extLst>
            </p:cNvPr>
            <p:cNvSpPr/>
            <p:nvPr/>
          </p:nvSpPr>
          <p:spPr>
            <a:xfrm>
              <a:off x="931665" y="3347466"/>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274F2E7-7A32-1C4C-9025-BB759501F196}"/>
                </a:ext>
              </a:extLst>
            </p:cNvPr>
            <p:cNvPicPr>
              <a:picLocks noChangeAspect="1"/>
            </p:cNvPicPr>
            <p:nvPr/>
          </p:nvPicPr>
          <p:blipFill>
            <a:blip r:embed="rId3"/>
            <a:stretch>
              <a:fillRect/>
            </a:stretch>
          </p:blipFill>
          <p:spPr>
            <a:xfrm>
              <a:off x="892629" y="3489863"/>
              <a:ext cx="885821" cy="522955"/>
            </a:xfrm>
            <a:prstGeom prst="rect">
              <a:avLst/>
            </a:prstGeom>
          </p:spPr>
        </p:pic>
      </p:grpSp>
      <p:grpSp>
        <p:nvGrpSpPr>
          <p:cNvPr id="35" name="Group 34">
            <a:extLst>
              <a:ext uri="{FF2B5EF4-FFF2-40B4-BE49-F238E27FC236}">
                <a16:creationId xmlns:a16="http://schemas.microsoft.com/office/drawing/2014/main" id="{E793F437-1E4B-7E4D-AEDE-F828FAB4F4B8}"/>
              </a:ext>
            </a:extLst>
          </p:cNvPr>
          <p:cNvGrpSpPr/>
          <p:nvPr/>
        </p:nvGrpSpPr>
        <p:grpSpPr>
          <a:xfrm>
            <a:off x="3708796" y="1820397"/>
            <a:ext cx="807750" cy="911715"/>
            <a:chOff x="3708796" y="1820397"/>
            <a:chExt cx="807750" cy="911715"/>
          </a:xfrm>
        </p:grpSpPr>
        <p:sp>
          <p:nvSpPr>
            <p:cNvPr id="11" name="Oval 10">
              <a:extLst>
                <a:ext uri="{FF2B5EF4-FFF2-40B4-BE49-F238E27FC236}">
                  <a16:creationId xmlns:a16="http://schemas.microsoft.com/office/drawing/2014/main" id="{DBDDBAD3-C493-2A4C-9DDC-21E0F8D4E290}"/>
                </a:ext>
              </a:extLst>
            </p:cNvPr>
            <p:cNvSpPr/>
            <p:nvPr/>
          </p:nvSpPr>
          <p:spPr>
            <a:xfrm>
              <a:off x="3708796" y="1924362"/>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1082485-91B6-0D4A-BA22-CA387B2966CB}"/>
                </a:ext>
              </a:extLst>
            </p:cNvPr>
            <p:cNvPicPr>
              <a:picLocks noChangeAspect="1"/>
            </p:cNvPicPr>
            <p:nvPr/>
          </p:nvPicPr>
          <p:blipFill>
            <a:blip r:embed="rId4"/>
            <a:stretch>
              <a:fillRect/>
            </a:stretch>
          </p:blipFill>
          <p:spPr>
            <a:xfrm>
              <a:off x="3970053" y="1820397"/>
              <a:ext cx="416763" cy="773988"/>
            </a:xfrm>
            <a:prstGeom prst="rect">
              <a:avLst/>
            </a:prstGeom>
          </p:spPr>
        </p:pic>
      </p:grpSp>
      <p:grpSp>
        <p:nvGrpSpPr>
          <p:cNvPr id="6" name="Group 5">
            <a:extLst>
              <a:ext uri="{FF2B5EF4-FFF2-40B4-BE49-F238E27FC236}">
                <a16:creationId xmlns:a16="http://schemas.microsoft.com/office/drawing/2014/main" id="{5297B6E0-0D25-5D4E-9F53-179C2D3F17A2}"/>
              </a:ext>
            </a:extLst>
          </p:cNvPr>
          <p:cNvGrpSpPr/>
          <p:nvPr/>
        </p:nvGrpSpPr>
        <p:grpSpPr>
          <a:xfrm>
            <a:off x="3755384" y="3174524"/>
            <a:ext cx="807750" cy="807750"/>
            <a:chOff x="3755384" y="3174524"/>
            <a:chExt cx="807750" cy="807750"/>
          </a:xfrm>
        </p:grpSpPr>
        <p:sp>
          <p:nvSpPr>
            <p:cNvPr id="13" name="Oval 12">
              <a:extLst>
                <a:ext uri="{FF2B5EF4-FFF2-40B4-BE49-F238E27FC236}">
                  <a16:creationId xmlns:a16="http://schemas.microsoft.com/office/drawing/2014/main" id="{43C83EDE-DEEF-F248-97FC-7AD331D576E3}"/>
                </a:ext>
              </a:extLst>
            </p:cNvPr>
            <p:cNvSpPr/>
            <p:nvPr/>
          </p:nvSpPr>
          <p:spPr>
            <a:xfrm>
              <a:off x="3755384" y="3174524"/>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95DC21C-035D-7B48-95DD-CE268BC72494}"/>
                </a:ext>
              </a:extLst>
            </p:cNvPr>
            <p:cNvPicPr>
              <a:picLocks noChangeAspect="1"/>
            </p:cNvPicPr>
            <p:nvPr/>
          </p:nvPicPr>
          <p:blipFill>
            <a:blip r:embed="rId5"/>
            <a:stretch>
              <a:fillRect/>
            </a:stretch>
          </p:blipFill>
          <p:spPr>
            <a:xfrm>
              <a:off x="3801972" y="3247775"/>
              <a:ext cx="714574" cy="661248"/>
            </a:xfrm>
            <a:prstGeom prst="rect">
              <a:avLst/>
            </a:prstGeom>
          </p:spPr>
        </p:pic>
      </p:grpSp>
      <p:sp>
        <p:nvSpPr>
          <p:cNvPr id="2" name="TextBox 1">
            <a:extLst>
              <a:ext uri="{FF2B5EF4-FFF2-40B4-BE49-F238E27FC236}">
                <a16:creationId xmlns:a16="http://schemas.microsoft.com/office/drawing/2014/main" id="{C02EC498-6820-824C-BC5E-A26EED60D14C}"/>
              </a:ext>
            </a:extLst>
          </p:cNvPr>
          <p:cNvSpPr txBox="1"/>
          <p:nvPr/>
        </p:nvSpPr>
        <p:spPr>
          <a:xfrm>
            <a:off x="1897127" y="1940989"/>
            <a:ext cx="1451038" cy="646331"/>
          </a:xfrm>
          <a:prstGeom prst="rect">
            <a:avLst/>
          </a:prstGeom>
          <a:noFill/>
        </p:spPr>
        <p:txBody>
          <a:bodyPr wrap="none" rtlCol="0">
            <a:spAutoFit/>
          </a:bodyPr>
          <a:lstStyle/>
          <a:p>
            <a:r>
              <a:rPr lang="en-US" dirty="0">
                <a:solidFill>
                  <a:schemeClr val="accent3"/>
                </a:solidFill>
                <a:latin typeface="Roboto Light" panose="02000000000000000000" pitchFamily="2" charset="0"/>
                <a:ea typeface="Roboto Light" panose="02000000000000000000" pitchFamily="2" charset="0"/>
              </a:rPr>
              <a:t>for</a:t>
            </a:r>
          </a:p>
          <a:p>
            <a:r>
              <a:rPr lang="en-US" dirty="0">
                <a:solidFill>
                  <a:schemeClr val="accent3"/>
                </a:solidFill>
                <a:latin typeface="Roboto Light" panose="02000000000000000000" pitchFamily="2" charset="0"/>
                <a:ea typeface="Roboto Light" panose="02000000000000000000" pitchFamily="2" charset="0"/>
              </a:rPr>
              <a:t>practitioners</a:t>
            </a:r>
          </a:p>
        </p:txBody>
      </p:sp>
      <p:sp>
        <p:nvSpPr>
          <p:cNvPr id="17" name="TextBox 16">
            <a:extLst>
              <a:ext uri="{FF2B5EF4-FFF2-40B4-BE49-F238E27FC236}">
                <a16:creationId xmlns:a16="http://schemas.microsoft.com/office/drawing/2014/main" id="{17EDBEBC-FA08-DF42-B25D-3E809038535A}"/>
              </a:ext>
            </a:extLst>
          </p:cNvPr>
          <p:cNvSpPr txBox="1"/>
          <p:nvPr/>
        </p:nvSpPr>
        <p:spPr>
          <a:xfrm>
            <a:off x="1981200" y="3182486"/>
            <a:ext cx="1016625" cy="646331"/>
          </a:xfrm>
          <a:prstGeom prst="rect">
            <a:avLst/>
          </a:prstGeom>
          <a:noFill/>
        </p:spPr>
        <p:txBody>
          <a:bodyPr wrap="none" rtlCol="0">
            <a:spAutoFit/>
          </a:bodyPr>
          <a:lstStyle/>
          <a:p>
            <a:r>
              <a:rPr lang="en-US" dirty="0">
                <a:solidFill>
                  <a:schemeClr val="accent3"/>
                </a:solidFill>
                <a:latin typeface="Roboto Light" panose="02000000000000000000" pitchFamily="2" charset="0"/>
                <a:ea typeface="Roboto Light" panose="02000000000000000000" pitchFamily="2" charset="0"/>
              </a:rPr>
              <a:t>group </a:t>
            </a:r>
          </a:p>
          <a:p>
            <a:r>
              <a:rPr lang="en-US" dirty="0">
                <a:solidFill>
                  <a:schemeClr val="accent3"/>
                </a:solidFill>
                <a:latin typeface="Roboto Light" panose="02000000000000000000" pitchFamily="2" charset="0"/>
                <a:ea typeface="Roboto Light" panose="02000000000000000000" pitchFamily="2" charset="0"/>
              </a:rPr>
              <a:t>exercise</a:t>
            </a:r>
          </a:p>
        </p:txBody>
      </p:sp>
      <p:sp>
        <p:nvSpPr>
          <p:cNvPr id="18" name="TextBox 17">
            <a:extLst>
              <a:ext uri="{FF2B5EF4-FFF2-40B4-BE49-F238E27FC236}">
                <a16:creationId xmlns:a16="http://schemas.microsoft.com/office/drawing/2014/main" id="{2057469F-8B39-F54E-967E-9A8EE1C69E66}"/>
              </a:ext>
            </a:extLst>
          </p:cNvPr>
          <p:cNvSpPr txBox="1"/>
          <p:nvPr/>
        </p:nvSpPr>
        <p:spPr>
          <a:xfrm>
            <a:off x="4761311" y="1940989"/>
            <a:ext cx="1189749" cy="646331"/>
          </a:xfrm>
          <a:prstGeom prst="rect">
            <a:avLst/>
          </a:prstGeom>
          <a:noFill/>
        </p:spPr>
        <p:txBody>
          <a:bodyPr wrap="none" rtlCol="0">
            <a:spAutoFit/>
          </a:bodyPr>
          <a:lstStyle/>
          <a:p>
            <a:r>
              <a:rPr lang="en-US" dirty="0">
                <a:solidFill>
                  <a:schemeClr val="accent3"/>
                </a:solidFill>
                <a:latin typeface="Roboto Light" panose="02000000000000000000" pitchFamily="2" charset="0"/>
                <a:ea typeface="Roboto Light" panose="02000000000000000000" pitchFamily="2" charset="0"/>
              </a:rPr>
              <a:t>individual </a:t>
            </a:r>
          </a:p>
          <a:p>
            <a:r>
              <a:rPr lang="en-US" dirty="0">
                <a:solidFill>
                  <a:schemeClr val="accent3"/>
                </a:solidFill>
                <a:latin typeface="Roboto Light" panose="02000000000000000000" pitchFamily="2" charset="0"/>
                <a:ea typeface="Roboto Light" panose="02000000000000000000" pitchFamily="2" charset="0"/>
              </a:rPr>
              <a:t>exercise</a:t>
            </a:r>
          </a:p>
        </p:txBody>
      </p:sp>
      <p:sp>
        <p:nvSpPr>
          <p:cNvPr id="19" name="TextBox 18">
            <a:extLst>
              <a:ext uri="{FF2B5EF4-FFF2-40B4-BE49-F238E27FC236}">
                <a16:creationId xmlns:a16="http://schemas.microsoft.com/office/drawing/2014/main" id="{F3A298A9-D887-D04D-B44C-90F7C4D75B51}"/>
              </a:ext>
            </a:extLst>
          </p:cNvPr>
          <p:cNvSpPr txBox="1"/>
          <p:nvPr/>
        </p:nvSpPr>
        <p:spPr>
          <a:xfrm>
            <a:off x="4876800" y="3182486"/>
            <a:ext cx="1077539" cy="646331"/>
          </a:xfrm>
          <a:prstGeom prst="rect">
            <a:avLst/>
          </a:prstGeom>
          <a:noFill/>
        </p:spPr>
        <p:txBody>
          <a:bodyPr wrap="none" rtlCol="0">
            <a:spAutoFit/>
          </a:bodyPr>
          <a:lstStyle/>
          <a:p>
            <a:r>
              <a:rPr lang="en-US" dirty="0">
                <a:solidFill>
                  <a:schemeClr val="accent3"/>
                </a:solidFill>
                <a:latin typeface="Roboto Light" panose="02000000000000000000" pitchFamily="2" charset="0"/>
                <a:ea typeface="Roboto Light" panose="02000000000000000000" pitchFamily="2" charset="0"/>
              </a:rPr>
              <a:t>exercise </a:t>
            </a:r>
          </a:p>
          <a:p>
            <a:r>
              <a:rPr lang="en-US" dirty="0">
                <a:solidFill>
                  <a:schemeClr val="accent3"/>
                </a:solidFill>
                <a:latin typeface="Roboto Light" panose="02000000000000000000" pitchFamily="2" charset="0"/>
                <a:ea typeface="Roboto Light" panose="02000000000000000000" pitchFamily="2" charset="0"/>
              </a:rPr>
              <a:t>in pairs</a:t>
            </a:r>
          </a:p>
        </p:txBody>
      </p:sp>
      <p:sp>
        <p:nvSpPr>
          <p:cNvPr id="16" name="TextBox 15">
            <a:extLst>
              <a:ext uri="{FF2B5EF4-FFF2-40B4-BE49-F238E27FC236}">
                <a16:creationId xmlns:a16="http://schemas.microsoft.com/office/drawing/2014/main" id="{F5774415-2DC2-E543-A71A-B281AFA4FE2A}"/>
              </a:ext>
            </a:extLst>
          </p:cNvPr>
          <p:cNvSpPr txBox="1"/>
          <p:nvPr/>
        </p:nvSpPr>
        <p:spPr>
          <a:xfrm>
            <a:off x="7150300" y="3151277"/>
            <a:ext cx="1371599" cy="830997"/>
          </a:xfrm>
          <a:prstGeom prst="rect">
            <a:avLst/>
          </a:prstGeom>
          <a:noFill/>
        </p:spPr>
        <p:txBody>
          <a:bodyPr wrap="square" rtlCol="0">
            <a:spAutoFit/>
          </a:bodyPr>
          <a:lstStyle/>
          <a:p>
            <a:r>
              <a:rPr lang="en-US" sz="1600" dirty="0">
                <a:solidFill>
                  <a:schemeClr val="accent3"/>
                </a:solidFill>
                <a:latin typeface="Roboto Light" panose="02000000000000000000" pitchFamily="2" charset="0"/>
                <a:ea typeface="Roboto Light" panose="02000000000000000000" pitchFamily="2" charset="0"/>
              </a:rPr>
              <a:t>page of exercise </a:t>
            </a:r>
          </a:p>
          <a:p>
            <a:r>
              <a:rPr lang="en-US" sz="1600" dirty="0">
                <a:solidFill>
                  <a:schemeClr val="accent3"/>
                </a:solidFill>
                <a:latin typeface="Roboto Light" panose="02000000000000000000" pitchFamily="2" charset="0"/>
                <a:ea typeface="Roboto Light" panose="02000000000000000000" pitchFamily="2" charset="0"/>
              </a:rPr>
              <a:t>in workbook</a:t>
            </a:r>
          </a:p>
        </p:txBody>
      </p:sp>
      <p:grpSp>
        <p:nvGrpSpPr>
          <p:cNvPr id="5" name="Group 4">
            <a:extLst>
              <a:ext uri="{FF2B5EF4-FFF2-40B4-BE49-F238E27FC236}">
                <a16:creationId xmlns:a16="http://schemas.microsoft.com/office/drawing/2014/main" id="{28A808AF-0A60-6C49-BAE1-3CB5756FDBA8}"/>
              </a:ext>
            </a:extLst>
          </p:cNvPr>
          <p:cNvGrpSpPr/>
          <p:nvPr/>
        </p:nvGrpSpPr>
        <p:grpSpPr>
          <a:xfrm>
            <a:off x="6175228" y="3174524"/>
            <a:ext cx="807750" cy="827742"/>
            <a:chOff x="6190789" y="3149984"/>
            <a:chExt cx="807750" cy="827742"/>
          </a:xfrm>
        </p:grpSpPr>
        <p:sp>
          <p:nvSpPr>
            <p:cNvPr id="31" name="Oval 30">
              <a:extLst>
                <a:ext uri="{FF2B5EF4-FFF2-40B4-BE49-F238E27FC236}">
                  <a16:creationId xmlns:a16="http://schemas.microsoft.com/office/drawing/2014/main" id="{D11CE58E-C496-8546-AE4A-6450890FDCF7}"/>
                </a:ext>
              </a:extLst>
            </p:cNvPr>
            <p:cNvSpPr/>
            <p:nvPr/>
          </p:nvSpPr>
          <p:spPr>
            <a:xfrm>
              <a:off x="6190789" y="3169976"/>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6C777C"/>
                </a:solidFill>
                <a:latin typeface="Roboto Light" panose="02000000000000000000" pitchFamily="2" charset="0"/>
                <a:ea typeface="Roboto Light" panose="02000000000000000000" pitchFamily="2" charset="0"/>
              </a:endParaRPr>
            </a:p>
          </p:txBody>
        </p:sp>
        <p:pic>
          <p:nvPicPr>
            <p:cNvPr id="32" name="Picture 31">
              <a:extLst>
                <a:ext uri="{FF2B5EF4-FFF2-40B4-BE49-F238E27FC236}">
                  <a16:creationId xmlns:a16="http://schemas.microsoft.com/office/drawing/2014/main" id="{F97AF9E2-854E-FC47-B55F-D8EC925A1933}"/>
                </a:ext>
              </a:extLst>
            </p:cNvPr>
            <p:cNvPicPr>
              <a:picLocks noChangeAspect="1"/>
            </p:cNvPicPr>
            <p:nvPr/>
          </p:nvPicPr>
          <p:blipFill>
            <a:blip r:embed="rId6"/>
            <a:stretch>
              <a:fillRect/>
            </a:stretch>
          </p:blipFill>
          <p:spPr>
            <a:xfrm>
              <a:off x="6370960" y="3149984"/>
              <a:ext cx="465700" cy="610228"/>
            </a:xfrm>
            <a:prstGeom prst="rect">
              <a:avLst/>
            </a:prstGeom>
          </p:spPr>
        </p:pic>
        <p:sp>
          <p:nvSpPr>
            <p:cNvPr id="33" name="TextBox 32">
              <a:extLst>
                <a:ext uri="{FF2B5EF4-FFF2-40B4-BE49-F238E27FC236}">
                  <a16:creationId xmlns:a16="http://schemas.microsoft.com/office/drawing/2014/main" id="{190A1FB4-8576-E548-8A22-A27067402988}"/>
                </a:ext>
              </a:extLst>
            </p:cNvPr>
            <p:cNvSpPr txBox="1"/>
            <p:nvPr/>
          </p:nvSpPr>
          <p:spPr>
            <a:xfrm>
              <a:off x="6383330" y="3375943"/>
              <a:ext cx="441146" cy="369332"/>
            </a:xfrm>
            <a:prstGeom prst="rect">
              <a:avLst/>
            </a:prstGeom>
            <a:noFill/>
          </p:spPr>
          <p:txBody>
            <a:bodyPr wrap="none" rtlCol="0">
              <a:spAutoFit/>
            </a:bodyPr>
            <a:lstStyle/>
            <a:p>
              <a:r>
                <a:rPr lang="en-US" dirty="0">
                  <a:solidFill>
                    <a:srgbClr val="3C3F4D"/>
                  </a:solidFill>
                  <a:latin typeface="Roboto Light" panose="02000000000000000000" pitchFamily="2" charset="0"/>
                  <a:ea typeface="Roboto Light" panose="02000000000000000000" pitchFamily="2" charset="0"/>
                </a:rPr>
                <a:t>12</a:t>
              </a:r>
            </a:p>
          </p:txBody>
        </p:sp>
      </p:grpSp>
    </p:spTree>
    <p:extLst>
      <p:ext uri="{BB962C8B-B14F-4D97-AF65-F5344CB8AC3E}">
        <p14:creationId xmlns:p14="http://schemas.microsoft.com/office/powerpoint/2010/main" val="26954060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Interpreting client responses</a:t>
            </a:r>
          </a:p>
        </p:txBody>
      </p:sp>
      <p:sp>
        <p:nvSpPr>
          <p:cNvPr id="6" name="Rounded Rectangle 5">
            <a:extLst>
              <a:ext uri="{FF2B5EF4-FFF2-40B4-BE49-F238E27FC236}">
                <a16:creationId xmlns:a16="http://schemas.microsoft.com/office/drawing/2014/main" id="{01BD56D9-9AB3-FA41-966A-F7663B83E402}"/>
              </a:ext>
            </a:extLst>
          </p:cNvPr>
          <p:cNvSpPr/>
          <p:nvPr/>
        </p:nvSpPr>
        <p:spPr>
          <a:xfrm>
            <a:off x="1371600" y="1962150"/>
            <a:ext cx="5181600" cy="248454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200" dirty="0">
                <a:solidFill>
                  <a:srgbClr val="6C777C"/>
                </a:solidFill>
                <a:latin typeface="Roboto Light"/>
                <a:ea typeface="Roboto Light"/>
                <a:cs typeface="Roboto Light"/>
              </a:rPr>
              <a:t>“I feel like I am sailing in a direction that other sailors want me to sail.”</a:t>
            </a:r>
          </a:p>
        </p:txBody>
      </p:sp>
      <p:sp>
        <p:nvSpPr>
          <p:cNvPr id="7" name="Oval 6">
            <a:extLst>
              <a:ext uri="{FF2B5EF4-FFF2-40B4-BE49-F238E27FC236}">
                <a16:creationId xmlns:a16="http://schemas.microsoft.com/office/drawing/2014/main" id="{4B09F46F-82E1-704E-BED0-5210FBCC74A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8" name="TextBox 7">
            <a:extLst>
              <a:ext uri="{FF2B5EF4-FFF2-40B4-BE49-F238E27FC236}">
                <a16:creationId xmlns:a16="http://schemas.microsoft.com/office/drawing/2014/main" id="{70DA3D31-5F74-2D4E-8663-97D6AFB4DEF4}"/>
              </a:ext>
            </a:extLst>
          </p:cNvPr>
          <p:cNvSpPr txBox="1"/>
          <p:nvPr/>
        </p:nvSpPr>
        <p:spPr>
          <a:xfrm>
            <a:off x="1187459" y="1657350"/>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
        <p:nvSpPr>
          <p:cNvPr id="9" name="Oval 8">
            <a:extLst>
              <a:ext uri="{FF2B5EF4-FFF2-40B4-BE49-F238E27FC236}">
                <a16:creationId xmlns:a16="http://schemas.microsoft.com/office/drawing/2014/main" id="{78B225AA-EB92-F042-ACC9-FA073FEC3A6F}"/>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547793A-63B8-F042-A3CF-7228825FC0E3}"/>
              </a:ext>
            </a:extLst>
          </p:cNvPr>
          <p:cNvPicPr>
            <a:picLocks noChangeAspect="1"/>
          </p:cNvPicPr>
          <p:nvPr/>
        </p:nvPicPr>
        <p:blipFill>
          <a:blip r:embed="rId3"/>
          <a:stretch>
            <a:fillRect/>
          </a:stretch>
        </p:blipFill>
        <p:spPr>
          <a:xfrm>
            <a:off x="7657164" y="656747"/>
            <a:ext cx="885821" cy="522955"/>
          </a:xfrm>
          <a:prstGeom prst="rect">
            <a:avLst/>
          </a:prstGeom>
        </p:spPr>
      </p:pic>
    </p:spTree>
    <p:extLst>
      <p:ext uri="{BB962C8B-B14F-4D97-AF65-F5344CB8AC3E}">
        <p14:creationId xmlns:p14="http://schemas.microsoft.com/office/powerpoint/2010/main" val="90103327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Interpreting client responses</a:t>
            </a:r>
          </a:p>
        </p:txBody>
      </p:sp>
      <p:sp>
        <p:nvSpPr>
          <p:cNvPr id="6" name="Rounded Rectangle 5">
            <a:extLst>
              <a:ext uri="{FF2B5EF4-FFF2-40B4-BE49-F238E27FC236}">
                <a16:creationId xmlns:a16="http://schemas.microsoft.com/office/drawing/2014/main" id="{01BD56D9-9AB3-FA41-966A-F7663B83E402}"/>
              </a:ext>
            </a:extLst>
          </p:cNvPr>
          <p:cNvSpPr/>
          <p:nvPr/>
        </p:nvSpPr>
        <p:spPr>
          <a:xfrm>
            <a:off x="1371600" y="1962150"/>
            <a:ext cx="5181600" cy="2484547"/>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200" dirty="0">
                <a:solidFill>
                  <a:srgbClr val="6C777C"/>
                </a:solidFill>
                <a:latin typeface="Roboto Light"/>
                <a:ea typeface="Roboto Light"/>
                <a:cs typeface="Roboto Light"/>
              </a:rPr>
              <a:t>“I am afraid that my boat will not withstand the stormy weather that is coming.”</a:t>
            </a:r>
          </a:p>
        </p:txBody>
      </p:sp>
      <p:sp>
        <p:nvSpPr>
          <p:cNvPr id="7" name="Oval 6">
            <a:extLst>
              <a:ext uri="{FF2B5EF4-FFF2-40B4-BE49-F238E27FC236}">
                <a16:creationId xmlns:a16="http://schemas.microsoft.com/office/drawing/2014/main" id="{4B09F46F-82E1-704E-BED0-5210FBCC74AF}"/>
              </a:ext>
            </a:extLst>
          </p:cNvPr>
          <p:cNvSpPr/>
          <p:nvPr/>
        </p:nvSpPr>
        <p:spPr>
          <a:xfrm>
            <a:off x="1014431" y="16082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8" name="TextBox 7">
            <a:extLst>
              <a:ext uri="{FF2B5EF4-FFF2-40B4-BE49-F238E27FC236}">
                <a16:creationId xmlns:a16="http://schemas.microsoft.com/office/drawing/2014/main" id="{70DA3D31-5F74-2D4E-8663-97D6AFB4DEF4}"/>
              </a:ext>
            </a:extLst>
          </p:cNvPr>
          <p:cNvSpPr txBox="1"/>
          <p:nvPr/>
        </p:nvSpPr>
        <p:spPr>
          <a:xfrm>
            <a:off x="1187459" y="1657350"/>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
        <p:nvSpPr>
          <p:cNvPr id="9" name="Oval 8">
            <a:extLst>
              <a:ext uri="{FF2B5EF4-FFF2-40B4-BE49-F238E27FC236}">
                <a16:creationId xmlns:a16="http://schemas.microsoft.com/office/drawing/2014/main" id="{E313D55F-E394-BF43-809D-F8BFADBF07BA}"/>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1678738-D186-5A4D-B26D-DEDA9D8113A7}"/>
              </a:ext>
            </a:extLst>
          </p:cNvPr>
          <p:cNvPicPr>
            <a:picLocks noChangeAspect="1"/>
          </p:cNvPicPr>
          <p:nvPr/>
        </p:nvPicPr>
        <p:blipFill>
          <a:blip r:embed="rId3"/>
          <a:stretch>
            <a:fillRect/>
          </a:stretch>
        </p:blipFill>
        <p:spPr>
          <a:xfrm>
            <a:off x="7657164" y="656747"/>
            <a:ext cx="885821" cy="522955"/>
          </a:xfrm>
          <a:prstGeom prst="rect">
            <a:avLst/>
          </a:prstGeom>
        </p:spPr>
      </p:pic>
    </p:spTree>
    <p:extLst>
      <p:ext uri="{BB962C8B-B14F-4D97-AF65-F5344CB8AC3E}">
        <p14:creationId xmlns:p14="http://schemas.microsoft.com/office/powerpoint/2010/main" val="27111759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status of your sailboat</a:t>
            </a:r>
          </a:p>
        </p:txBody>
      </p:sp>
      <p:sp>
        <p:nvSpPr>
          <p:cNvPr id="5" name="Rectangle 4"/>
          <p:cNvSpPr/>
          <p:nvPr/>
        </p:nvSpPr>
        <p:spPr>
          <a:xfrm>
            <a:off x="981370" y="1840796"/>
            <a:ext cx="6714830" cy="3093154"/>
          </a:xfrm>
          <a:prstGeom prst="rect">
            <a:avLst/>
          </a:prstGeom>
        </p:spPr>
        <p:txBody>
          <a:bodyPr wrap="square">
            <a:spAutoFit/>
          </a:bodyPr>
          <a:lstStyle/>
          <a:p>
            <a:pPr>
              <a:lnSpc>
                <a:spcPct val="150000"/>
              </a:lnSpc>
              <a:buClr>
                <a:srgbClr val="3C3F4D"/>
              </a:buClr>
            </a:pPr>
            <a:r>
              <a:rPr lang="en-JM" sz="2000" dirty="0">
                <a:solidFill>
                  <a:schemeClr val="accent3"/>
                </a:solidFill>
                <a:latin typeface="Roboto Light"/>
                <a:ea typeface="Roboto Light"/>
                <a:cs typeface="Roboto Light"/>
              </a:rPr>
              <a:t>In pairs, use the sailboat metaphor to describe how you are currently doing. What is the current status of your sailboat? How would you describe your current journey? Try to speak as much as possible in terms of the different elements of the sailboat and their interaction. </a:t>
            </a: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
        <p:nvSpPr>
          <p:cNvPr id="6" name="Oval 5">
            <a:extLst>
              <a:ext uri="{FF2B5EF4-FFF2-40B4-BE49-F238E27FC236}">
                <a16:creationId xmlns:a16="http://schemas.microsoft.com/office/drawing/2014/main" id="{1F530F4E-5266-4140-8D62-5C1C139A118E}"/>
              </a:ext>
            </a:extLst>
          </p:cNvPr>
          <p:cNvSpPr/>
          <p:nvPr/>
        </p:nvSpPr>
        <p:spPr>
          <a:xfrm>
            <a:off x="76962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B74BAE2-960D-5942-8CC9-3F97F5C12A08}"/>
              </a:ext>
            </a:extLst>
          </p:cNvPr>
          <p:cNvPicPr>
            <a:picLocks noChangeAspect="1"/>
          </p:cNvPicPr>
          <p:nvPr/>
        </p:nvPicPr>
        <p:blipFill>
          <a:blip r:embed="rId3"/>
          <a:stretch>
            <a:fillRect/>
          </a:stretch>
        </p:blipFill>
        <p:spPr>
          <a:xfrm>
            <a:off x="7742788" y="587601"/>
            <a:ext cx="714574" cy="661248"/>
          </a:xfrm>
          <a:prstGeom prst="rect">
            <a:avLst/>
          </a:prstGeom>
        </p:spPr>
      </p:pic>
      <p:sp>
        <p:nvSpPr>
          <p:cNvPr id="10" name="Oval 9">
            <a:extLst>
              <a:ext uri="{FF2B5EF4-FFF2-40B4-BE49-F238E27FC236}">
                <a16:creationId xmlns:a16="http://schemas.microsoft.com/office/drawing/2014/main" id="{BF92DAF5-0C64-5B4B-983D-7167539B1293}"/>
              </a:ext>
            </a:extLst>
          </p:cNvPr>
          <p:cNvSpPr/>
          <p:nvPr/>
        </p:nvSpPr>
        <p:spPr>
          <a:xfrm>
            <a:off x="6705600" y="514350"/>
            <a:ext cx="807750" cy="8077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6C777C"/>
              </a:solidFill>
              <a:latin typeface="Roboto Light" panose="02000000000000000000" pitchFamily="2" charset="0"/>
              <a:ea typeface="Roboto Light" panose="02000000000000000000" pitchFamily="2" charset="0"/>
            </a:endParaRPr>
          </a:p>
        </p:txBody>
      </p:sp>
      <p:pic>
        <p:nvPicPr>
          <p:cNvPr id="11" name="Picture 10">
            <a:extLst>
              <a:ext uri="{FF2B5EF4-FFF2-40B4-BE49-F238E27FC236}">
                <a16:creationId xmlns:a16="http://schemas.microsoft.com/office/drawing/2014/main" id="{8408AF0D-A9D5-9343-943A-E4FA9DB87BC8}"/>
              </a:ext>
            </a:extLst>
          </p:cNvPr>
          <p:cNvPicPr>
            <a:picLocks noChangeAspect="1"/>
          </p:cNvPicPr>
          <p:nvPr/>
        </p:nvPicPr>
        <p:blipFill>
          <a:blip r:embed="rId4"/>
          <a:stretch>
            <a:fillRect/>
          </a:stretch>
        </p:blipFill>
        <p:spPr>
          <a:xfrm>
            <a:off x="6885771" y="494358"/>
            <a:ext cx="465700" cy="610228"/>
          </a:xfrm>
          <a:prstGeom prst="rect">
            <a:avLst/>
          </a:prstGeom>
        </p:spPr>
      </p:pic>
      <p:sp>
        <p:nvSpPr>
          <p:cNvPr id="12" name="TextBox 11">
            <a:extLst>
              <a:ext uri="{FF2B5EF4-FFF2-40B4-BE49-F238E27FC236}">
                <a16:creationId xmlns:a16="http://schemas.microsoft.com/office/drawing/2014/main" id="{C96B5529-60F2-BC4D-9A3A-C89EC80EDA9D}"/>
              </a:ext>
            </a:extLst>
          </p:cNvPr>
          <p:cNvSpPr txBox="1"/>
          <p:nvPr/>
        </p:nvSpPr>
        <p:spPr>
          <a:xfrm>
            <a:off x="6888516" y="691441"/>
            <a:ext cx="453330" cy="369332"/>
          </a:xfrm>
          <a:prstGeom prst="rect">
            <a:avLst/>
          </a:prstGeom>
          <a:noFill/>
        </p:spPr>
        <p:txBody>
          <a:bodyPr wrap="square" rtlCol="0">
            <a:spAutoFit/>
          </a:bodyPr>
          <a:lstStyle/>
          <a:p>
            <a:pPr algn="ctr"/>
            <a:r>
              <a:rPr lang="en-US" dirty="0">
                <a:solidFill>
                  <a:srgbClr val="3C3F4D"/>
                </a:solidFill>
                <a:latin typeface="Roboto Light" panose="02000000000000000000" pitchFamily="2" charset="0"/>
                <a:ea typeface="Roboto Light" panose="02000000000000000000" pitchFamily="2" charset="0"/>
              </a:rPr>
              <a:t>8</a:t>
            </a:r>
          </a:p>
        </p:txBody>
      </p:sp>
    </p:spTree>
    <p:extLst>
      <p:ext uri="{BB962C8B-B14F-4D97-AF65-F5344CB8AC3E}">
        <p14:creationId xmlns:p14="http://schemas.microsoft.com/office/powerpoint/2010/main" val="371595071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3 levels of analysis</a:t>
            </a:r>
          </a:p>
        </p:txBody>
      </p:sp>
      <p:grpSp>
        <p:nvGrpSpPr>
          <p:cNvPr id="6" name="Group 5">
            <a:extLst>
              <a:ext uri="{FF2B5EF4-FFF2-40B4-BE49-F238E27FC236}">
                <a16:creationId xmlns:a16="http://schemas.microsoft.com/office/drawing/2014/main" id="{88987D5A-E6E4-5348-BA59-C21B6A02987B}"/>
              </a:ext>
            </a:extLst>
          </p:cNvPr>
          <p:cNvGrpSpPr/>
          <p:nvPr/>
        </p:nvGrpSpPr>
        <p:grpSpPr>
          <a:xfrm>
            <a:off x="3061196" y="1794335"/>
            <a:ext cx="1759995" cy="2893163"/>
            <a:chOff x="718868" y="1899610"/>
            <a:chExt cx="1874808" cy="2685888"/>
          </a:xfrm>
        </p:grpSpPr>
        <p:sp>
          <p:nvSpPr>
            <p:cNvPr id="7" name="Rectangle 6">
              <a:extLst>
                <a:ext uri="{FF2B5EF4-FFF2-40B4-BE49-F238E27FC236}">
                  <a16:creationId xmlns:a16="http://schemas.microsoft.com/office/drawing/2014/main" id="{5E3947C1-14FE-B140-B5CB-BE340D7F8792}"/>
                </a:ext>
              </a:extLst>
            </p:cNvPr>
            <p:cNvSpPr/>
            <p:nvPr/>
          </p:nvSpPr>
          <p:spPr>
            <a:xfrm>
              <a:off x="718868" y="2081841"/>
              <a:ext cx="1874808" cy="25036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sp>
          <p:nvSpPr>
            <p:cNvPr id="8" name="Rounded Rectangle 7">
              <a:extLst>
                <a:ext uri="{FF2B5EF4-FFF2-40B4-BE49-F238E27FC236}">
                  <a16:creationId xmlns:a16="http://schemas.microsoft.com/office/drawing/2014/main" id="{A586951F-B8DF-E243-8E87-9B57732D045E}"/>
                </a:ext>
              </a:extLst>
            </p:cNvPr>
            <p:cNvSpPr/>
            <p:nvPr/>
          </p:nvSpPr>
          <p:spPr>
            <a:xfrm>
              <a:off x="718868" y="1899610"/>
              <a:ext cx="1874808" cy="389266"/>
            </a:xfrm>
            <a:prstGeom prst="roundRect">
              <a:avLst>
                <a:gd name="adj" fmla="val 41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grpSp>
      <p:sp>
        <p:nvSpPr>
          <p:cNvPr id="9" name="TextBox 8">
            <a:extLst>
              <a:ext uri="{FF2B5EF4-FFF2-40B4-BE49-F238E27FC236}">
                <a16:creationId xmlns:a16="http://schemas.microsoft.com/office/drawing/2014/main" id="{4C3DCA18-42EA-8B42-B300-B1A983D4CB48}"/>
              </a:ext>
            </a:extLst>
          </p:cNvPr>
          <p:cNvSpPr txBox="1"/>
          <p:nvPr/>
        </p:nvSpPr>
        <p:spPr>
          <a:xfrm>
            <a:off x="3249838" y="1885314"/>
            <a:ext cx="1348160" cy="210629"/>
          </a:xfrm>
          <a:prstGeom prst="rect">
            <a:avLst/>
          </a:prstGeom>
          <a:noFill/>
        </p:spPr>
        <p:txBody>
          <a:bodyPr wrap="square" lIns="25713" tIns="12856" rIns="25713" bIns="12856" rtlCol="0">
            <a:spAutoFit/>
          </a:bodyPr>
          <a:lstStyle/>
          <a:p>
            <a:pPr algn="ctr" defTabSz="514124"/>
            <a:r>
              <a:rPr lang="en-ID" sz="1200" dirty="0">
                <a:solidFill>
                  <a:srgbClr val="FFFFFF"/>
                </a:solidFill>
                <a:latin typeface="Roboto Light" panose="02000000000000000000" pitchFamily="2" charset="0"/>
                <a:ea typeface="Roboto Light" panose="02000000000000000000" pitchFamily="2" charset="0"/>
              </a:rPr>
              <a:t>Level 2</a:t>
            </a:r>
          </a:p>
        </p:txBody>
      </p:sp>
      <p:grpSp>
        <p:nvGrpSpPr>
          <p:cNvPr id="11" name="Group 10">
            <a:extLst>
              <a:ext uri="{FF2B5EF4-FFF2-40B4-BE49-F238E27FC236}">
                <a16:creationId xmlns:a16="http://schemas.microsoft.com/office/drawing/2014/main" id="{777C2F90-A6DA-5546-ADA8-14E01033A588}"/>
              </a:ext>
            </a:extLst>
          </p:cNvPr>
          <p:cNvGrpSpPr/>
          <p:nvPr/>
        </p:nvGrpSpPr>
        <p:grpSpPr>
          <a:xfrm>
            <a:off x="990601" y="1786786"/>
            <a:ext cx="1759995" cy="2893163"/>
            <a:chOff x="718868" y="1899610"/>
            <a:chExt cx="1874808" cy="2685888"/>
          </a:xfrm>
        </p:grpSpPr>
        <p:sp>
          <p:nvSpPr>
            <p:cNvPr id="12" name="Rectangle 11">
              <a:extLst>
                <a:ext uri="{FF2B5EF4-FFF2-40B4-BE49-F238E27FC236}">
                  <a16:creationId xmlns:a16="http://schemas.microsoft.com/office/drawing/2014/main" id="{4ED18CBA-C6AC-6946-946E-0BC457F95C21}"/>
                </a:ext>
              </a:extLst>
            </p:cNvPr>
            <p:cNvSpPr/>
            <p:nvPr/>
          </p:nvSpPr>
          <p:spPr>
            <a:xfrm>
              <a:off x="718868" y="2081841"/>
              <a:ext cx="1874808" cy="25036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sp>
          <p:nvSpPr>
            <p:cNvPr id="13" name="Rounded Rectangle 12">
              <a:extLst>
                <a:ext uri="{FF2B5EF4-FFF2-40B4-BE49-F238E27FC236}">
                  <a16:creationId xmlns:a16="http://schemas.microsoft.com/office/drawing/2014/main" id="{731C6CF2-EEA6-FF4D-BA95-780E575C02C5}"/>
                </a:ext>
              </a:extLst>
            </p:cNvPr>
            <p:cNvSpPr/>
            <p:nvPr/>
          </p:nvSpPr>
          <p:spPr>
            <a:xfrm>
              <a:off x="718868" y="1899610"/>
              <a:ext cx="1874808" cy="389266"/>
            </a:xfrm>
            <a:prstGeom prst="roundRect">
              <a:avLst>
                <a:gd name="adj" fmla="val 41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grpSp>
      <p:sp>
        <p:nvSpPr>
          <p:cNvPr id="14" name="TextBox 13">
            <a:extLst>
              <a:ext uri="{FF2B5EF4-FFF2-40B4-BE49-F238E27FC236}">
                <a16:creationId xmlns:a16="http://schemas.microsoft.com/office/drawing/2014/main" id="{1ECA9F79-0BFD-6C41-968B-97C56EF942C5}"/>
              </a:ext>
            </a:extLst>
          </p:cNvPr>
          <p:cNvSpPr txBox="1"/>
          <p:nvPr/>
        </p:nvSpPr>
        <p:spPr>
          <a:xfrm>
            <a:off x="1241026" y="1874199"/>
            <a:ext cx="1244790" cy="210629"/>
          </a:xfrm>
          <a:prstGeom prst="rect">
            <a:avLst/>
          </a:prstGeom>
          <a:noFill/>
        </p:spPr>
        <p:txBody>
          <a:bodyPr wrap="square" lIns="25713" tIns="12856" rIns="25713" bIns="12856" rtlCol="0">
            <a:spAutoFit/>
          </a:bodyPr>
          <a:lstStyle/>
          <a:p>
            <a:pPr algn="ctr" defTabSz="514124"/>
            <a:r>
              <a:rPr lang="en-JM" sz="1200" dirty="0">
                <a:solidFill>
                  <a:schemeClr val="bg1"/>
                </a:solidFill>
                <a:latin typeface="Roboto Light"/>
                <a:ea typeface="Roboto Light"/>
                <a:cs typeface="Roboto Light"/>
              </a:rPr>
              <a:t>Level 1</a:t>
            </a:r>
            <a:endParaRPr lang="en-ID" sz="1200" b="1" dirty="0">
              <a:solidFill>
                <a:schemeClr val="bg1"/>
              </a:solidFill>
              <a:latin typeface="Roboto"/>
              <a:cs typeface="Roboto"/>
            </a:endParaRPr>
          </a:p>
        </p:txBody>
      </p:sp>
      <p:sp>
        <p:nvSpPr>
          <p:cNvPr id="15" name="TextBox 14">
            <a:extLst>
              <a:ext uri="{FF2B5EF4-FFF2-40B4-BE49-F238E27FC236}">
                <a16:creationId xmlns:a16="http://schemas.microsoft.com/office/drawing/2014/main" id="{1E7C2591-E5EB-6348-A982-1D1EE49E9D17}"/>
              </a:ext>
            </a:extLst>
          </p:cNvPr>
          <p:cNvSpPr txBox="1"/>
          <p:nvPr/>
        </p:nvSpPr>
        <p:spPr>
          <a:xfrm>
            <a:off x="1217136" y="3455704"/>
            <a:ext cx="1292569" cy="764627"/>
          </a:xfrm>
          <a:prstGeom prst="rect">
            <a:avLst/>
          </a:prstGeom>
          <a:noFill/>
        </p:spPr>
        <p:txBody>
          <a:bodyPr wrap="square" lIns="25713" tIns="12856" rIns="25713" bIns="12856" rtlCol="0">
            <a:spAutoFit/>
          </a:bodyPr>
          <a:lstStyle/>
          <a:p>
            <a:pPr algn="ctr" defTabSz="514124"/>
            <a:r>
              <a:rPr lang="en-JM" sz="1200" b="1" dirty="0">
                <a:solidFill>
                  <a:schemeClr val="accent3"/>
                </a:solidFill>
                <a:latin typeface="Roboto Light"/>
                <a:ea typeface="Roboto Light"/>
                <a:cs typeface="Roboto Light"/>
              </a:rPr>
              <a:t>meta level</a:t>
            </a:r>
          </a:p>
          <a:p>
            <a:pPr algn="ctr" defTabSz="514124"/>
            <a:endParaRPr lang="en-JM" sz="1200" dirty="0">
              <a:solidFill>
                <a:schemeClr val="accent3"/>
              </a:solidFill>
              <a:latin typeface="Roboto Light"/>
              <a:ea typeface="Roboto Light"/>
              <a:cs typeface="Roboto Light"/>
            </a:endParaRPr>
          </a:p>
          <a:p>
            <a:pPr algn="ctr" defTabSz="514124"/>
            <a:r>
              <a:rPr lang="en-JM" sz="1200" dirty="0">
                <a:solidFill>
                  <a:schemeClr val="accent3"/>
                </a:solidFill>
                <a:latin typeface="Roboto Light"/>
                <a:ea typeface="Roboto Light"/>
              </a:rPr>
              <a:t>global </a:t>
            </a:r>
          </a:p>
          <a:p>
            <a:pPr algn="ctr" defTabSz="514124"/>
            <a:r>
              <a:rPr lang="en-JM" sz="1200" dirty="0">
                <a:solidFill>
                  <a:schemeClr val="accent3"/>
                </a:solidFill>
                <a:latin typeface="Roboto Light"/>
                <a:ea typeface="Roboto Light"/>
              </a:rPr>
              <a:t>functioning</a:t>
            </a:r>
            <a:endParaRPr lang="en-US" sz="1200" dirty="0">
              <a:solidFill>
                <a:srgbClr val="505050">
                  <a:lumMod val="60000"/>
                  <a:lumOff val="40000"/>
                </a:srgbClr>
              </a:solidFill>
            </a:endParaRPr>
          </a:p>
        </p:txBody>
      </p:sp>
      <p:grpSp>
        <p:nvGrpSpPr>
          <p:cNvPr id="16" name="Group 15">
            <a:extLst>
              <a:ext uri="{FF2B5EF4-FFF2-40B4-BE49-F238E27FC236}">
                <a16:creationId xmlns:a16="http://schemas.microsoft.com/office/drawing/2014/main" id="{1942BAB9-975B-F745-AA45-5AE5EB1BE6F4}"/>
              </a:ext>
            </a:extLst>
          </p:cNvPr>
          <p:cNvGrpSpPr/>
          <p:nvPr/>
        </p:nvGrpSpPr>
        <p:grpSpPr>
          <a:xfrm>
            <a:off x="5145043" y="1794335"/>
            <a:ext cx="1759995" cy="2893163"/>
            <a:chOff x="718868" y="1899610"/>
            <a:chExt cx="1874808" cy="2685888"/>
          </a:xfrm>
        </p:grpSpPr>
        <p:sp>
          <p:nvSpPr>
            <p:cNvPr id="17" name="Rectangle 16">
              <a:extLst>
                <a:ext uri="{FF2B5EF4-FFF2-40B4-BE49-F238E27FC236}">
                  <a16:creationId xmlns:a16="http://schemas.microsoft.com/office/drawing/2014/main" id="{1E8BAF85-0012-4348-A3C8-5176C1FD34AE}"/>
                </a:ext>
              </a:extLst>
            </p:cNvPr>
            <p:cNvSpPr/>
            <p:nvPr/>
          </p:nvSpPr>
          <p:spPr>
            <a:xfrm>
              <a:off x="718868" y="2081841"/>
              <a:ext cx="1874808" cy="25036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sp>
          <p:nvSpPr>
            <p:cNvPr id="18" name="Rounded Rectangle 17">
              <a:extLst>
                <a:ext uri="{FF2B5EF4-FFF2-40B4-BE49-F238E27FC236}">
                  <a16:creationId xmlns:a16="http://schemas.microsoft.com/office/drawing/2014/main" id="{2C890631-10CE-134D-8FFC-CFEDC5E8E55C}"/>
                </a:ext>
              </a:extLst>
            </p:cNvPr>
            <p:cNvSpPr/>
            <p:nvPr/>
          </p:nvSpPr>
          <p:spPr>
            <a:xfrm>
              <a:off x="718868" y="1899610"/>
              <a:ext cx="1874808" cy="389266"/>
            </a:xfrm>
            <a:prstGeom prst="roundRect">
              <a:avLst>
                <a:gd name="adj" fmla="val 41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124"/>
              <a:endParaRPr lang="en-ID" sz="1350">
                <a:solidFill>
                  <a:srgbClr val="FFFFFF"/>
                </a:solidFill>
              </a:endParaRPr>
            </a:p>
          </p:txBody>
        </p:sp>
      </p:grpSp>
      <p:pic>
        <p:nvPicPr>
          <p:cNvPr id="24" name="Picture 23">
            <a:extLst>
              <a:ext uri="{FF2B5EF4-FFF2-40B4-BE49-F238E27FC236}">
                <a16:creationId xmlns:a16="http://schemas.microsoft.com/office/drawing/2014/main" id="{F2686FC4-38E1-FA46-AE69-4E51146309A9}"/>
              </a:ext>
            </a:extLst>
          </p:cNvPr>
          <p:cNvPicPr>
            <a:picLocks noChangeAspect="1"/>
          </p:cNvPicPr>
          <p:nvPr/>
        </p:nvPicPr>
        <p:blipFill>
          <a:blip r:embed="rId3"/>
          <a:stretch>
            <a:fillRect/>
          </a:stretch>
        </p:blipFill>
        <p:spPr>
          <a:xfrm>
            <a:off x="1641170" y="2440915"/>
            <a:ext cx="444500" cy="711200"/>
          </a:xfrm>
          <a:prstGeom prst="rect">
            <a:avLst/>
          </a:prstGeom>
        </p:spPr>
      </p:pic>
      <p:pic>
        <p:nvPicPr>
          <p:cNvPr id="25" name="Picture 24">
            <a:extLst>
              <a:ext uri="{FF2B5EF4-FFF2-40B4-BE49-F238E27FC236}">
                <a16:creationId xmlns:a16="http://schemas.microsoft.com/office/drawing/2014/main" id="{9237E57A-C993-194B-8690-2ED82503EE02}"/>
              </a:ext>
            </a:extLst>
          </p:cNvPr>
          <p:cNvPicPr>
            <a:picLocks noChangeAspect="1"/>
          </p:cNvPicPr>
          <p:nvPr/>
        </p:nvPicPr>
        <p:blipFill>
          <a:blip r:embed="rId4"/>
          <a:stretch>
            <a:fillRect/>
          </a:stretch>
        </p:blipFill>
        <p:spPr>
          <a:xfrm>
            <a:off x="3693683" y="2470153"/>
            <a:ext cx="365507" cy="609178"/>
          </a:xfrm>
          <a:prstGeom prst="rect">
            <a:avLst/>
          </a:prstGeom>
        </p:spPr>
      </p:pic>
      <p:sp>
        <p:nvSpPr>
          <p:cNvPr id="26" name="TextBox 25">
            <a:extLst>
              <a:ext uri="{FF2B5EF4-FFF2-40B4-BE49-F238E27FC236}">
                <a16:creationId xmlns:a16="http://schemas.microsoft.com/office/drawing/2014/main" id="{5567FBBC-661E-3F45-8787-730ECE557C69}"/>
              </a:ext>
            </a:extLst>
          </p:cNvPr>
          <p:cNvSpPr txBox="1"/>
          <p:nvPr/>
        </p:nvSpPr>
        <p:spPr>
          <a:xfrm>
            <a:off x="3288864" y="3463252"/>
            <a:ext cx="1292569" cy="1133959"/>
          </a:xfrm>
          <a:prstGeom prst="rect">
            <a:avLst/>
          </a:prstGeom>
          <a:noFill/>
        </p:spPr>
        <p:txBody>
          <a:bodyPr wrap="square" lIns="25713" tIns="12856" rIns="25713" bIns="12856" rtlCol="0">
            <a:spAutoFit/>
          </a:bodyPr>
          <a:lstStyle/>
          <a:p>
            <a:pPr algn="ctr" defTabSz="514124"/>
            <a:r>
              <a:rPr lang="en-JM" sz="1200" b="1" dirty="0">
                <a:solidFill>
                  <a:schemeClr val="accent3"/>
                </a:solidFill>
                <a:latin typeface="Roboto Light"/>
                <a:ea typeface="Roboto Light"/>
                <a:cs typeface="Roboto Light"/>
              </a:rPr>
              <a:t>element level</a:t>
            </a:r>
          </a:p>
          <a:p>
            <a:pPr algn="ctr" defTabSz="514124"/>
            <a:endParaRPr lang="en-JM" sz="1200" dirty="0">
              <a:solidFill>
                <a:schemeClr val="accent3"/>
              </a:solidFill>
              <a:latin typeface="Roboto Light"/>
              <a:ea typeface="Roboto Light"/>
              <a:cs typeface="Roboto Light"/>
            </a:endParaRPr>
          </a:p>
          <a:p>
            <a:pPr algn="ctr" defTabSz="514124"/>
            <a:r>
              <a:rPr lang="en-JM" sz="1200" dirty="0">
                <a:solidFill>
                  <a:schemeClr val="accent3"/>
                </a:solidFill>
                <a:latin typeface="Roboto Light"/>
                <a:ea typeface="Roboto Light"/>
              </a:rPr>
              <a:t>strengths</a:t>
            </a:r>
          </a:p>
          <a:p>
            <a:pPr algn="ctr" defTabSz="514124"/>
            <a:r>
              <a:rPr lang="en-JM" sz="1200" dirty="0">
                <a:solidFill>
                  <a:schemeClr val="accent3"/>
                </a:solidFill>
                <a:latin typeface="Roboto Light"/>
                <a:ea typeface="Roboto Light"/>
              </a:rPr>
              <a:t>emotions</a:t>
            </a:r>
          </a:p>
          <a:p>
            <a:pPr algn="ctr" defTabSz="514124"/>
            <a:r>
              <a:rPr lang="en-JM" sz="1200" dirty="0">
                <a:solidFill>
                  <a:schemeClr val="accent3"/>
                </a:solidFill>
                <a:latin typeface="Roboto Light"/>
                <a:ea typeface="Roboto Light"/>
              </a:rPr>
              <a:t>values</a:t>
            </a:r>
          </a:p>
          <a:p>
            <a:pPr algn="ctr" defTabSz="514124"/>
            <a:endParaRPr lang="en-US" sz="1200" dirty="0">
              <a:solidFill>
                <a:srgbClr val="505050">
                  <a:lumMod val="60000"/>
                  <a:lumOff val="40000"/>
                </a:srgbClr>
              </a:solidFill>
            </a:endParaRPr>
          </a:p>
        </p:txBody>
      </p:sp>
      <p:sp>
        <p:nvSpPr>
          <p:cNvPr id="27" name="TextBox 26">
            <a:extLst>
              <a:ext uri="{FF2B5EF4-FFF2-40B4-BE49-F238E27FC236}">
                <a16:creationId xmlns:a16="http://schemas.microsoft.com/office/drawing/2014/main" id="{CFC67D5F-47C5-0E49-A6F2-34B5CE00802B}"/>
              </a:ext>
            </a:extLst>
          </p:cNvPr>
          <p:cNvSpPr txBox="1"/>
          <p:nvPr/>
        </p:nvSpPr>
        <p:spPr>
          <a:xfrm>
            <a:off x="5323164" y="1898673"/>
            <a:ext cx="1348160" cy="210629"/>
          </a:xfrm>
          <a:prstGeom prst="rect">
            <a:avLst/>
          </a:prstGeom>
          <a:noFill/>
        </p:spPr>
        <p:txBody>
          <a:bodyPr wrap="square" lIns="25713" tIns="12856" rIns="25713" bIns="12856" rtlCol="0">
            <a:spAutoFit/>
          </a:bodyPr>
          <a:lstStyle/>
          <a:p>
            <a:pPr algn="ctr" defTabSz="514124"/>
            <a:r>
              <a:rPr lang="en-ID" sz="1200" dirty="0">
                <a:solidFill>
                  <a:srgbClr val="FFFFFF"/>
                </a:solidFill>
                <a:latin typeface="Roboto Light" panose="02000000000000000000" pitchFamily="2" charset="0"/>
                <a:ea typeface="Roboto Light" panose="02000000000000000000" pitchFamily="2" charset="0"/>
              </a:rPr>
              <a:t>Level 3</a:t>
            </a:r>
          </a:p>
        </p:txBody>
      </p:sp>
      <p:pic>
        <p:nvPicPr>
          <p:cNvPr id="28" name="Picture 27">
            <a:extLst>
              <a:ext uri="{FF2B5EF4-FFF2-40B4-BE49-F238E27FC236}">
                <a16:creationId xmlns:a16="http://schemas.microsoft.com/office/drawing/2014/main" id="{3A20985A-D75F-C645-B47C-F64B0CC21352}"/>
              </a:ext>
            </a:extLst>
          </p:cNvPr>
          <p:cNvPicPr>
            <a:picLocks noChangeAspect="1"/>
          </p:cNvPicPr>
          <p:nvPr/>
        </p:nvPicPr>
        <p:blipFill>
          <a:blip r:embed="rId5"/>
          <a:stretch>
            <a:fillRect/>
          </a:stretch>
        </p:blipFill>
        <p:spPr>
          <a:xfrm>
            <a:off x="5641904" y="2579267"/>
            <a:ext cx="331655" cy="580397"/>
          </a:xfrm>
          <a:prstGeom prst="rect">
            <a:avLst/>
          </a:prstGeom>
        </p:spPr>
      </p:pic>
      <p:pic>
        <p:nvPicPr>
          <p:cNvPr id="29" name="Picture 28">
            <a:extLst>
              <a:ext uri="{FF2B5EF4-FFF2-40B4-BE49-F238E27FC236}">
                <a16:creationId xmlns:a16="http://schemas.microsoft.com/office/drawing/2014/main" id="{C830FFAF-AB07-0A43-817E-11F613FC1B18}"/>
              </a:ext>
            </a:extLst>
          </p:cNvPr>
          <p:cNvPicPr>
            <a:picLocks noChangeAspect="1"/>
          </p:cNvPicPr>
          <p:nvPr/>
        </p:nvPicPr>
        <p:blipFill>
          <a:blip r:embed="rId4"/>
          <a:stretch>
            <a:fillRect/>
          </a:stretch>
        </p:blipFill>
        <p:spPr>
          <a:xfrm>
            <a:off x="6070734" y="2541763"/>
            <a:ext cx="365507" cy="609178"/>
          </a:xfrm>
          <a:prstGeom prst="rect">
            <a:avLst/>
          </a:prstGeom>
        </p:spPr>
      </p:pic>
      <p:sp>
        <p:nvSpPr>
          <p:cNvPr id="30" name="TextBox 29">
            <a:extLst>
              <a:ext uri="{FF2B5EF4-FFF2-40B4-BE49-F238E27FC236}">
                <a16:creationId xmlns:a16="http://schemas.microsoft.com/office/drawing/2014/main" id="{E1F1F496-511A-394E-9CAD-7F38EF4B3C84}"/>
              </a:ext>
            </a:extLst>
          </p:cNvPr>
          <p:cNvSpPr txBox="1"/>
          <p:nvPr/>
        </p:nvSpPr>
        <p:spPr>
          <a:xfrm>
            <a:off x="5378755" y="3462541"/>
            <a:ext cx="1292569" cy="1133959"/>
          </a:xfrm>
          <a:prstGeom prst="rect">
            <a:avLst/>
          </a:prstGeom>
          <a:noFill/>
        </p:spPr>
        <p:txBody>
          <a:bodyPr wrap="square" lIns="25713" tIns="12856" rIns="25713" bIns="12856" rtlCol="0">
            <a:spAutoFit/>
          </a:bodyPr>
          <a:lstStyle/>
          <a:p>
            <a:pPr algn="ctr" defTabSz="514124"/>
            <a:r>
              <a:rPr lang="en-JM" sz="1200" b="1" dirty="0">
                <a:solidFill>
                  <a:schemeClr val="accent3"/>
                </a:solidFill>
                <a:latin typeface="Roboto Light"/>
                <a:ea typeface="Roboto Light"/>
                <a:cs typeface="Roboto Light"/>
              </a:rPr>
              <a:t>relationship level</a:t>
            </a:r>
          </a:p>
          <a:p>
            <a:pPr algn="ctr" defTabSz="514124"/>
            <a:endParaRPr lang="en-JM" sz="1200" dirty="0">
              <a:solidFill>
                <a:schemeClr val="accent3"/>
              </a:solidFill>
              <a:latin typeface="Roboto Light"/>
              <a:ea typeface="Roboto Light"/>
              <a:cs typeface="Roboto Light"/>
            </a:endParaRPr>
          </a:p>
          <a:p>
            <a:pPr algn="ctr" defTabSz="514124"/>
            <a:r>
              <a:rPr lang="en-JM" sz="1200" dirty="0">
                <a:solidFill>
                  <a:schemeClr val="accent3"/>
                </a:solidFill>
                <a:latin typeface="Roboto Light"/>
                <a:ea typeface="Roboto Light"/>
              </a:rPr>
              <a:t>individual’s relationship with each element</a:t>
            </a:r>
          </a:p>
          <a:p>
            <a:pPr algn="ctr" defTabSz="514124"/>
            <a:endParaRPr lang="en-US" sz="1200" dirty="0">
              <a:solidFill>
                <a:srgbClr val="505050">
                  <a:lumMod val="60000"/>
                  <a:lumOff val="40000"/>
                </a:srgbClr>
              </a:solidFill>
            </a:endParaRPr>
          </a:p>
        </p:txBody>
      </p:sp>
    </p:spTree>
    <p:extLst>
      <p:ext uri="{BB962C8B-B14F-4D97-AF65-F5344CB8AC3E}">
        <p14:creationId xmlns:p14="http://schemas.microsoft.com/office/powerpoint/2010/main" val="210186399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26" grpId="0"/>
      <p:bldP spid="27" grpId="0"/>
      <p:bldP spid="3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126450" y="2038350"/>
            <a:ext cx="2407950" cy="2407950"/>
          </a:xfrm>
          <a:prstGeom prst="ellipse">
            <a:avLst/>
          </a:prstGeom>
          <a:solidFill>
            <a:srgbClr val="E1E7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Lighthouse</a:t>
            </a:r>
          </a:p>
        </p:txBody>
      </p:sp>
      <p:sp>
        <p:nvSpPr>
          <p:cNvPr id="5" name="Rectangle 4"/>
          <p:cNvSpPr/>
          <p:nvPr/>
        </p:nvSpPr>
        <p:spPr>
          <a:xfrm>
            <a:off x="970601" y="1907999"/>
            <a:ext cx="5353999" cy="4620496"/>
          </a:xfrm>
          <a:prstGeom prst="rect">
            <a:avLst/>
          </a:prstGeom>
        </p:spPr>
        <p:txBody>
          <a:bodyPr wrap="square">
            <a:spAutoFit/>
          </a:bodyPr>
          <a:lstStyle/>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practitioner</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temporary aid on journey</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operates in service of boat’s journey</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clarifies current position of boat</a:t>
            </a:r>
          </a:p>
          <a:p>
            <a:pPr marL="342900" indent="-342900">
              <a:lnSpc>
                <a:spcPct val="150000"/>
              </a:lnSpc>
              <a:buClr>
                <a:srgbClr val="3C3F4D"/>
              </a:buClr>
              <a:buFont typeface="Wingdings" charset="2"/>
              <a:buChar char="§"/>
            </a:pPr>
            <a:r>
              <a:rPr lang="en-JM" sz="2000" dirty="0">
                <a:solidFill>
                  <a:schemeClr val="accent3"/>
                </a:solidFill>
                <a:latin typeface="Roboto Light"/>
                <a:ea typeface="Roboto Light"/>
                <a:cs typeface="Roboto Light"/>
              </a:rPr>
              <a:t>clarifies environment of boat</a:t>
            </a:r>
          </a:p>
          <a:p>
            <a:pPr>
              <a:lnSpc>
                <a:spcPct val="150000"/>
              </a:lnSpc>
              <a:buClr>
                <a:srgbClr val="800000"/>
              </a:buClr>
            </a:pPr>
            <a:r>
              <a:rPr lang="en-JM" sz="2000" dirty="0">
                <a:solidFill>
                  <a:schemeClr val="accent3"/>
                </a:solidFill>
                <a:latin typeface="Roboto Light"/>
                <a:ea typeface="Roboto Light"/>
                <a:cs typeface="Roboto Light"/>
              </a:rPr>
              <a:t>	</a:t>
            </a:r>
          </a:p>
          <a:p>
            <a:pPr>
              <a:lnSpc>
                <a:spcPct val="150000"/>
              </a:lnSpc>
              <a:buClr>
                <a:srgbClr val="800000"/>
              </a:buClr>
            </a:pPr>
            <a:endParaRPr lang="en-JM" sz="1600" dirty="0">
              <a:solidFill>
                <a:schemeClr val="accent3"/>
              </a:solidFill>
              <a:latin typeface="Roboto Light"/>
              <a:ea typeface="Roboto Light"/>
              <a:cs typeface="Roboto Light"/>
            </a:endParaRPr>
          </a:p>
          <a:p>
            <a:pPr marL="342900" indent="-342900">
              <a:lnSpc>
                <a:spcPct val="150000"/>
              </a:lnSpc>
              <a:buClr>
                <a:srgbClr val="800000"/>
              </a:buClr>
              <a:buFont typeface="Wingdings" charset="2"/>
              <a:buChar char="§"/>
            </a:pPr>
            <a:endParaRPr lang="en-JM" sz="1600" dirty="0">
              <a:solidFill>
                <a:schemeClr val="accent3"/>
              </a:solidFill>
              <a:latin typeface="Roboto Light"/>
              <a:ea typeface="Roboto Light"/>
              <a:cs typeface="Roboto Light"/>
            </a:endParaRP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pic>
        <p:nvPicPr>
          <p:cNvPr id="7" name="Picture 6"/>
          <p:cNvPicPr>
            <a:picLocks noChangeAspect="1"/>
          </p:cNvPicPr>
          <p:nvPr/>
        </p:nvPicPr>
        <p:blipFill>
          <a:blip r:embed="rId3"/>
          <a:stretch>
            <a:fillRect/>
          </a:stretch>
        </p:blipFill>
        <p:spPr>
          <a:xfrm>
            <a:off x="6993400" y="1657350"/>
            <a:ext cx="674049" cy="2348300"/>
          </a:xfrm>
          <a:prstGeom prst="rect">
            <a:avLst/>
          </a:prstGeom>
        </p:spPr>
      </p:pic>
    </p:spTree>
    <p:extLst>
      <p:ext uri="{BB962C8B-B14F-4D97-AF65-F5344CB8AC3E}">
        <p14:creationId xmlns:p14="http://schemas.microsoft.com/office/powerpoint/2010/main" val="273795883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Lighthouse</a:t>
            </a:r>
          </a:p>
        </p:txBody>
      </p:sp>
      <p:pic>
        <p:nvPicPr>
          <p:cNvPr id="5" name="Picture Placeholder 10" descr="Life Guard Boat Rescue.jpg"/>
          <p:cNvPicPr>
            <a:picLocks noChangeAspect="1"/>
          </p:cNvPicPr>
          <p:nvPr/>
        </p:nvPicPr>
        <p:blipFill rotWithShape="1">
          <a:blip r:embed="rId3" cstate="print">
            <a:extLst>
              <a:ext uri="{28A0092B-C50C-407E-A947-70E740481C1C}">
                <a14:useLocalDpi xmlns:a14="http://schemas.microsoft.com/office/drawing/2010/main" val="0"/>
              </a:ext>
            </a:extLst>
          </a:blip>
          <a:srcRect t="22194" b="11930"/>
          <a:stretch/>
        </p:blipFill>
        <p:spPr>
          <a:xfrm>
            <a:off x="0" y="1581149"/>
            <a:ext cx="9296400" cy="3621723"/>
          </a:xfrm>
          <a:prstGeom prst="rect">
            <a:avLst/>
          </a:prstGeom>
        </p:spPr>
      </p:pic>
    </p:spTree>
    <p:extLst>
      <p:ext uri="{BB962C8B-B14F-4D97-AF65-F5344CB8AC3E}">
        <p14:creationId xmlns:p14="http://schemas.microsoft.com/office/powerpoint/2010/main" val="237223996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The Lighthouse</a:t>
            </a:r>
          </a:p>
        </p:txBody>
      </p:sp>
      <p:pic>
        <p:nvPicPr>
          <p:cNvPr id="5" name="Picture Placeholder 4">
            <a:extLst>
              <a:ext uri="{FF2B5EF4-FFF2-40B4-BE49-F238E27FC236}">
                <a16:creationId xmlns:a16="http://schemas.microsoft.com/office/drawing/2014/main" id="{6D63A59F-EC5E-BF4B-965B-1E3A2774D15F}"/>
              </a:ext>
            </a:extLst>
          </p:cNvPr>
          <p:cNvPicPr>
            <a:picLocks noChangeAspect="1"/>
          </p:cNvPicPr>
          <p:nvPr/>
        </p:nvPicPr>
        <p:blipFill>
          <a:blip r:embed="rId3">
            <a:extLst>
              <a:ext uri="{28A0092B-C50C-407E-A947-70E740481C1C}">
                <a14:useLocalDpi xmlns:a14="http://schemas.microsoft.com/office/drawing/2010/main" val="0"/>
              </a:ext>
            </a:extLst>
          </a:blip>
          <a:srcRect t="3643" b="3643"/>
          <a:stretch>
            <a:fillRect/>
          </a:stretch>
        </p:blipFill>
        <p:spPr>
          <a:xfrm>
            <a:off x="0" y="1581150"/>
            <a:ext cx="9144000" cy="3562350"/>
          </a:xfrm>
          <a:prstGeom prst="rect">
            <a:avLst/>
          </a:prstGeom>
        </p:spPr>
      </p:pic>
    </p:spTree>
    <p:extLst>
      <p:ext uri="{BB962C8B-B14F-4D97-AF65-F5344CB8AC3E}">
        <p14:creationId xmlns:p14="http://schemas.microsoft.com/office/powerpoint/2010/main" val="19550557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3 – The Sailboat Metaphor</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Critical notes</a:t>
            </a:r>
          </a:p>
        </p:txBody>
      </p:sp>
      <p:sp>
        <p:nvSpPr>
          <p:cNvPr id="5" name="Rectangle 4"/>
          <p:cNvSpPr/>
          <p:nvPr/>
        </p:nvSpPr>
        <p:spPr>
          <a:xfrm>
            <a:off x="970601" y="1907999"/>
            <a:ext cx="5353999" cy="3901068"/>
          </a:xfrm>
          <a:prstGeom prst="rect">
            <a:avLst/>
          </a:prstGeom>
        </p:spPr>
        <p:txBody>
          <a:bodyPr wrap="square">
            <a:spAutoFit/>
          </a:bodyPr>
          <a:lstStyle/>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“the map is not the territory”</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a model, not reality</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reduction of endless complexity</a:t>
            </a:r>
          </a:p>
          <a:p>
            <a:pPr marL="342900" indent="-342900">
              <a:lnSpc>
                <a:spcPct val="150000"/>
              </a:lnSpc>
              <a:buClr>
                <a:schemeClr val="accent3"/>
              </a:buClr>
              <a:buFont typeface="Wingdings" charset="2"/>
              <a:buChar char="§"/>
            </a:pPr>
            <a:r>
              <a:rPr lang="en-JM" sz="2200" dirty="0">
                <a:solidFill>
                  <a:schemeClr val="accent3"/>
                </a:solidFill>
                <a:latin typeface="Roboto Light"/>
                <a:ea typeface="Roboto Light"/>
                <a:cs typeface="Roboto Light"/>
              </a:rPr>
              <a:t>many different ways to map concepts</a:t>
            </a:r>
          </a:p>
          <a:p>
            <a:pPr>
              <a:lnSpc>
                <a:spcPct val="150000"/>
              </a:lnSpc>
              <a:buClr>
                <a:srgbClr val="800000"/>
              </a:buClr>
            </a:pPr>
            <a:endParaRPr lang="en-JM" sz="1600" dirty="0">
              <a:solidFill>
                <a:schemeClr val="accent3"/>
              </a:solidFill>
              <a:latin typeface="Roboto Light"/>
              <a:ea typeface="Roboto Light"/>
              <a:cs typeface="Roboto Light"/>
            </a:endParaRPr>
          </a:p>
          <a:p>
            <a:pPr marL="342900" indent="-342900">
              <a:lnSpc>
                <a:spcPct val="150000"/>
              </a:lnSpc>
              <a:buClr>
                <a:srgbClr val="800000"/>
              </a:buClr>
              <a:buFont typeface="Wingdings" charset="2"/>
              <a:buChar char="§"/>
            </a:pPr>
            <a:endParaRPr lang="en-JM" sz="1600" dirty="0">
              <a:solidFill>
                <a:schemeClr val="accent3"/>
              </a:solidFill>
              <a:latin typeface="Roboto Light"/>
              <a:ea typeface="Roboto Light"/>
              <a:cs typeface="Roboto Light"/>
            </a:endParaRPr>
          </a:p>
          <a:p>
            <a:pPr>
              <a:lnSpc>
                <a:spcPct val="150000"/>
              </a:lnSpc>
              <a:buClr>
                <a:srgbClr val="3C3F4D"/>
              </a:buCl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a:p>
            <a:pPr marL="214313" indent="-214313">
              <a:lnSpc>
                <a:spcPct val="150000"/>
              </a:lnSpc>
              <a:buClr>
                <a:srgbClr val="3C3F4D"/>
              </a:buClr>
              <a:buFont typeface="Wingdings" charset="2"/>
              <a:buChar char="§"/>
            </a:pPr>
            <a:endParaRPr lang="en-JM" sz="1500" dirty="0">
              <a:solidFill>
                <a:schemeClr val="accent3"/>
              </a:solidFill>
              <a:latin typeface="Roboto Light"/>
              <a:ea typeface="Roboto Light"/>
              <a:cs typeface="Roboto Light"/>
            </a:endParaRPr>
          </a:p>
        </p:txBody>
      </p:sp>
    </p:spTree>
    <p:extLst>
      <p:ext uri="{BB962C8B-B14F-4D97-AF65-F5344CB8AC3E}">
        <p14:creationId xmlns:p14="http://schemas.microsoft.com/office/powerpoint/2010/main" val="406788861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8000" spc="0" dirty="0">
                <a:solidFill>
                  <a:schemeClr val="bg1"/>
                </a:solidFill>
              </a:rPr>
              <a:t>Thanks</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0482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for your attention</a:t>
            </a:r>
          </a:p>
        </p:txBody>
      </p:sp>
    </p:spTree>
    <p:extLst>
      <p:ext uri="{BB962C8B-B14F-4D97-AF65-F5344CB8AC3E}">
        <p14:creationId xmlns:p14="http://schemas.microsoft.com/office/powerpoint/2010/main" val="369960268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F9D36-4C18-064D-AF54-840595943E39}"/>
              </a:ext>
            </a:extLst>
          </p:cNvPr>
          <p:cNvSpPr>
            <a:spLocks noGrp="1"/>
          </p:cNvSpPr>
          <p:nvPr>
            <p:ph type="title"/>
          </p:nvPr>
        </p:nvSpPr>
        <p:spPr>
          <a:xfrm>
            <a:off x="1524000" y="1504950"/>
            <a:ext cx="5715000" cy="857250"/>
          </a:xfrm>
        </p:spPr>
        <p:txBody>
          <a:bodyPr>
            <a:noAutofit/>
          </a:bodyPr>
          <a:lstStyle/>
          <a:p>
            <a:r>
              <a:rPr lang="en-US" sz="11250" spc="0" dirty="0">
                <a:solidFill>
                  <a:schemeClr val="bg1"/>
                </a:solidFill>
              </a:rPr>
              <a:t>1</a:t>
            </a:r>
          </a:p>
        </p:txBody>
      </p:sp>
      <p:sp>
        <p:nvSpPr>
          <p:cNvPr id="6" name="Rounded Rectangle 5">
            <a:extLst>
              <a:ext uri="{FF2B5EF4-FFF2-40B4-BE49-F238E27FC236}">
                <a16:creationId xmlns:a16="http://schemas.microsoft.com/office/drawing/2014/main" id="{B8DFCF8D-D73D-DA42-9140-355D1B5646CA}"/>
              </a:ext>
            </a:extLst>
          </p:cNvPr>
          <p:cNvSpPr/>
          <p:nvPr/>
        </p:nvSpPr>
        <p:spPr>
          <a:xfrm>
            <a:off x="1638300" y="2762250"/>
            <a:ext cx="685800" cy="114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1">
            <a:extLst>
              <a:ext uri="{FF2B5EF4-FFF2-40B4-BE49-F238E27FC236}">
                <a16:creationId xmlns:a16="http://schemas.microsoft.com/office/drawing/2014/main" id="{D6B02000-1983-E64D-82AE-2B33CD3FBC64}"/>
              </a:ext>
            </a:extLst>
          </p:cNvPr>
          <p:cNvSpPr txBox="1">
            <a:spLocks/>
          </p:cNvSpPr>
          <p:nvPr/>
        </p:nvSpPr>
        <p:spPr>
          <a:xfrm>
            <a:off x="1581150" y="3051810"/>
            <a:ext cx="5048250" cy="28194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tx1">
                    <a:lumMod val="50000"/>
                    <a:lumOff val="50000"/>
                  </a:schemeClr>
                </a:solidFill>
                <a:latin typeface="Roboto Light"/>
                <a:ea typeface="+mn-ea"/>
                <a:cs typeface="Roboto Light"/>
              </a:defRPr>
            </a:lvl1pPr>
            <a:lvl2pPr marL="742950" indent="-285750" algn="l" defTabSz="914400" rtl="0" eaLnBrk="1" latinLnBrk="0" hangingPunct="1">
              <a:spcBef>
                <a:spcPct val="20000"/>
              </a:spcBef>
              <a:buFont typeface="Arial" pitchFamily="34" charset="0"/>
              <a:buChar char="–"/>
              <a:defRPr sz="1200" kern="1200">
                <a:solidFill>
                  <a:schemeClr val="tx1">
                    <a:lumMod val="50000"/>
                    <a:lumOff val="50000"/>
                  </a:schemeClr>
                </a:solidFill>
                <a:latin typeface="Roboto Light"/>
                <a:ea typeface="+mn-ea"/>
                <a:cs typeface="Roboto Light"/>
              </a:defRPr>
            </a:lvl2pPr>
            <a:lvl3pPr marL="1143000" indent="-228600" algn="l" defTabSz="914400" rtl="0" eaLnBrk="1" latinLnBrk="0" hangingPunct="1">
              <a:spcBef>
                <a:spcPct val="20000"/>
              </a:spcBef>
              <a:buFont typeface="Arial" pitchFamily="34" charset="0"/>
              <a:buChar char="•"/>
              <a:defRPr sz="1100" kern="1200">
                <a:solidFill>
                  <a:schemeClr val="tx1">
                    <a:lumMod val="50000"/>
                    <a:lumOff val="50000"/>
                  </a:schemeClr>
                </a:solidFill>
                <a:latin typeface="Roboto Light"/>
                <a:ea typeface="+mn-ea"/>
                <a:cs typeface="Roboto Light"/>
              </a:defRPr>
            </a:lvl3pPr>
            <a:lvl4pPr marL="16002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4pPr>
            <a:lvl5pPr marL="2057400" indent="-228600" algn="l" defTabSz="914400" rtl="0" eaLnBrk="1" latinLnBrk="0" hangingPunct="1">
              <a:spcBef>
                <a:spcPct val="20000"/>
              </a:spcBef>
              <a:buFont typeface="Arial" pitchFamily="34" charset="0"/>
              <a:buChar char="»"/>
              <a:defRPr sz="1050" kern="1200">
                <a:solidFill>
                  <a:schemeClr val="tx1">
                    <a:lumMod val="50000"/>
                    <a:lumOff val="50000"/>
                  </a:schemeClr>
                </a:solidFill>
                <a:latin typeface="Roboto Light"/>
                <a:ea typeface="+mn-ea"/>
                <a:cs typeface="Roboto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rPr>
              <a:t>Introducing Positive Psychology</a:t>
            </a:r>
          </a:p>
        </p:txBody>
      </p:sp>
    </p:spTree>
    <p:extLst>
      <p:ext uri="{BB962C8B-B14F-4D97-AF65-F5344CB8AC3E}">
        <p14:creationId xmlns:p14="http://schemas.microsoft.com/office/powerpoint/2010/main" val="426453242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History of PP</a:t>
            </a:r>
          </a:p>
        </p:txBody>
      </p:sp>
      <p:sp>
        <p:nvSpPr>
          <p:cNvPr id="4" name="Rectangle 3"/>
          <p:cNvSpPr/>
          <p:nvPr/>
        </p:nvSpPr>
        <p:spPr>
          <a:xfrm>
            <a:off x="914400" y="1657350"/>
            <a:ext cx="4495800" cy="2585323"/>
          </a:xfrm>
          <a:prstGeom prst="rect">
            <a:avLst/>
          </a:prstGeom>
        </p:spPr>
        <p:txBody>
          <a:bodyPr wrap="square">
            <a:spAutoFit/>
          </a:bodyPr>
          <a:lstStyle/>
          <a:p>
            <a:pPr marL="214313" indent="-214313">
              <a:lnSpc>
                <a:spcPct val="150000"/>
              </a:lnSpc>
              <a:buClr>
                <a:srgbClr val="3C3F4D"/>
              </a:buClr>
              <a:buFont typeface="Wingdings" charset="2"/>
              <a:buChar char="§"/>
            </a:pPr>
            <a:r>
              <a:rPr lang="en-JM" dirty="0">
                <a:solidFill>
                  <a:schemeClr val="accent3"/>
                </a:solidFill>
                <a:latin typeface="Roboto Light"/>
                <a:ea typeface="Roboto Light"/>
                <a:cs typeface="Roboto Light"/>
              </a:rPr>
              <a:t>roots in humanistic Psychology (50’s)</a:t>
            </a:r>
          </a:p>
          <a:p>
            <a:pPr marL="214313" indent="-214313">
              <a:lnSpc>
                <a:spcPct val="150000"/>
              </a:lnSpc>
              <a:buClr>
                <a:srgbClr val="3C3F4D"/>
              </a:buClr>
              <a:buFont typeface="Wingdings" charset="2"/>
              <a:buChar char="§"/>
            </a:pPr>
            <a:r>
              <a:rPr lang="en-JM" dirty="0">
                <a:solidFill>
                  <a:schemeClr val="accent3"/>
                </a:solidFill>
                <a:latin typeface="Roboto Light"/>
                <a:ea typeface="Roboto Light"/>
                <a:cs typeface="Roboto Light"/>
              </a:rPr>
              <a:t>a holistic approach to human existence </a:t>
            </a:r>
          </a:p>
          <a:p>
            <a:pPr marL="214313" indent="-214313">
              <a:lnSpc>
                <a:spcPct val="150000"/>
              </a:lnSpc>
              <a:buClr>
                <a:srgbClr val="3C3F4D"/>
              </a:buClr>
              <a:buFont typeface="Wingdings" charset="2"/>
              <a:buChar char="§"/>
            </a:pPr>
            <a:r>
              <a:rPr lang="en-JM" dirty="0">
                <a:solidFill>
                  <a:schemeClr val="accent3"/>
                </a:solidFill>
                <a:latin typeface="Roboto Light"/>
                <a:ea typeface="Roboto Light"/>
                <a:cs typeface="Roboto Light"/>
              </a:rPr>
              <a:t>meaning, values, freedom, personal responsibility, human potential</a:t>
            </a:r>
          </a:p>
          <a:p>
            <a:pPr marL="214313" indent="-214313">
              <a:lnSpc>
                <a:spcPct val="150000"/>
              </a:lnSpc>
              <a:buClr>
                <a:srgbClr val="3C3F4D"/>
              </a:buClr>
              <a:buFont typeface="Wingdings" charset="2"/>
              <a:buChar char="§"/>
            </a:pPr>
            <a:r>
              <a:rPr lang="en-JM" dirty="0">
                <a:solidFill>
                  <a:schemeClr val="accent3"/>
                </a:solidFill>
                <a:latin typeface="Roboto Light"/>
                <a:ea typeface="Roboto Light"/>
                <a:cs typeface="Roboto Light"/>
              </a:rPr>
              <a:t>e.g. Abraham Maslow, Carl Rogers &amp; Rollo May</a:t>
            </a:r>
            <a:endParaRPr lang="en-US" dirty="0">
              <a:solidFill>
                <a:schemeClr val="accent3"/>
              </a:solidFill>
              <a:latin typeface="Roboto Light"/>
              <a:cs typeface="Roboto Light"/>
            </a:endParaRPr>
          </a:p>
        </p:txBody>
      </p:sp>
      <p:pic>
        <p:nvPicPr>
          <p:cNvPr id="5" name="Picture Placeholder 3">
            <a:extLst>
              <a:ext uri="{FF2B5EF4-FFF2-40B4-BE49-F238E27FC236}">
                <a16:creationId xmlns:a16="http://schemas.microsoft.com/office/drawing/2014/main" id="{6BD04F91-0831-AC44-B83D-D89F1A5F1FAE}"/>
              </a:ext>
            </a:extLst>
          </p:cNvPr>
          <p:cNvPicPr>
            <a:picLocks noChangeAspect="1"/>
          </p:cNvPicPr>
          <p:nvPr/>
        </p:nvPicPr>
        <p:blipFill>
          <a:blip r:embed="rId3">
            <a:extLst>
              <a:ext uri="{28A0092B-C50C-407E-A947-70E740481C1C}">
                <a14:useLocalDpi xmlns:a14="http://schemas.microsoft.com/office/drawing/2010/main" val="0"/>
              </a:ext>
            </a:extLst>
          </a:blip>
          <a:srcRect t="6597" b="6597"/>
          <a:stretch>
            <a:fillRect/>
          </a:stretch>
        </p:blipFill>
        <p:spPr>
          <a:xfrm>
            <a:off x="5638800" y="0"/>
            <a:ext cx="3505200" cy="5143500"/>
          </a:xfrm>
          <a:prstGeom prst="rect">
            <a:avLst/>
          </a:prstGeom>
        </p:spPr>
      </p:pic>
    </p:spTree>
    <p:extLst>
      <p:ext uri="{BB962C8B-B14F-4D97-AF65-F5344CB8AC3E}">
        <p14:creationId xmlns:p14="http://schemas.microsoft.com/office/powerpoint/2010/main" val="420422354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History of PP</a:t>
            </a:r>
          </a:p>
        </p:txBody>
      </p:sp>
      <p:sp>
        <p:nvSpPr>
          <p:cNvPr id="4" name="Rectangle 3"/>
          <p:cNvSpPr/>
          <p:nvPr/>
        </p:nvSpPr>
        <p:spPr>
          <a:xfrm>
            <a:off x="914400" y="1657350"/>
            <a:ext cx="6705600" cy="2862322"/>
          </a:xfrm>
          <a:prstGeom prst="rect">
            <a:avLst/>
          </a:prstGeom>
        </p:spPr>
        <p:txBody>
          <a:bodyPr wrap="square">
            <a:spAutoFit/>
          </a:bodyPr>
          <a:lstStyle/>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reaction to behaviourism &amp; psycho-analysis</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problem: lack of rigorous methodology</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success in self-help area, not at universities</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philosophy rather than psychology</a:t>
            </a:r>
          </a:p>
          <a:p>
            <a:pPr marL="214313" indent="-214313">
              <a:lnSpc>
                <a:spcPct val="150000"/>
              </a:lnSpc>
              <a:buClr>
                <a:srgbClr val="3C3F4D"/>
              </a:buClr>
              <a:buFont typeface="Wingdings" charset="2"/>
              <a:buChar char="§"/>
            </a:pPr>
            <a:r>
              <a:rPr lang="en-JM" sz="2000" dirty="0">
                <a:solidFill>
                  <a:schemeClr val="accent3"/>
                </a:solidFill>
                <a:latin typeface="Roboto Light"/>
                <a:ea typeface="Roboto Light"/>
                <a:cs typeface="Roboto Light"/>
              </a:rPr>
              <a:t>PP: approach of humanistic psychology, but with scientific methodology</a:t>
            </a:r>
          </a:p>
        </p:txBody>
      </p:sp>
    </p:spTree>
    <p:extLst>
      <p:ext uri="{BB962C8B-B14F-4D97-AF65-F5344CB8AC3E}">
        <p14:creationId xmlns:p14="http://schemas.microsoft.com/office/powerpoint/2010/main" val="189745427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4"/>
          </p:nvPr>
        </p:nvSpPr>
        <p:spPr>
          <a:xfrm>
            <a:off x="914400" y="495300"/>
            <a:ext cx="5029200" cy="323850"/>
          </a:xfrm>
        </p:spPr>
        <p:txBody>
          <a:bodyPr/>
          <a:lstStyle/>
          <a:p>
            <a:r>
              <a:rPr lang="en-US" dirty="0">
                <a:solidFill>
                  <a:srgbClr val="6C777C"/>
                </a:solidFill>
              </a:rPr>
              <a:t>Chapter 1 – Introducing Positive Psychology</a:t>
            </a:r>
          </a:p>
        </p:txBody>
      </p:sp>
      <p:sp>
        <p:nvSpPr>
          <p:cNvPr id="3" name="Title 2"/>
          <p:cNvSpPr>
            <a:spLocks noGrp="1"/>
          </p:cNvSpPr>
          <p:nvPr>
            <p:ph type="title"/>
          </p:nvPr>
        </p:nvSpPr>
        <p:spPr>
          <a:xfrm>
            <a:off x="914400" y="514350"/>
            <a:ext cx="7620000" cy="857250"/>
          </a:xfrm>
        </p:spPr>
        <p:txBody>
          <a:bodyPr/>
          <a:lstStyle/>
          <a:p>
            <a:r>
              <a:rPr lang="en-US" spc="0" dirty="0">
                <a:solidFill>
                  <a:schemeClr val="accent3"/>
                </a:solidFill>
                <a:latin typeface="Roboto Slab" pitchFamily="2" charset="0"/>
                <a:ea typeface="Roboto Slab" pitchFamily="2" charset="0"/>
              </a:rPr>
              <a:t>Seligman &amp; </a:t>
            </a:r>
            <a:r>
              <a:rPr lang="en-US" spc="0" dirty="0" err="1">
                <a:solidFill>
                  <a:schemeClr val="accent3"/>
                </a:solidFill>
                <a:latin typeface="Roboto Slab" pitchFamily="2" charset="0"/>
                <a:ea typeface="Roboto Slab" pitchFamily="2" charset="0"/>
              </a:rPr>
              <a:t>Csikszentmihalyi</a:t>
            </a:r>
            <a:r>
              <a:rPr lang="en-US" spc="0" dirty="0">
                <a:solidFill>
                  <a:schemeClr val="accent3"/>
                </a:solidFill>
                <a:latin typeface="Roboto Slab" pitchFamily="2" charset="0"/>
                <a:ea typeface="Roboto Slab" pitchFamily="2" charset="0"/>
              </a:rPr>
              <a:t> (2000, p. 5)</a:t>
            </a:r>
          </a:p>
        </p:txBody>
      </p:sp>
      <p:sp>
        <p:nvSpPr>
          <p:cNvPr id="10" name="Rounded Rectangle 9">
            <a:extLst>
              <a:ext uri="{FF2B5EF4-FFF2-40B4-BE49-F238E27FC236}">
                <a16:creationId xmlns:a16="http://schemas.microsoft.com/office/drawing/2014/main" id="{A10791FB-5EBD-A84E-8653-F9CAB57913BA}"/>
              </a:ext>
            </a:extLst>
          </p:cNvPr>
          <p:cNvSpPr/>
          <p:nvPr/>
        </p:nvSpPr>
        <p:spPr>
          <a:xfrm>
            <a:off x="1293338" y="1885950"/>
            <a:ext cx="7317261" cy="2895600"/>
          </a:xfrm>
          <a:prstGeom prst="roundRect">
            <a:avLst>
              <a:gd name="adj" fmla="val 8397"/>
            </a:avLst>
          </a:prstGeom>
          <a:solidFill>
            <a:srgbClr val="E1E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51000" tIns="351000" rIns="351000" bIns="351000" rtlCol="0" anchor="ctr"/>
          <a:lstStyle/>
          <a:p>
            <a:pPr>
              <a:lnSpc>
                <a:spcPct val="150000"/>
              </a:lnSpc>
            </a:pPr>
            <a:r>
              <a:rPr lang="en-JM" sz="2200" dirty="0">
                <a:solidFill>
                  <a:srgbClr val="626A6F"/>
                </a:solidFill>
                <a:latin typeface="Roboto Light"/>
                <a:ea typeface="Roboto Light"/>
                <a:cs typeface="Roboto Light"/>
              </a:rPr>
              <a:t>“Psychology has, since World War II, become a science largely about healing. It concentrates on repairing damage within a disease model of human func­tioning.”</a:t>
            </a:r>
          </a:p>
        </p:txBody>
      </p:sp>
      <p:sp>
        <p:nvSpPr>
          <p:cNvPr id="11" name="Oval 10">
            <a:extLst>
              <a:ext uri="{FF2B5EF4-FFF2-40B4-BE49-F238E27FC236}">
                <a16:creationId xmlns:a16="http://schemas.microsoft.com/office/drawing/2014/main" id="{6E414CFB-9EC8-AE40-9470-63EBD46C8AE3}"/>
              </a:ext>
            </a:extLst>
          </p:cNvPr>
          <p:cNvSpPr/>
          <p:nvPr/>
        </p:nvSpPr>
        <p:spPr>
          <a:xfrm>
            <a:off x="936171" y="1532054"/>
            <a:ext cx="714338" cy="71541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 tIns="3429" rIns="6858" bIns="3429" rtlCol="0" anchor="ctr"/>
          <a:lstStyle/>
          <a:p>
            <a:pPr algn="ctr"/>
            <a:endParaRPr lang="en-US" sz="1350"/>
          </a:p>
        </p:txBody>
      </p:sp>
      <p:sp>
        <p:nvSpPr>
          <p:cNvPr id="12" name="TextBox 11">
            <a:extLst>
              <a:ext uri="{FF2B5EF4-FFF2-40B4-BE49-F238E27FC236}">
                <a16:creationId xmlns:a16="http://schemas.microsoft.com/office/drawing/2014/main" id="{0D84592C-8A2B-0243-8914-37EA9B10854A}"/>
              </a:ext>
            </a:extLst>
          </p:cNvPr>
          <p:cNvSpPr txBox="1"/>
          <p:nvPr/>
        </p:nvSpPr>
        <p:spPr>
          <a:xfrm>
            <a:off x="1125811" y="1613949"/>
            <a:ext cx="508888" cy="1044887"/>
          </a:xfrm>
          <a:prstGeom prst="rect">
            <a:avLst/>
          </a:prstGeom>
          <a:noFill/>
        </p:spPr>
        <p:txBody>
          <a:bodyPr wrap="square" lIns="6080" tIns="3041" rIns="6080" bIns="3041" rtlCol="0">
            <a:spAutoFit/>
          </a:bodyPr>
          <a:lstStyle/>
          <a:p>
            <a:r>
              <a:rPr lang="en-US" sz="6750" dirty="0">
                <a:solidFill>
                  <a:schemeClr val="bg1"/>
                </a:solidFill>
                <a:latin typeface="Roboto Slab" pitchFamily="2" charset="0"/>
                <a:ea typeface="Roboto Slab" pitchFamily="2" charset="0"/>
                <a:cs typeface="Arial"/>
              </a:rPr>
              <a:t>”</a:t>
            </a:r>
          </a:p>
        </p:txBody>
      </p:sp>
    </p:spTree>
    <p:extLst>
      <p:ext uri="{BB962C8B-B14F-4D97-AF65-F5344CB8AC3E}">
        <p14:creationId xmlns:p14="http://schemas.microsoft.com/office/powerpoint/2010/main" val="330140562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theme/theme1.xml><?xml version="1.0" encoding="utf-8"?>
<a:theme xmlns:a="http://schemas.openxmlformats.org/drawingml/2006/main" name="Office Theme">
  <a:themeElements>
    <a:clrScheme name="Custom 27">
      <a:dk1>
        <a:srgbClr val="77303D"/>
      </a:dk1>
      <a:lt1>
        <a:srgbClr val="FFFFFF"/>
      </a:lt1>
      <a:dk2>
        <a:srgbClr val="A8AFB9"/>
      </a:dk2>
      <a:lt2>
        <a:srgbClr val="FFFFFF"/>
      </a:lt2>
      <a:accent1>
        <a:srgbClr val="704149"/>
      </a:accent1>
      <a:accent2>
        <a:srgbClr val="6C777C"/>
      </a:accent2>
      <a:accent3>
        <a:srgbClr val="3C3F4D"/>
      </a:accent3>
      <a:accent4>
        <a:srgbClr val="C1AF9E"/>
      </a:accent4>
      <a:accent5>
        <a:srgbClr val="4309A7"/>
      </a:accent5>
      <a:accent6>
        <a:srgbClr val="A5ADB6"/>
      </a:accent6>
      <a:hlink>
        <a:srgbClr val="0070C0"/>
      </a:hlink>
      <a:folHlink>
        <a:srgbClr val="16B0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128488</TotalTime>
  <Words>2075</Words>
  <Application>Microsoft Macintosh PowerPoint</Application>
  <PresentationFormat>On-screen Show (16:9)</PresentationFormat>
  <Paragraphs>423</Paragraphs>
  <Slides>58</Slides>
  <Notes>50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58</vt:i4>
      </vt:variant>
    </vt:vector>
  </HeadingPairs>
  <TitlesOfParts>
    <vt:vector size="72" baseType="lpstr">
      <vt:lpstr>Arial</vt:lpstr>
      <vt:lpstr>Calibri</vt:lpstr>
      <vt:lpstr>Lato Light</vt:lpstr>
      <vt:lpstr>Mission Gothic Regular</vt:lpstr>
      <vt:lpstr>Nexa Bold</vt:lpstr>
      <vt:lpstr>Open Sans</vt:lpstr>
      <vt:lpstr>Roboto</vt:lpstr>
      <vt:lpstr>Roboto Light</vt:lpstr>
      <vt:lpstr>Roboto Medium</vt:lpstr>
      <vt:lpstr>Roboto Slab</vt:lpstr>
      <vt:lpstr>Roboto Slab Bold</vt:lpstr>
      <vt:lpstr>Wingdings</vt:lpstr>
      <vt:lpstr>Office Theme</vt:lpstr>
      <vt:lpstr>Custom Design</vt:lpstr>
      <vt:lpstr>PowerPoint Presentation</vt:lpstr>
      <vt:lpstr>Before we start</vt:lpstr>
      <vt:lpstr>About you</vt:lpstr>
      <vt:lpstr>Overview</vt:lpstr>
      <vt:lpstr>PowerPoint presentation labels</vt:lpstr>
      <vt:lpstr>1</vt:lpstr>
      <vt:lpstr>History of PP</vt:lpstr>
      <vt:lpstr>History of PP</vt:lpstr>
      <vt:lpstr>Seligman &amp; Csikszentmihalyi (2000, p. 5)</vt:lpstr>
      <vt:lpstr>A focus on weakness</vt:lpstr>
      <vt:lpstr>A focus on weakness</vt:lpstr>
      <vt:lpstr>A focus on weakness</vt:lpstr>
      <vt:lpstr>A focus on weakness</vt:lpstr>
      <vt:lpstr>Misconceptions about weaknesses</vt:lpstr>
      <vt:lpstr>Misconceptions about weaknesses</vt:lpstr>
      <vt:lpstr>Misconceptions about weaknesses</vt:lpstr>
      <vt:lpstr>Misconceptions about weaknesses</vt:lpstr>
      <vt:lpstr>A focus on strengths</vt:lpstr>
      <vt:lpstr>A focus on strengths</vt:lpstr>
      <vt:lpstr>A focus on strengths</vt:lpstr>
      <vt:lpstr>A focus on strengths</vt:lpstr>
      <vt:lpstr>Critical notes</vt:lpstr>
      <vt:lpstr>2</vt:lpstr>
      <vt:lpstr>Held (2004)</vt:lpstr>
      <vt:lpstr>PP 1.0</vt:lpstr>
      <vt:lpstr>PP 2.0</vt:lpstr>
      <vt:lpstr>PP 1.0: Subjective well-being </vt:lpstr>
      <vt:lpstr>PP 2.0: Psychological well-being</vt:lpstr>
      <vt:lpstr>Negative can create positive</vt:lpstr>
      <vt:lpstr>Positive can create negative</vt:lpstr>
      <vt:lpstr>PP 2.0 in practice</vt:lpstr>
      <vt:lpstr>PP 2.0 in practice</vt:lpstr>
      <vt:lpstr>3</vt:lpstr>
      <vt:lpstr>The sailboat metaphor  </vt:lpstr>
      <vt:lpstr>Why this metaphor?</vt:lpstr>
      <vt:lpstr>The 8 elements of the boat</vt:lpstr>
      <vt:lpstr>The Captain</vt:lpstr>
      <vt:lpstr>The Captain: 4 key elements</vt:lpstr>
      <vt:lpstr>The captain: Study aid</vt:lpstr>
      <vt:lpstr>Important note</vt:lpstr>
      <vt:lpstr>The captain and the sailboat</vt:lpstr>
      <vt:lpstr>Example concept translation</vt:lpstr>
      <vt:lpstr>Example concept translation</vt:lpstr>
      <vt:lpstr>Example concept translation</vt:lpstr>
      <vt:lpstr>Example concept translation</vt:lpstr>
      <vt:lpstr>Translate to sailboat</vt:lpstr>
      <vt:lpstr>Translate to sailboat</vt:lpstr>
      <vt:lpstr>Advantages for clients</vt:lpstr>
      <vt:lpstr>Interpreting client responses</vt:lpstr>
      <vt:lpstr>Interpreting client responses</vt:lpstr>
      <vt:lpstr>Interpreting client responses</vt:lpstr>
      <vt:lpstr>The status of your sailboat</vt:lpstr>
      <vt:lpstr>3 levels of analysis</vt:lpstr>
      <vt:lpstr>The Lighthouse</vt:lpstr>
      <vt:lpstr>The Lighthouse</vt:lpstr>
      <vt:lpstr>The Lighthouse</vt:lpstr>
      <vt:lpstr>Critical notes</vt:lpstr>
      <vt:lpstr>Thanks</vt:lpstr>
    </vt:vector>
  </TitlesOfParts>
  <Company>LIME</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adrienne.reynolds</dc:creator>
  <cp:lastModifiedBy>H.J.E.M. Alberts</cp:lastModifiedBy>
  <cp:revision>1670</cp:revision>
  <cp:lastPrinted>2018-03-17T18:20:03Z</cp:lastPrinted>
  <dcterms:created xsi:type="dcterms:W3CDTF">2013-04-14T18:18:29Z</dcterms:created>
  <dcterms:modified xsi:type="dcterms:W3CDTF">2019-04-02T09:02:00Z</dcterms:modified>
</cp:coreProperties>
</file>