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2" r:id="rId2"/>
  </p:sldMasterIdLst>
  <p:notesMasterIdLst>
    <p:notesMasterId r:id="rId55"/>
  </p:notesMasterIdLst>
  <p:handoutMasterIdLst>
    <p:handoutMasterId r:id="rId56"/>
  </p:handoutMasterIdLst>
  <p:sldIdLst>
    <p:sldId id="1617" r:id="rId3"/>
    <p:sldId id="869" r:id="rId4"/>
    <p:sldId id="914" r:id="rId5"/>
    <p:sldId id="936" r:id="rId6"/>
    <p:sldId id="995" r:id="rId7"/>
    <p:sldId id="923" r:id="rId8"/>
    <p:sldId id="926" r:id="rId9"/>
    <p:sldId id="935" r:id="rId10"/>
    <p:sldId id="930" r:id="rId11"/>
    <p:sldId id="927" r:id="rId12"/>
    <p:sldId id="934" r:id="rId13"/>
    <p:sldId id="928" r:id="rId14"/>
    <p:sldId id="932" r:id="rId15"/>
    <p:sldId id="982" r:id="rId16"/>
    <p:sldId id="937" r:id="rId17"/>
    <p:sldId id="986" r:id="rId18"/>
    <p:sldId id="938" r:id="rId19"/>
    <p:sldId id="940" r:id="rId20"/>
    <p:sldId id="943" r:id="rId21"/>
    <p:sldId id="945" r:id="rId22"/>
    <p:sldId id="948" r:id="rId23"/>
    <p:sldId id="949" r:id="rId24"/>
    <p:sldId id="950" r:id="rId25"/>
    <p:sldId id="983" r:id="rId26"/>
    <p:sldId id="951" r:id="rId27"/>
    <p:sldId id="987" r:id="rId28"/>
    <p:sldId id="956" r:id="rId29"/>
    <p:sldId id="933" r:id="rId30"/>
    <p:sldId id="954" r:id="rId31"/>
    <p:sldId id="984" r:id="rId32"/>
    <p:sldId id="957" r:id="rId33"/>
    <p:sldId id="988" r:id="rId34"/>
    <p:sldId id="998" r:id="rId35"/>
    <p:sldId id="955" r:id="rId36"/>
    <p:sldId id="959" r:id="rId37"/>
    <p:sldId id="960" r:id="rId38"/>
    <p:sldId id="985" r:id="rId39"/>
    <p:sldId id="962" r:id="rId40"/>
    <p:sldId id="994" r:id="rId41"/>
    <p:sldId id="953" r:id="rId42"/>
    <p:sldId id="964" r:id="rId43"/>
    <p:sldId id="966" r:id="rId44"/>
    <p:sldId id="992" r:id="rId45"/>
    <p:sldId id="1618" r:id="rId46"/>
    <p:sldId id="991" r:id="rId47"/>
    <p:sldId id="1619" r:id="rId48"/>
    <p:sldId id="993" r:id="rId49"/>
    <p:sldId id="1620" r:id="rId50"/>
    <p:sldId id="965" r:id="rId51"/>
    <p:sldId id="1016" r:id="rId52"/>
    <p:sldId id="1015" r:id="rId53"/>
    <p:sldId id="1014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26A6F"/>
    <a:srgbClr val="7D829C"/>
    <a:srgbClr val="E1E7E9"/>
    <a:srgbClr val="3C3F4D"/>
    <a:srgbClr val="77303D"/>
    <a:srgbClr val="6C777C"/>
    <a:srgbClr val="800000"/>
    <a:srgbClr val="A5A5A5"/>
    <a:srgbClr val="6111C5"/>
    <a:srgbClr val="0D6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6" autoAdjust="0"/>
    <p:restoredTop sz="91352" autoAdjust="0"/>
  </p:normalViewPr>
  <p:slideViewPr>
    <p:cSldViewPr snapToObjects="1">
      <p:cViewPr varScale="1">
        <p:scale>
          <a:sx n="140" d="100"/>
          <a:sy n="140" d="100"/>
        </p:scale>
        <p:origin x="216" y="264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320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561759"/>
        <c:axId val="665563455"/>
      </c:barChart>
      <c:valAx>
        <c:axId val="665563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561759"/>
        <c:crosses val="autoZero"/>
        <c:crossBetween val="between"/>
      </c:valAx>
      <c:catAx>
        <c:axId val="665561759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5634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important is this life domain to you?</c:v>
                </c:pt>
              </c:strCache>
            </c:strRef>
          </c:tx>
          <c:spPr>
            <a:solidFill>
              <a:srgbClr val="7D829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Productivity</c:v>
                </c:pt>
                <c:pt idx="1">
                  <c:v>Material Well-being</c:v>
                </c:pt>
                <c:pt idx="2">
                  <c:v>Intimacy</c:v>
                </c:pt>
                <c:pt idx="3">
                  <c:v>Health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0.73</c:v>
                </c:pt>
                <c:pt idx="2">
                  <c:v>0.89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C-8045-AEAA-C7444B4FF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186383"/>
        <c:axId val="591652143"/>
      </c:barChart>
      <c:catAx>
        <c:axId val="63718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7E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591652143"/>
        <c:crosses val="autoZero"/>
        <c:auto val="1"/>
        <c:lblAlgn val="ctr"/>
        <c:lblOffset val="100"/>
        <c:noMultiLvlLbl val="0"/>
      </c:catAx>
      <c:valAx>
        <c:axId val="59165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E1E7E9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n-US"/>
          </a:p>
        </c:txPr>
        <c:crossAx val="63718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E94C-BBC8-7EFD844BE4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9-E94C-BBC8-7EFD844BE4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99-E94C-BBC8-7EFD844BE4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99-E94C-BBC8-7EFD844BE43E}"/>
              </c:ext>
            </c:extLst>
          </c:dPt>
          <c:cat>
            <c:strRef>
              <c:f>Sheet1!$A$2:$A$5</c:f>
              <c:strCache>
                <c:ptCount val="4"/>
                <c:pt idx="0">
                  <c:v>Work</c:v>
                </c:pt>
                <c:pt idx="1">
                  <c:v>Friends</c:v>
                </c:pt>
                <c:pt idx="2">
                  <c:v>Music</c:v>
                </c:pt>
                <c:pt idx="3">
                  <c:v>Spouse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E-AA47-B327-4D469E82E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accent3"/>
          </a:solidFill>
          <a:latin typeface="Roboto Light" panose="02000000000000000000" pitchFamily="2" charset="0"/>
          <a:ea typeface="Roboto Light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Roboto Light"/>
              </a:rPr>
              <a:t>11/17/20</a:t>
            </a:fld>
            <a:endParaRPr lang="en-US" dirty="0">
              <a:latin typeface="Robot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Roboto Light"/>
              </a:rPr>
              <a:t>‹#›</a:t>
            </a:fld>
            <a:endParaRPr lang="en-US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17/11/2020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4914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1519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21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332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07694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54532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5103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139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0849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52914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1134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72129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78453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4706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39825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05453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50226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57925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1366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7133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23018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1298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20495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48253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65118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0975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37171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09400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1890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64545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6590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93253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0465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356518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33570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2939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5125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264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996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1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25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Picture Placeholder 28"/>
          <p:cNvSpPr>
            <a:spLocks noGrp="1" noChangeAspect="1"/>
          </p:cNvSpPr>
          <p:nvPr/>
        </p:nvSpPr>
        <p:spPr>
          <a:xfrm>
            <a:off x="636470" y="547619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JM" kern="1200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914400" y="19621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646327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308C-D667-2A44-B75F-1C6E32E4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D05E4-C04D-A74C-992C-F8FE1E53FB3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3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82256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BFB92-F4CE-A546-B20B-8C67A7879415}"/>
              </a:ext>
            </a:extLst>
          </p:cNvPr>
          <p:cNvSpPr/>
          <p:nvPr userDrawn="1"/>
        </p:nvSpPr>
        <p:spPr>
          <a:xfrm>
            <a:off x="5029201" y="-114300"/>
            <a:ext cx="4199963" cy="53721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7293E-48E7-6C47-8A51-ECE4170ED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840220"/>
            <a:ext cx="5742707" cy="8145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5A60BF-9AA9-F34B-84AD-B93044DE9E8B}"/>
              </a:ext>
            </a:extLst>
          </p:cNvPr>
          <p:cNvSpPr/>
          <p:nvPr userDrawn="1"/>
        </p:nvSpPr>
        <p:spPr>
          <a:xfrm rot="5400000">
            <a:off x="-114300" y="-1"/>
            <a:ext cx="5257800" cy="5029201"/>
          </a:xfrm>
          <a:prstGeom prst="rect">
            <a:avLst/>
          </a:prstGeom>
          <a:solidFill>
            <a:srgbClr val="3C3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01136018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5" y="1711279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342900" indent="0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0287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3716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3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3429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0" y="1728137"/>
            <a:ext cx="2626800" cy="1971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1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25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378617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151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4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7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5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3429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858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0287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716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53000" y="438150"/>
            <a:ext cx="304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1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25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09750"/>
            <a:ext cx="9144000" cy="333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89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81150"/>
            <a:ext cx="9144000" cy="3562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32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00600" y="0"/>
            <a:ext cx="4343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53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38600" y="0"/>
            <a:ext cx="510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474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38800" y="0"/>
            <a:ext cx="35052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26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28753"/>
            <a:ext cx="80010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990600" y="1276350"/>
            <a:ext cx="396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98" r:id="rId2"/>
    <p:sldLayoutId id="2147483669" r:id="rId3"/>
    <p:sldLayoutId id="2147483654" r:id="rId4"/>
    <p:sldLayoutId id="2147483741" r:id="rId5"/>
    <p:sldLayoutId id="2147483746" r:id="rId6"/>
    <p:sldLayoutId id="2147483743" r:id="rId7"/>
    <p:sldLayoutId id="2147483747" r:id="rId8"/>
    <p:sldLayoutId id="2147483748" r:id="rId9"/>
    <p:sldLayoutId id="2147483744" r:id="rId10"/>
    <p:sldLayoutId id="2147483745" r:id="rId11"/>
  </p:sldLayoutIdLst>
  <p:transition spd="slow">
    <p:push dir="u"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2400" b="0" i="0" kern="1200" spc="-113"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  <a:gs pos="45000">
                <a:schemeClr val="accent2"/>
              </a:gs>
              <a:gs pos="68000">
                <a:schemeClr val="accent3"/>
              </a:gs>
            </a:gsLst>
            <a:lin ang="0" scaled="1"/>
            <a:tileRect/>
          </a:gradFill>
          <a:latin typeface="Roboto Slab Bold"/>
          <a:ea typeface="Roboto Light"/>
          <a:cs typeface="Roboto Slab Bold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§"/>
        <a:defRPr sz="105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§"/>
        <a:defRPr sz="90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§"/>
        <a:defRPr sz="825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§"/>
        <a:defRPr sz="788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§"/>
        <a:defRPr sz="788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731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7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12.emf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50991A-EBCA-474F-A2F5-1334E4A63523}"/>
              </a:ext>
            </a:extLst>
          </p:cNvPr>
          <p:cNvSpPr txBox="1">
            <a:spLocks/>
          </p:cNvSpPr>
          <p:nvPr/>
        </p:nvSpPr>
        <p:spPr>
          <a:xfrm>
            <a:off x="609600" y="1466850"/>
            <a:ext cx="41910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Balancing Life Domains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9E5D63-0006-0140-B388-62EE31A0CBF6}"/>
              </a:ext>
            </a:extLst>
          </p:cNvPr>
          <p:cNvSpPr/>
          <p:nvPr/>
        </p:nvSpPr>
        <p:spPr>
          <a:xfrm>
            <a:off x="685800" y="28003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D4F7AD8-3DE1-E047-B766-CDA28F5AFEDD}"/>
              </a:ext>
            </a:extLst>
          </p:cNvPr>
          <p:cNvSpPr txBox="1">
            <a:spLocks/>
          </p:cNvSpPr>
          <p:nvPr/>
        </p:nvSpPr>
        <p:spPr>
          <a:xfrm>
            <a:off x="691896" y="4262628"/>
            <a:ext cx="3771900" cy="323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rgbClr val="7D829C"/>
                </a:solidFill>
              </a:rPr>
              <a:t>A COACHING MASTERCLASS</a:t>
            </a:r>
          </a:p>
        </p:txBody>
      </p:sp>
    </p:spTree>
    <p:extLst>
      <p:ext uri="{BB962C8B-B14F-4D97-AF65-F5344CB8AC3E}">
        <p14:creationId xmlns:p14="http://schemas.microsoft.com/office/powerpoint/2010/main" val="39197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Practical advice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679" y="1962150"/>
            <a:ext cx="7781630" cy="261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at least 173 different domain names (Cummins, 1996)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meaning may differ per individual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ask the client to generate the names of domains rather than </a:t>
            </a:r>
            <a:b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</a:b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pre-made list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2032" y="415275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85750"/>
            <a:ext cx="226111" cy="7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Your most important life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679" y="1962150"/>
            <a:ext cx="77816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Choose up to 10 of the most important domains in your life.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86229E-9461-664E-8C17-00148CFAF74D}"/>
              </a:ext>
            </a:extLst>
          </p:cNvPr>
          <p:cNvSpPr/>
          <p:nvPr/>
        </p:nvSpPr>
        <p:spPr>
          <a:xfrm>
            <a:off x="7696200" y="514350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5D4E7-DC32-084F-8982-6BA161C22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457" y="410385"/>
            <a:ext cx="416763" cy="77398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ECBF9B-56C9-3D4E-AD48-DC13502D40BB}"/>
              </a:ext>
            </a:extLst>
          </p:cNvPr>
          <p:cNvSpPr/>
          <p:nvPr/>
        </p:nvSpPr>
        <p:spPr>
          <a:xfrm>
            <a:off x="6705600" y="514350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777C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A32A0-EB7C-A443-AD87-7FD7EEE4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71" y="494358"/>
            <a:ext cx="465700" cy="610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C8F2B8-F4A9-A849-848D-A574FB46AF55}"/>
              </a:ext>
            </a:extLst>
          </p:cNvPr>
          <p:cNvSpPr txBox="1"/>
          <p:nvPr/>
        </p:nvSpPr>
        <p:spPr>
          <a:xfrm>
            <a:off x="6888516" y="691441"/>
            <a:ext cx="4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C3F4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79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Interconnection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679" y="1962150"/>
            <a:ext cx="6788721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a change in one life domain may influence or coincide with a change in another life domain (e.g. divorce - unemployment)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work-family enrichment: e.g skills at home </a:t>
            </a: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Wingdings" pitchFamily="2" charset="2"/>
              </a:rPr>
              <a:t> </a:t>
            </a: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work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2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9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Campbell et al. (1976)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546B23-2FCC-2545-ABF7-0325B5A8B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807289"/>
              </p:ext>
            </p:extLst>
          </p:nvPr>
        </p:nvGraphicFramePr>
        <p:xfrm>
          <a:off x="1524000" y="539750"/>
          <a:ext cx="6096000" cy="63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BD708A-43E4-D94A-A3A2-647EA09D9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045218"/>
              </p:ext>
            </p:extLst>
          </p:nvPr>
        </p:nvGraphicFramePr>
        <p:xfrm>
          <a:off x="3990474" y="869616"/>
          <a:ext cx="4572000" cy="36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D6CCF2D-FE91-D34C-9ED8-35C08B48AE1A}"/>
              </a:ext>
            </a:extLst>
          </p:cNvPr>
          <p:cNvSpPr/>
          <p:nvPr/>
        </p:nvSpPr>
        <p:spPr>
          <a:xfrm>
            <a:off x="981370" y="1657350"/>
            <a:ext cx="328583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How important is this life domain to you?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US Americans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similar findings in 28 European countries (</a:t>
            </a:r>
            <a:r>
              <a:rPr lang="en-JM" sz="2000" dirty="0" err="1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Delhey</a:t>
            </a: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, 2004)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E840B-610C-A348-86BF-8444DDB82C08}"/>
              </a:ext>
            </a:extLst>
          </p:cNvPr>
          <p:cNvSpPr txBox="1"/>
          <p:nvPr/>
        </p:nvSpPr>
        <p:spPr>
          <a:xfrm>
            <a:off x="10643937" y="-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5054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Life Balance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(water -  attention)</a:t>
            </a:r>
          </a:p>
        </p:txBody>
      </p:sp>
    </p:spTree>
    <p:extLst>
      <p:ext uri="{BB962C8B-B14F-4D97-AF65-F5344CB8AC3E}">
        <p14:creationId xmlns:p14="http://schemas.microsoft.com/office/powerpoint/2010/main" val="39601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The Captain: 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9AE-E7BD-8747-A1AA-437F825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792079"/>
            <a:ext cx="3759200" cy="367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FC79E9-F486-7B47-8F6D-D359DF9B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62389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Core question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320358" cy="22860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2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“To what extent is there a balanced amount of attention for the different life domains?”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6E1CE-A6DC-E14D-A823-1713DFD23365}"/>
              </a:ext>
            </a:extLst>
          </p:cNvPr>
          <p:cNvSpPr/>
          <p:nvPr/>
        </p:nvSpPr>
        <p:spPr>
          <a:xfrm>
            <a:off x="938232" y="17606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E1D0E-3395-FF47-8007-4881C1CCDA8D}"/>
              </a:ext>
            </a:extLst>
          </p:cNvPr>
          <p:cNvSpPr txBox="1"/>
          <p:nvPr/>
        </p:nvSpPr>
        <p:spPr>
          <a:xfrm>
            <a:off x="1179541" y="1851140"/>
            <a:ext cx="508888" cy="544750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74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Niven (2000, p. 71)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5863158" cy="25146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dirty="0">
                <a:solidFill>
                  <a:srgbClr val="7D829C"/>
                </a:solidFill>
                <a:latin typeface="Roboto Light"/>
                <a:ea typeface="Roboto Light"/>
                <a:cs typeface="Roboto Light"/>
              </a:rPr>
              <a:t>“Your life is made up of many different facets. Don’t focus on one aspect of your life so much that you can’t experience pleasure if that one area is unsettled.”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9ECC5C-CBE3-AF42-8B8C-D8078603DF09}"/>
              </a:ext>
            </a:extLst>
          </p:cNvPr>
          <p:cNvSpPr/>
          <p:nvPr/>
        </p:nvSpPr>
        <p:spPr>
          <a:xfrm>
            <a:off x="942474" y="16082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8DAC7-1084-AC43-846A-8A999DDFBC95}"/>
              </a:ext>
            </a:extLst>
          </p:cNvPr>
          <p:cNvSpPr txBox="1"/>
          <p:nvPr/>
        </p:nvSpPr>
        <p:spPr>
          <a:xfrm>
            <a:off x="1143000" y="1679263"/>
            <a:ext cx="508888" cy="1044887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675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Research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3925" y="1657350"/>
            <a:ext cx="77816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JM" dirty="0">
                <a:solidFill>
                  <a:srgbClr val="77303D"/>
                </a:solidFill>
                <a:latin typeface="Roboto Slab" pitchFamily="2" charset="0"/>
                <a:ea typeface="Roboto Slab" pitchFamily="2" charset="0"/>
                <a:cs typeface="Roboto Light"/>
              </a:rPr>
              <a:t>the ability to balance life demands has been found to be positively related to: 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dirty="0">
              <a:solidFill>
                <a:srgbClr val="77303D"/>
              </a:solidFill>
              <a:latin typeface="Roboto Slab" pitchFamily="2" charset="0"/>
              <a:ea typeface="Roboto Slab" pitchFamily="2" charset="0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life satisfaction 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marital satisfaction 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mental health</a:t>
            </a: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19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Research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3925" y="1657350"/>
            <a:ext cx="77816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JM" dirty="0">
                <a:solidFill>
                  <a:srgbClr val="77303D"/>
                </a:solidFill>
                <a:latin typeface="Roboto Slab" pitchFamily="2" charset="0"/>
                <a:ea typeface="Roboto Slab" pitchFamily="2" charset="0"/>
                <a:cs typeface="Roboto Light"/>
              </a:rPr>
              <a:t>failing to achieve a balance across life domains is associated with: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dirty="0">
              <a:solidFill>
                <a:srgbClr val="77303D"/>
              </a:solidFill>
              <a:latin typeface="Roboto Slab" pitchFamily="2" charset="0"/>
              <a:ea typeface="Roboto Slab" pitchFamily="2" charset="0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higher stress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health problems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family conflict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overall decrease in well-being and quality of life</a:t>
            </a: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5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473" y="1472866"/>
            <a:ext cx="5448300" cy="306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1: Life Domains (Water)</a:t>
            </a: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2: Life Balance</a:t>
            </a: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3 Life Domain Satisfaction</a:t>
            </a: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4: Need Satisfaction</a:t>
            </a: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5: Activities per Life Domain</a:t>
            </a: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Chapter 6: Summary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17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85750" indent="-28575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58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Why life balance?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52500" y="2038350"/>
            <a:ext cx="3419475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perceived importance of life </a:t>
            </a:r>
            <a:b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</a:b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domains changes during life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amount of satisfaction that can be derived from a single life domain is limited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A7BAFED0-AF89-C74B-94F1-DFD5B2F98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3" r="3555"/>
          <a:stretch/>
        </p:blipFill>
        <p:spPr>
          <a:xfrm>
            <a:off x="5638800" y="0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52500" y="2038350"/>
            <a:ext cx="39243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insufficient navigation to other parts of the water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one-sided journey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5AC0B-72D7-5D42-A365-18FB373FC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19050"/>
            <a:ext cx="3505200" cy="52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52500" y="2038350"/>
            <a:ext cx="3419475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regularly adjusting course of boat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enjoying the beauty of the whole ocean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5E925-BF0C-0544-AF03-7B706B04D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62" y="-19050"/>
            <a:ext cx="3485238" cy="52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2 – Life Balance (water - attention)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Life domain diagrams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6D1479-08FC-9E41-9816-0C77C0FB98C6}"/>
              </a:ext>
            </a:extLst>
          </p:cNvPr>
          <p:cNvSpPr/>
          <p:nvPr/>
        </p:nvSpPr>
        <p:spPr>
          <a:xfrm>
            <a:off x="6888450" y="415275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B3BC7-679D-654B-90A3-3142A804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07" y="311310"/>
            <a:ext cx="416763" cy="7739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D9866DD-E17B-0745-B980-0523E8C4733B}"/>
              </a:ext>
            </a:extLst>
          </p:cNvPr>
          <p:cNvSpPr/>
          <p:nvPr/>
        </p:nvSpPr>
        <p:spPr>
          <a:xfrm>
            <a:off x="7932375" y="357574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92CB4-B469-F54E-AB62-EF873C764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963" y="430825"/>
            <a:ext cx="714574" cy="66124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1D02F5-23E6-6A48-B72D-92A523DE1C2D}"/>
              </a:ext>
            </a:extLst>
          </p:cNvPr>
          <p:cNvSpPr/>
          <p:nvPr/>
        </p:nvSpPr>
        <p:spPr>
          <a:xfrm>
            <a:off x="5838880" y="426695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777C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4889BB-00E9-6E4D-ACE4-51D41E305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51" y="406703"/>
            <a:ext cx="465700" cy="610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DF0002-9A3F-7F43-AC51-4A3EB240B22D}"/>
              </a:ext>
            </a:extLst>
          </p:cNvPr>
          <p:cNvSpPr txBox="1"/>
          <p:nvPr/>
        </p:nvSpPr>
        <p:spPr>
          <a:xfrm>
            <a:off x="6019051" y="657225"/>
            <a:ext cx="453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C3F4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FED798-CE42-9745-9D91-50C7D6BA5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420703"/>
              </p:ext>
            </p:extLst>
          </p:nvPr>
        </p:nvGraphicFramePr>
        <p:xfrm>
          <a:off x="228600" y="1543832"/>
          <a:ext cx="4756253" cy="317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900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5054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Life Domain Satisfaction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(water - thoughts)</a:t>
            </a:r>
          </a:p>
        </p:txBody>
      </p:sp>
    </p:spTree>
    <p:extLst>
      <p:ext uri="{BB962C8B-B14F-4D97-AF65-F5344CB8AC3E}">
        <p14:creationId xmlns:p14="http://schemas.microsoft.com/office/powerpoint/2010/main" val="7491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3 – Life Domain Satisfaction (water – thoughts)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The captain: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9AE-E7BD-8747-A1AA-437F825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792079"/>
            <a:ext cx="3759200" cy="3673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02D7C-A1EB-DF4C-ADEA-FD3453F63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513093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3 – Life Domain Satisfaction (water – thoughts)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Core question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320358" cy="22860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2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“How satisfied is the individual in each of their different life domains?”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9AC8FA-93B3-D441-80ED-1A68F72E0D26}"/>
              </a:ext>
            </a:extLst>
          </p:cNvPr>
          <p:cNvSpPr/>
          <p:nvPr/>
        </p:nvSpPr>
        <p:spPr>
          <a:xfrm>
            <a:off x="938232" y="17606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05FD2-26AA-5541-BC31-C37F95995924}"/>
              </a:ext>
            </a:extLst>
          </p:cNvPr>
          <p:cNvSpPr txBox="1"/>
          <p:nvPr/>
        </p:nvSpPr>
        <p:spPr>
          <a:xfrm>
            <a:off x="1179541" y="1851140"/>
            <a:ext cx="508888" cy="544750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4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3 – Life Domain Satisfaction (water – thoughts)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Wheel of Life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14400" y="1552575"/>
            <a:ext cx="357187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enter the names of life domains in the outer rim of the Wheel of Life. 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rate level of satisfaction in each of the domains (0-10). 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connect the lines to form an inner wheel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JM" sz="16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in pairs, discuss the insights from this exercise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9470C-FFD8-2547-A5AA-6F8E1F17E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3" y="1325435"/>
            <a:ext cx="3315585" cy="33876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0515FB-5FD9-5048-9A46-D61D3673E7F5}"/>
              </a:ext>
            </a:extLst>
          </p:cNvPr>
          <p:cNvSpPr/>
          <p:nvPr/>
        </p:nvSpPr>
        <p:spPr>
          <a:xfrm>
            <a:off x="7696200" y="514350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A2221-0711-1D49-B563-9A971DF81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457" y="410385"/>
            <a:ext cx="416763" cy="7739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93E642-FD2D-794F-A35D-43E240BB1361}"/>
              </a:ext>
            </a:extLst>
          </p:cNvPr>
          <p:cNvSpPr/>
          <p:nvPr/>
        </p:nvSpPr>
        <p:spPr>
          <a:xfrm>
            <a:off x="6661792" y="496968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B15E0E-D165-CD4F-9CA4-D83101D8B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380" y="570219"/>
            <a:ext cx="714574" cy="66124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E29CD21-558F-3F49-93BA-00301FE5734C}"/>
              </a:ext>
            </a:extLst>
          </p:cNvPr>
          <p:cNvSpPr/>
          <p:nvPr/>
        </p:nvSpPr>
        <p:spPr>
          <a:xfrm>
            <a:off x="5588752" y="500657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777C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30B4B7-961F-F644-BA3E-D51A11649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923" y="480665"/>
            <a:ext cx="465700" cy="610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EF7C34-F7C5-B946-B0F2-EDD33A3F8B77}"/>
              </a:ext>
            </a:extLst>
          </p:cNvPr>
          <p:cNvSpPr txBox="1"/>
          <p:nvPr/>
        </p:nvSpPr>
        <p:spPr>
          <a:xfrm>
            <a:off x="5753490" y="721237"/>
            <a:ext cx="45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C3F4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756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3 – Life Domain Satisfaction (water – thoughts)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Weighted satisfaction score?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57350"/>
            <a:ext cx="778163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US" sz="2000" dirty="0">
                <a:solidFill>
                  <a:srgbClr val="77303D"/>
                </a:solidFill>
                <a:latin typeface="Roboto Slab" pitchFamily="2" charset="0"/>
                <a:ea typeface="Roboto Slab" pitchFamily="2" charset="0"/>
              </a:rPr>
              <a:t>Weighted satisfaction score does </a:t>
            </a:r>
            <a:r>
              <a:rPr lang="en-US" sz="2000" b="1" dirty="0">
                <a:solidFill>
                  <a:srgbClr val="77303D"/>
                </a:solidFill>
                <a:latin typeface="Roboto Slab" pitchFamily="2" charset="0"/>
                <a:ea typeface="Roboto Slab" pitchFamily="2" charset="0"/>
              </a:rPr>
              <a:t>not</a:t>
            </a:r>
            <a:r>
              <a:rPr lang="en-US" sz="2000" dirty="0">
                <a:solidFill>
                  <a:srgbClr val="77303D"/>
                </a:solidFill>
                <a:latin typeface="Roboto Slab" pitchFamily="2" charset="0"/>
                <a:ea typeface="Roboto Slab" pitchFamily="2" charset="0"/>
              </a:rPr>
              <a:t> seem to have any advantages in predicting global satisfaction over unweighted scores: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accurate assessment of importance is difficult/arbitrary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life domains are highly connected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16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3 – Life Domain Satisfaction (water – thoughts)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14400" y="1890963"/>
            <a:ext cx="3419475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the evaluative thoughts of the captain while sailing on a particular area of the sea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8B6B2BB9-77B2-504F-BEF4-29ED6667A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r="33628"/>
          <a:stretch/>
        </p:blipFill>
        <p:spPr>
          <a:xfrm>
            <a:off x="4800600" y="0"/>
            <a:ext cx="4343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5054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Life Domains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(water)</a:t>
            </a:r>
          </a:p>
        </p:txBody>
      </p:sp>
    </p:spTree>
    <p:extLst>
      <p:ext uri="{BB962C8B-B14F-4D97-AF65-F5344CB8AC3E}">
        <p14:creationId xmlns:p14="http://schemas.microsoft.com/office/powerpoint/2010/main" val="3701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6648450" cy="22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Need Satisfaction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(water - motivation)</a:t>
            </a:r>
          </a:p>
        </p:txBody>
      </p:sp>
    </p:spTree>
    <p:extLst>
      <p:ext uri="{BB962C8B-B14F-4D97-AF65-F5344CB8AC3E}">
        <p14:creationId xmlns:p14="http://schemas.microsoft.com/office/powerpoint/2010/main" val="31705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 Satisfaction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The captain: 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9AE-E7BD-8747-A1AA-437F825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792079"/>
            <a:ext cx="3759200" cy="3673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77A5-B438-B746-9AE9-AE4CBE94C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646443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 Satisfaction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Core question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320358" cy="22860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2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“Which needs are being satisfied through the activities in each life domain?”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218A9F-B620-D946-8E68-23D40AE136E9}"/>
              </a:ext>
            </a:extLst>
          </p:cNvPr>
          <p:cNvSpPr/>
          <p:nvPr/>
        </p:nvSpPr>
        <p:spPr>
          <a:xfrm>
            <a:off x="938232" y="17606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2EFA2-97E5-7F4A-9085-84E82470D1E9}"/>
              </a:ext>
            </a:extLst>
          </p:cNvPr>
          <p:cNvSpPr txBox="1"/>
          <p:nvPr/>
        </p:nvSpPr>
        <p:spPr>
          <a:xfrm>
            <a:off x="1179541" y="1851140"/>
            <a:ext cx="508888" cy="544750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21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 Satisfaction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Deci &amp; Ryan (2003, p. 229)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777558" cy="21336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0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“…[psychological] needs specify innate psychological nutriments that are essential for ongoing psychological growth, integrity, and well-being.”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9ECC5C-CBE3-AF42-8B8C-D8078603DF09}"/>
              </a:ext>
            </a:extLst>
          </p:cNvPr>
          <p:cNvSpPr/>
          <p:nvPr/>
        </p:nvSpPr>
        <p:spPr>
          <a:xfrm>
            <a:off x="942474" y="16082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8DAC7-1084-AC43-846A-8A999DDFBC95}"/>
              </a:ext>
            </a:extLst>
          </p:cNvPr>
          <p:cNvSpPr txBox="1"/>
          <p:nvPr/>
        </p:nvSpPr>
        <p:spPr>
          <a:xfrm>
            <a:off x="1143000" y="1679263"/>
            <a:ext cx="508888" cy="1044887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675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4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 Satisfaction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Needs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25286" y="1809750"/>
            <a:ext cx="7151914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people are motivated to fulfil needs (e.g. autonomy, relatedness)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more successful need satisfaction = more life satisfaction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life domains are organised and structured around several needs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38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Needs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Example of needs per life domain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99D77EC-5B01-E147-8F31-4349CE100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5782"/>
          <a:stretch>
            <a:fillRect/>
          </a:stretch>
        </p:blipFill>
        <p:spPr>
          <a:xfrm>
            <a:off x="0" y="1581150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4 – Needs (water – motivation)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Need satisfaction limits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50495" y="1885950"/>
            <a:ext cx="6819900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subjective well-being is not simply the result of positive minus negative affect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satisfaction from one life domain can contribute only a limited amount of positive affect to subjective well-being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overinvestment in one life domain = thwarting of needs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946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5054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Activities per Life Domain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(water - action)</a:t>
            </a:r>
          </a:p>
        </p:txBody>
      </p:sp>
    </p:spTree>
    <p:extLst>
      <p:ext uri="{BB962C8B-B14F-4D97-AF65-F5344CB8AC3E}">
        <p14:creationId xmlns:p14="http://schemas.microsoft.com/office/powerpoint/2010/main" val="1907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The captain: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9AE-E7BD-8747-A1AA-437F825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792079"/>
            <a:ext cx="3759200" cy="367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403A7-741E-3E49-B5CE-7EB21A37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5735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Core question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320358" cy="22860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2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“What kind of behaviour is required to increase life balance and satisfaction across life domains?”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DD0333-5A52-E547-923E-349DFB90056F}"/>
              </a:ext>
            </a:extLst>
          </p:cNvPr>
          <p:cNvSpPr/>
          <p:nvPr/>
        </p:nvSpPr>
        <p:spPr>
          <a:xfrm>
            <a:off x="938232" y="17606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38A4F-2BF9-F743-B40C-EB3552BC9C1D}"/>
              </a:ext>
            </a:extLst>
          </p:cNvPr>
          <p:cNvSpPr txBox="1"/>
          <p:nvPr/>
        </p:nvSpPr>
        <p:spPr>
          <a:xfrm>
            <a:off x="1179541" y="1851140"/>
            <a:ext cx="508888" cy="544750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50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Life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370" y="1657350"/>
            <a:ext cx="328583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first element of sailboat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starting point of interventions</a:t>
            </a: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9AE-E7BD-8747-A1AA-437F825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658228"/>
            <a:ext cx="3759200" cy="3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Activities per life domain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6576A-1456-6346-9D8D-39ECD2BCBB42}"/>
              </a:ext>
            </a:extLst>
          </p:cNvPr>
          <p:cNvSpPr/>
          <p:nvPr/>
        </p:nvSpPr>
        <p:spPr>
          <a:xfrm>
            <a:off x="942975" y="2114550"/>
            <a:ext cx="61722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9C929-7BEC-C04B-8370-2F5CD964F502}"/>
              </a:ext>
            </a:extLst>
          </p:cNvPr>
          <p:cNvSpPr/>
          <p:nvPr/>
        </p:nvSpPr>
        <p:spPr>
          <a:xfrm>
            <a:off x="9429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4E141-A50D-8442-82DC-DC32B39A4CB1}"/>
              </a:ext>
            </a:extLst>
          </p:cNvPr>
          <p:cNvSpPr/>
          <p:nvPr/>
        </p:nvSpPr>
        <p:spPr>
          <a:xfrm>
            <a:off x="25431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DDE04-FD08-7845-8E6A-5D10DA3AF90B}"/>
              </a:ext>
            </a:extLst>
          </p:cNvPr>
          <p:cNvSpPr/>
          <p:nvPr/>
        </p:nvSpPr>
        <p:spPr>
          <a:xfrm>
            <a:off x="41433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071DC-6194-364B-8D6F-890FD3437A80}"/>
              </a:ext>
            </a:extLst>
          </p:cNvPr>
          <p:cNvSpPr/>
          <p:nvPr/>
        </p:nvSpPr>
        <p:spPr>
          <a:xfrm>
            <a:off x="57435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8779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Activities per life domain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6576A-1456-6346-9D8D-39ECD2BCBB42}"/>
              </a:ext>
            </a:extLst>
          </p:cNvPr>
          <p:cNvSpPr/>
          <p:nvPr/>
        </p:nvSpPr>
        <p:spPr>
          <a:xfrm>
            <a:off x="942975" y="2114550"/>
            <a:ext cx="61722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9C929-7BEC-C04B-8370-2F5CD964F502}"/>
              </a:ext>
            </a:extLst>
          </p:cNvPr>
          <p:cNvSpPr/>
          <p:nvPr/>
        </p:nvSpPr>
        <p:spPr>
          <a:xfrm>
            <a:off x="9429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CYCLING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4E141-A50D-8442-82DC-DC32B39A4CB1}"/>
              </a:ext>
            </a:extLst>
          </p:cNvPr>
          <p:cNvSpPr/>
          <p:nvPr/>
        </p:nvSpPr>
        <p:spPr>
          <a:xfrm>
            <a:off x="25431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HEALTHY COOKING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DDE04-FD08-7845-8E6A-5D10DA3AF90B}"/>
              </a:ext>
            </a:extLst>
          </p:cNvPr>
          <p:cNvSpPr/>
          <p:nvPr/>
        </p:nvSpPr>
        <p:spPr>
          <a:xfrm>
            <a:off x="41433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071DC-6194-364B-8D6F-890FD3437A80}"/>
              </a:ext>
            </a:extLst>
          </p:cNvPr>
          <p:cNvSpPr/>
          <p:nvPr/>
        </p:nvSpPr>
        <p:spPr>
          <a:xfrm>
            <a:off x="5743575" y="3105150"/>
            <a:ext cx="1371600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MEDICAL CHECKUPS</a:t>
            </a:r>
          </a:p>
        </p:txBody>
      </p:sp>
    </p:spTree>
    <p:extLst>
      <p:ext uri="{BB962C8B-B14F-4D97-AF65-F5344CB8AC3E}">
        <p14:creationId xmlns:p14="http://schemas.microsoft.com/office/powerpoint/2010/main" val="794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Important note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14401" y="174623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many activities serve multiple life domains at the same time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61A8AD16-E297-6C4C-AE41-39C478FF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 b="2362"/>
          <a:stretch>
            <a:fillRect/>
          </a:stretch>
        </p:blipFill>
        <p:spPr>
          <a:xfrm>
            <a:off x="4800600" y="0"/>
            <a:ext cx="4343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Types of behavioral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6576A-1456-6346-9D8D-39ECD2BCBB42}"/>
              </a:ext>
            </a:extLst>
          </p:cNvPr>
          <p:cNvSpPr/>
          <p:nvPr/>
        </p:nvSpPr>
        <p:spPr>
          <a:xfrm>
            <a:off x="947057" y="2114550"/>
            <a:ext cx="280987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9C929-7BEC-C04B-8370-2F5CD964F502}"/>
              </a:ext>
            </a:extLst>
          </p:cNvPr>
          <p:cNvSpPr/>
          <p:nvPr/>
        </p:nvSpPr>
        <p:spPr>
          <a:xfrm>
            <a:off x="947057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E6A1F-EB64-B541-B8C1-927516303029}"/>
              </a:ext>
            </a:extLst>
          </p:cNvPr>
          <p:cNvSpPr/>
          <p:nvPr/>
        </p:nvSpPr>
        <p:spPr>
          <a:xfrm>
            <a:off x="1909082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1AA1D-B967-EB47-9977-DF90F7263EEA}"/>
              </a:ext>
            </a:extLst>
          </p:cNvPr>
          <p:cNvSpPr/>
          <p:nvPr/>
        </p:nvSpPr>
        <p:spPr>
          <a:xfrm>
            <a:off x="2860221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87984D-EBAC-2C48-8F0E-EC9E92DE8C3C}"/>
              </a:ext>
            </a:extLst>
          </p:cNvPr>
          <p:cNvSpPr/>
          <p:nvPr/>
        </p:nvSpPr>
        <p:spPr>
          <a:xfrm>
            <a:off x="957943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6B1EFF-9091-1C46-9432-320558E56994}"/>
              </a:ext>
            </a:extLst>
          </p:cNvPr>
          <p:cNvSpPr/>
          <p:nvPr/>
        </p:nvSpPr>
        <p:spPr>
          <a:xfrm>
            <a:off x="1919968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3FABBD-F1E9-A749-8060-B95D27C96735}"/>
              </a:ext>
            </a:extLst>
          </p:cNvPr>
          <p:cNvSpPr/>
          <p:nvPr/>
        </p:nvSpPr>
        <p:spPr>
          <a:xfrm>
            <a:off x="2871107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CF8EE-1247-CE42-8BA5-33F936D79980}"/>
              </a:ext>
            </a:extLst>
          </p:cNvPr>
          <p:cNvSpPr txBox="1"/>
          <p:nvPr/>
        </p:nvSpPr>
        <p:spPr>
          <a:xfrm>
            <a:off x="957943" y="1581150"/>
            <a:ext cx="65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1. redistribution of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91A122-F2D1-E74E-8112-51A5F104B3E9}"/>
              </a:ext>
            </a:extLst>
          </p:cNvPr>
          <p:cNvSpPr/>
          <p:nvPr/>
        </p:nvSpPr>
        <p:spPr>
          <a:xfrm>
            <a:off x="947057" y="2147207"/>
            <a:ext cx="280987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 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86139E-2C23-C54D-8CAA-3A13444DCBF4}"/>
              </a:ext>
            </a:extLst>
          </p:cNvPr>
          <p:cNvSpPr/>
          <p:nvPr/>
        </p:nvSpPr>
        <p:spPr>
          <a:xfrm>
            <a:off x="4800600" y="2147207"/>
            <a:ext cx="280987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 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0FD2A-9596-5E44-A15C-B92713189990}"/>
              </a:ext>
            </a:extLst>
          </p:cNvPr>
          <p:cNvSpPr/>
          <p:nvPr/>
        </p:nvSpPr>
        <p:spPr>
          <a:xfrm>
            <a:off x="4811485" y="3004457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3E8195-E87C-4147-A505-701E06092893}"/>
              </a:ext>
            </a:extLst>
          </p:cNvPr>
          <p:cNvSpPr/>
          <p:nvPr/>
        </p:nvSpPr>
        <p:spPr>
          <a:xfrm>
            <a:off x="5773510" y="3004457"/>
            <a:ext cx="885825" cy="762000"/>
          </a:xfrm>
          <a:prstGeom prst="rect">
            <a:avLst/>
          </a:prstGeom>
          <a:noFill/>
          <a:ln>
            <a:solidFill>
              <a:srgbClr val="E1E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B0B846-6B7E-9A47-BFF5-8D7C9FE5B4CF}"/>
              </a:ext>
            </a:extLst>
          </p:cNvPr>
          <p:cNvSpPr/>
          <p:nvPr/>
        </p:nvSpPr>
        <p:spPr>
          <a:xfrm>
            <a:off x="6724649" y="3004457"/>
            <a:ext cx="885825" cy="762000"/>
          </a:xfrm>
          <a:prstGeom prst="rect">
            <a:avLst/>
          </a:prstGeom>
          <a:noFill/>
          <a:ln>
            <a:solidFill>
              <a:srgbClr val="E1E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5AD5D5-E4A5-BF48-8E77-F875085EF0FB}"/>
              </a:ext>
            </a:extLst>
          </p:cNvPr>
          <p:cNvSpPr/>
          <p:nvPr/>
        </p:nvSpPr>
        <p:spPr>
          <a:xfrm>
            <a:off x="4822371" y="3842657"/>
            <a:ext cx="885825" cy="762000"/>
          </a:xfrm>
          <a:prstGeom prst="rect">
            <a:avLst/>
          </a:prstGeom>
          <a:noFill/>
          <a:ln>
            <a:solidFill>
              <a:srgbClr val="E1E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A5FAF2-DD5C-4247-AE9F-5B87E8D7EECA}"/>
              </a:ext>
            </a:extLst>
          </p:cNvPr>
          <p:cNvSpPr/>
          <p:nvPr/>
        </p:nvSpPr>
        <p:spPr>
          <a:xfrm>
            <a:off x="5784396" y="3864428"/>
            <a:ext cx="885825" cy="762000"/>
          </a:xfrm>
          <a:prstGeom prst="rect">
            <a:avLst/>
          </a:prstGeom>
          <a:noFill/>
          <a:ln>
            <a:solidFill>
              <a:srgbClr val="E1E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C5A1E4-447F-684E-BA23-1F34D0ADCD27}"/>
              </a:ext>
            </a:extLst>
          </p:cNvPr>
          <p:cNvSpPr/>
          <p:nvPr/>
        </p:nvSpPr>
        <p:spPr>
          <a:xfrm>
            <a:off x="6746421" y="3853543"/>
            <a:ext cx="885825" cy="762000"/>
          </a:xfrm>
          <a:prstGeom prst="rect">
            <a:avLst/>
          </a:prstGeom>
          <a:noFill/>
          <a:ln>
            <a:solidFill>
              <a:srgbClr val="E1E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4913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3AAEF17-5349-4C49-9F7A-D418DFF2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13665"/>
          <a:stretch/>
        </p:blipFill>
        <p:spPr>
          <a:xfrm>
            <a:off x="0" y="1581150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Types of behavioral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6576A-1456-6346-9D8D-39ECD2BCBB42}"/>
              </a:ext>
            </a:extLst>
          </p:cNvPr>
          <p:cNvSpPr/>
          <p:nvPr/>
        </p:nvSpPr>
        <p:spPr>
          <a:xfrm>
            <a:off x="947057" y="2114550"/>
            <a:ext cx="6743699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9C929-7BEC-C04B-8370-2F5CD964F502}"/>
              </a:ext>
            </a:extLst>
          </p:cNvPr>
          <p:cNvSpPr/>
          <p:nvPr/>
        </p:nvSpPr>
        <p:spPr>
          <a:xfrm>
            <a:off x="947057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E6A1F-EB64-B541-B8C1-927516303029}"/>
              </a:ext>
            </a:extLst>
          </p:cNvPr>
          <p:cNvSpPr/>
          <p:nvPr/>
        </p:nvSpPr>
        <p:spPr>
          <a:xfrm>
            <a:off x="1909082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1AA1D-B967-EB47-9977-DF90F7263EEA}"/>
              </a:ext>
            </a:extLst>
          </p:cNvPr>
          <p:cNvSpPr/>
          <p:nvPr/>
        </p:nvSpPr>
        <p:spPr>
          <a:xfrm>
            <a:off x="2860221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2A75A-CA4C-874D-B15C-89FC92262762}"/>
              </a:ext>
            </a:extLst>
          </p:cNvPr>
          <p:cNvSpPr/>
          <p:nvPr/>
        </p:nvSpPr>
        <p:spPr>
          <a:xfrm>
            <a:off x="3842657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E7621-2930-3045-98F7-5714ADA305C0}"/>
              </a:ext>
            </a:extLst>
          </p:cNvPr>
          <p:cNvSpPr/>
          <p:nvPr/>
        </p:nvSpPr>
        <p:spPr>
          <a:xfrm>
            <a:off x="4826453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8A0D3-00E5-5247-ACED-642352A6CBAD}"/>
              </a:ext>
            </a:extLst>
          </p:cNvPr>
          <p:cNvSpPr/>
          <p:nvPr/>
        </p:nvSpPr>
        <p:spPr>
          <a:xfrm>
            <a:off x="5810249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4569BD-9E60-1741-A948-E3DA4773797A}"/>
              </a:ext>
            </a:extLst>
          </p:cNvPr>
          <p:cNvSpPr/>
          <p:nvPr/>
        </p:nvSpPr>
        <p:spPr>
          <a:xfrm>
            <a:off x="6794045" y="29826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84C295-D71A-654A-AA94-C0E90ED9BFBE}"/>
              </a:ext>
            </a:extLst>
          </p:cNvPr>
          <p:cNvSpPr/>
          <p:nvPr/>
        </p:nvSpPr>
        <p:spPr>
          <a:xfrm>
            <a:off x="957943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3CE965-ECE1-704F-9DD8-8C7972B49E66}"/>
              </a:ext>
            </a:extLst>
          </p:cNvPr>
          <p:cNvSpPr/>
          <p:nvPr/>
        </p:nvSpPr>
        <p:spPr>
          <a:xfrm>
            <a:off x="1919968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AED7F0-03F1-2D4C-819F-6F4E200D6586}"/>
              </a:ext>
            </a:extLst>
          </p:cNvPr>
          <p:cNvSpPr/>
          <p:nvPr/>
        </p:nvSpPr>
        <p:spPr>
          <a:xfrm>
            <a:off x="2871107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FBF8F-3BE8-5445-AC05-CB9159FC6F47}"/>
              </a:ext>
            </a:extLst>
          </p:cNvPr>
          <p:cNvSpPr/>
          <p:nvPr/>
        </p:nvSpPr>
        <p:spPr>
          <a:xfrm>
            <a:off x="3853543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C8728-36EC-E74B-8800-2E7A69335FF0}"/>
              </a:ext>
            </a:extLst>
          </p:cNvPr>
          <p:cNvSpPr/>
          <p:nvPr/>
        </p:nvSpPr>
        <p:spPr>
          <a:xfrm>
            <a:off x="4837339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A22C0E-4CF6-FA40-8EE3-2A0C67220F04}"/>
              </a:ext>
            </a:extLst>
          </p:cNvPr>
          <p:cNvSpPr/>
          <p:nvPr/>
        </p:nvSpPr>
        <p:spPr>
          <a:xfrm>
            <a:off x="5821135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CADA2A-5B9D-1B4F-9E38-A9F07E282D96}"/>
              </a:ext>
            </a:extLst>
          </p:cNvPr>
          <p:cNvSpPr/>
          <p:nvPr/>
        </p:nvSpPr>
        <p:spPr>
          <a:xfrm>
            <a:off x="6804931" y="2971800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87984D-EBAC-2C48-8F0E-EC9E92DE8C3C}"/>
              </a:ext>
            </a:extLst>
          </p:cNvPr>
          <p:cNvSpPr/>
          <p:nvPr/>
        </p:nvSpPr>
        <p:spPr>
          <a:xfrm>
            <a:off x="957943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6B1EFF-9091-1C46-9432-320558E56994}"/>
              </a:ext>
            </a:extLst>
          </p:cNvPr>
          <p:cNvSpPr/>
          <p:nvPr/>
        </p:nvSpPr>
        <p:spPr>
          <a:xfrm>
            <a:off x="1919968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3FABBD-F1E9-A749-8060-B95D27C96735}"/>
              </a:ext>
            </a:extLst>
          </p:cNvPr>
          <p:cNvSpPr/>
          <p:nvPr/>
        </p:nvSpPr>
        <p:spPr>
          <a:xfrm>
            <a:off x="2871107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49C5F-6175-0548-AF88-87BB4588D648}"/>
              </a:ext>
            </a:extLst>
          </p:cNvPr>
          <p:cNvSpPr/>
          <p:nvPr/>
        </p:nvSpPr>
        <p:spPr>
          <a:xfrm>
            <a:off x="3853543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E0EAA3-CD44-7E42-9043-A11A225FD902}"/>
              </a:ext>
            </a:extLst>
          </p:cNvPr>
          <p:cNvSpPr/>
          <p:nvPr/>
        </p:nvSpPr>
        <p:spPr>
          <a:xfrm>
            <a:off x="4837339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437F48-C1DE-0345-AB2C-54CA72D24B9F}"/>
              </a:ext>
            </a:extLst>
          </p:cNvPr>
          <p:cNvSpPr/>
          <p:nvPr/>
        </p:nvSpPr>
        <p:spPr>
          <a:xfrm>
            <a:off x="5821135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8BC6F4-E4ED-BE4D-A1D6-D5FB4B256645}"/>
              </a:ext>
            </a:extLst>
          </p:cNvPr>
          <p:cNvSpPr/>
          <p:nvPr/>
        </p:nvSpPr>
        <p:spPr>
          <a:xfrm>
            <a:off x="6804931" y="3820886"/>
            <a:ext cx="88582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26A6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CF8EE-1247-CE42-8BA5-33F936D79980}"/>
              </a:ext>
            </a:extLst>
          </p:cNvPr>
          <p:cNvSpPr txBox="1"/>
          <p:nvPr/>
        </p:nvSpPr>
        <p:spPr>
          <a:xfrm>
            <a:off x="957943" y="1581150"/>
            <a:ext cx="69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2. increasing priority; too many different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9504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D675C78-4907-C148-A388-6F7416350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21187" r="222" b="12781"/>
          <a:stretch/>
        </p:blipFill>
        <p:spPr>
          <a:xfrm>
            <a:off x="0" y="1581150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Types of behavioral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CF8EE-1247-CE42-8BA5-33F936D79980}"/>
              </a:ext>
            </a:extLst>
          </p:cNvPr>
          <p:cNvSpPr txBox="1"/>
          <p:nvPr/>
        </p:nvSpPr>
        <p:spPr>
          <a:xfrm>
            <a:off x="908957" y="1890034"/>
            <a:ext cx="65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3. acting with more awareness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0447F3-1324-CF40-936C-1ACD76218058}"/>
              </a:ext>
            </a:extLst>
          </p:cNvPr>
          <p:cNvSpPr/>
          <p:nvPr/>
        </p:nvSpPr>
        <p:spPr>
          <a:xfrm>
            <a:off x="957943" y="2495550"/>
            <a:ext cx="2809875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 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7DF79-85C8-E94D-A826-5990C13546F7}"/>
              </a:ext>
            </a:extLst>
          </p:cNvPr>
          <p:cNvSpPr/>
          <p:nvPr/>
        </p:nvSpPr>
        <p:spPr>
          <a:xfrm>
            <a:off x="957944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7EFA2B-C468-644A-BE2C-EF19840E328E}"/>
              </a:ext>
            </a:extLst>
          </p:cNvPr>
          <p:cNvSpPr/>
          <p:nvPr/>
        </p:nvSpPr>
        <p:spPr>
          <a:xfrm>
            <a:off x="1426030" y="3363686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D7667-00DD-C24C-B683-7D1166CBC589}"/>
              </a:ext>
            </a:extLst>
          </p:cNvPr>
          <p:cNvSpPr/>
          <p:nvPr/>
        </p:nvSpPr>
        <p:spPr>
          <a:xfrm>
            <a:off x="4201886" y="2495550"/>
            <a:ext cx="2809875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 DOMAIN 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021D63-9376-6745-9866-C41A5D80E105}"/>
              </a:ext>
            </a:extLst>
          </p:cNvPr>
          <p:cNvSpPr/>
          <p:nvPr/>
        </p:nvSpPr>
        <p:spPr>
          <a:xfrm>
            <a:off x="979715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91C2B4-1855-D149-A3EF-55303A8EE3C5}"/>
              </a:ext>
            </a:extLst>
          </p:cNvPr>
          <p:cNvSpPr/>
          <p:nvPr/>
        </p:nvSpPr>
        <p:spPr>
          <a:xfrm>
            <a:off x="1447801" y="3363686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A6B02F-25C8-6E4E-B4E8-88AFABCC70D0}"/>
              </a:ext>
            </a:extLst>
          </p:cNvPr>
          <p:cNvSpPr/>
          <p:nvPr/>
        </p:nvSpPr>
        <p:spPr>
          <a:xfrm>
            <a:off x="1936296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8FDFA5-6815-4848-A446-B93331CDE306}"/>
              </a:ext>
            </a:extLst>
          </p:cNvPr>
          <p:cNvSpPr/>
          <p:nvPr/>
        </p:nvSpPr>
        <p:spPr>
          <a:xfrm>
            <a:off x="2404382" y="3363686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C1FD35-BF62-294E-99B2-9B6C5ACC7276}"/>
              </a:ext>
            </a:extLst>
          </p:cNvPr>
          <p:cNvSpPr/>
          <p:nvPr/>
        </p:nvSpPr>
        <p:spPr>
          <a:xfrm>
            <a:off x="1958067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F7B8D-3777-A74E-847B-8CEB0CDE63A2}"/>
              </a:ext>
            </a:extLst>
          </p:cNvPr>
          <p:cNvSpPr/>
          <p:nvPr/>
        </p:nvSpPr>
        <p:spPr>
          <a:xfrm>
            <a:off x="2426153" y="3363686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4FC7FA-3906-A24E-AABB-159568151640}"/>
              </a:ext>
            </a:extLst>
          </p:cNvPr>
          <p:cNvSpPr/>
          <p:nvPr/>
        </p:nvSpPr>
        <p:spPr>
          <a:xfrm>
            <a:off x="2894239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CE6F72-9A06-E647-B2D3-D0173EAA95AD}"/>
              </a:ext>
            </a:extLst>
          </p:cNvPr>
          <p:cNvSpPr/>
          <p:nvPr/>
        </p:nvSpPr>
        <p:spPr>
          <a:xfrm>
            <a:off x="3362325" y="3363686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B3EA25-8792-6A4E-BF28-647A5D3EA9D7}"/>
              </a:ext>
            </a:extLst>
          </p:cNvPr>
          <p:cNvSpPr/>
          <p:nvPr/>
        </p:nvSpPr>
        <p:spPr>
          <a:xfrm>
            <a:off x="4178754" y="3374571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289EF2-2191-5640-B415-6BE120C13DF9}"/>
              </a:ext>
            </a:extLst>
          </p:cNvPr>
          <p:cNvSpPr/>
          <p:nvPr/>
        </p:nvSpPr>
        <p:spPr>
          <a:xfrm>
            <a:off x="4646839" y="3374572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B2CED0-2470-B64C-89CC-A412A59655B5}"/>
              </a:ext>
            </a:extLst>
          </p:cNvPr>
          <p:cNvSpPr/>
          <p:nvPr/>
        </p:nvSpPr>
        <p:spPr>
          <a:xfrm>
            <a:off x="5158470" y="3374571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5B121-0187-7840-AC63-C6DD301C487E}"/>
              </a:ext>
            </a:extLst>
          </p:cNvPr>
          <p:cNvSpPr/>
          <p:nvPr/>
        </p:nvSpPr>
        <p:spPr>
          <a:xfrm>
            <a:off x="5626555" y="3374572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D8A4F9-8203-D947-8CB0-847FDB2225C6}"/>
              </a:ext>
            </a:extLst>
          </p:cNvPr>
          <p:cNvSpPr/>
          <p:nvPr/>
        </p:nvSpPr>
        <p:spPr>
          <a:xfrm>
            <a:off x="6105527" y="3363685"/>
            <a:ext cx="412296" cy="762000"/>
          </a:xfrm>
          <a:prstGeom prst="rect">
            <a:avLst/>
          </a:prstGeom>
          <a:solidFill>
            <a:srgbClr val="E1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D82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64754CF-8D0F-C044-B428-46307AD92C79}"/>
              </a:ext>
            </a:extLst>
          </p:cNvPr>
          <p:cNvSpPr/>
          <p:nvPr/>
        </p:nvSpPr>
        <p:spPr>
          <a:xfrm>
            <a:off x="6573612" y="3363686"/>
            <a:ext cx="424542" cy="762000"/>
          </a:xfrm>
          <a:prstGeom prst="rect">
            <a:avLst/>
          </a:prstGeom>
          <a:solidFill>
            <a:srgbClr val="6C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4447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CCA27E0-18D8-3B48-AB66-6759B9C44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b="9587"/>
          <a:stretch/>
        </p:blipFill>
        <p:spPr>
          <a:xfrm>
            <a:off x="0" y="1581150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5 – Activities per Life Domain  (water – action)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Required 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B0340-231C-A747-9781-8FC3377499EC}"/>
              </a:ext>
            </a:extLst>
          </p:cNvPr>
          <p:cNvSpPr/>
          <p:nvPr/>
        </p:nvSpPr>
        <p:spPr>
          <a:xfrm>
            <a:off x="914400" y="1962150"/>
            <a:ext cx="730567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Take a look at the results from the Wheel of Life and the Life Domain Diagrams.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Which life domain needs the most attention right now? 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pitchFamily="2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Which action(s) may be required in this life domain? </a:t>
            </a: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 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JM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ED1E0C-689F-B34A-BFA3-ED9E1AD2289E}"/>
              </a:ext>
            </a:extLst>
          </p:cNvPr>
          <p:cNvSpPr/>
          <p:nvPr/>
        </p:nvSpPr>
        <p:spPr>
          <a:xfrm>
            <a:off x="7696200" y="514350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5D707-B92B-0D44-AAB7-A79D50B6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788" y="587601"/>
            <a:ext cx="714574" cy="6612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429EC22-4EB5-A040-AA06-8F1F6526A50C}"/>
              </a:ext>
            </a:extLst>
          </p:cNvPr>
          <p:cNvSpPr/>
          <p:nvPr/>
        </p:nvSpPr>
        <p:spPr>
          <a:xfrm>
            <a:off x="6705600" y="514350"/>
            <a:ext cx="807750" cy="807750"/>
          </a:xfrm>
          <a:prstGeom prst="ellipse">
            <a:avLst/>
          </a:prstGeom>
          <a:solidFill>
            <a:srgbClr val="E1E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777C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F43BD-CC1B-8D4D-959F-534610B7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71" y="494358"/>
            <a:ext cx="465700" cy="610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213D2-AAF8-664B-8276-9D5678202DB1}"/>
              </a:ext>
            </a:extLst>
          </p:cNvPr>
          <p:cNvSpPr txBox="1"/>
          <p:nvPr/>
        </p:nvSpPr>
        <p:spPr>
          <a:xfrm>
            <a:off x="6888516" y="691441"/>
            <a:ext cx="4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C3F4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969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Core question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D800E-562B-384B-9350-8715854ACFCC}"/>
              </a:ext>
            </a:extLst>
          </p:cNvPr>
          <p:cNvSpPr/>
          <p:nvPr/>
        </p:nvSpPr>
        <p:spPr>
          <a:xfrm>
            <a:off x="1299642" y="1962150"/>
            <a:ext cx="6320358" cy="1981200"/>
          </a:xfrm>
          <a:prstGeom prst="roundRect">
            <a:avLst>
              <a:gd name="adj" fmla="val 8397"/>
            </a:avLst>
          </a:prstGeom>
          <a:solidFill>
            <a:srgbClr val="E1E7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tIns="351000" rIns="351000" bIns="351000" rtlCol="0" anchor="ctr"/>
          <a:lstStyle/>
          <a:p>
            <a:pPr>
              <a:lnSpc>
                <a:spcPct val="150000"/>
              </a:lnSpc>
            </a:pPr>
            <a:r>
              <a:rPr lang="en-JM" sz="2200" dirty="0">
                <a:solidFill>
                  <a:srgbClr val="626A6F"/>
                </a:solidFill>
                <a:latin typeface="Roboto Light"/>
                <a:ea typeface="Roboto Light"/>
                <a:cs typeface="Roboto Light"/>
              </a:rPr>
              <a:t>“What are the individual’s most important life domains?”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A6A094-6344-D341-871B-BEABAD3316EC}"/>
              </a:ext>
            </a:extLst>
          </p:cNvPr>
          <p:cNvSpPr/>
          <p:nvPr/>
        </p:nvSpPr>
        <p:spPr>
          <a:xfrm>
            <a:off x="938232" y="1760654"/>
            <a:ext cx="714338" cy="7154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" tIns="3429" rIns="6858" bIns="3429"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C10F8-55C4-4D41-A49C-6EDA96B93714}"/>
              </a:ext>
            </a:extLst>
          </p:cNvPr>
          <p:cNvSpPr txBox="1"/>
          <p:nvPr/>
        </p:nvSpPr>
        <p:spPr>
          <a:xfrm>
            <a:off x="1179541" y="1851140"/>
            <a:ext cx="508888" cy="544750"/>
          </a:xfrm>
          <a:prstGeom prst="rect">
            <a:avLst/>
          </a:prstGeom>
          <a:noFill/>
        </p:spPr>
        <p:txBody>
          <a:bodyPr wrap="square" lIns="6080" tIns="3041" rIns="6080" bIns="3041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6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11250" spc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5054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459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6 –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Today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57350"/>
            <a:ext cx="2971800" cy="2985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4B03D-6975-964E-B9E6-746E5D2F34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37383"/>
            <a:ext cx="42104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F9D36-4C18-064D-AF54-8405959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04950"/>
            <a:ext cx="5715000" cy="857250"/>
          </a:xfrm>
        </p:spPr>
        <p:txBody>
          <a:bodyPr>
            <a:noAutofit/>
          </a:bodyPr>
          <a:lstStyle/>
          <a:p>
            <a:r>
              <a:rPr lang="en-US" sz="8000" spc="0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FCF8D-D73D-DA42-9140-355D1B5646CA}"/>
              </a:ext>
            </a:extLst>
          </p:cNvPr>
          <p:cNvSpPr/>
          <p:nvPr/>
        </p:nvSpPr>
        <p:spPr>
          <a:xfrm>
            <a:off x="1638300" y="2762250"/>
            <a:ext cx="685800" cy="114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B02000-1983-E64D-82AE-2B33CD3FBC64}"/>
              </a:ext>
            </a:extLst>
          </p:cNvPr>
          <p:cNvSpPr txBox="1">
            <a:spLocks/>
          </p:cNvSpPr>
          <p:nvPr/>
        </p:nvSpPr>
        <p:spPr>
          <a:xfrm>
            <a:off x="1581150" y="3051810"/>
            <a:ext cx="5048250" cy="281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6996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Life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370" y="1657350"/>
            <a:ext cx="3285830" cy="353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different aspects of life 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“segments” of reality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e.g. health, friends, leisure-time, work, family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7" name="Picture Placeholder 12" descr="Different Life Domains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r="17575"/>
          <a:stretch/>
        </p:blipFill>
        <p:spPr>
          <a:xfrm>
            <a:off x="4800600" y="0"/>
            <a:ext cx="4343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Life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370" y="1573091"/>
            <a:ext cx="7781630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C3F4D"/>
              </a:buClr>
            </a:pPr>
            <a:r>
              <a:rPr lang="en-JM" sz="20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The most frequently addressed life domains in research are: </a:t>
            </a: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 marL="214313" indent="-214313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440707"/>
            <a:ext cx="2362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health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family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income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2440707"/>
            <a:ext cx="2362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relationships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work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sex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440707"/>
            <a:ext cx="23622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housing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safety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self-worth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Sailboat metaphor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DBCAAE-8435-EB46-9376-35721950E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9096"/>
          <a:stretch>
            <a:fillRect/>
          </a:stretch>
        </p:blipFill>
        <p:spPr>
          <a:xfrm>
            <a:off x="0" y="1581150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914400" y="495300"/>
            <a:ext cx="5029200" cy="323850"/>
          </a:xfrm>
        </p:spPr>
        <p:txBody>
          <a:bodyPr/>
          <a:lstStyle/>
          <a:p>
            <a:r>
              <a:rPr lang="en-US" dirty="0">
                <a:solidFill>
                  <a:srgbClr val="6C777C"/>
                </a:solidFill>
              </a:rPr>
              <a:t>Chapter 1 – Life Domains (water)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4350"/>
            <a:ext cx="7620000" cy="857250"/>
          </a:xfrm>
        </p:spPr>
        <p:txBody>
          <a:bodyPr/>
          <a:lstStyle/>
          <a:p>
            <a:r>
              <a:rPr lang="en-US" spc="0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Practical 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809750"/>
            <a:ext cx="723900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more complete picture of client’s life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wider range of options for finding valuable resources and solutions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r>
              <a:rPr lang="en-JM" sz="2200" dirty="0">
                <a:solidFill>
                  <a:schemeClr val="accent3"/>
                </a:solidFill>
                <a:latin typeface="Roboto Light"/>
                <a:ea typeface="Roboto Light"/>
                <a:cs typeface="Roboto Light"/>
              </a:rPr>
              <a:t>widen scope of the client's self-definition</a:t>
            </a:r>
          </a:p>
          <a:p>
            <a:pPr marL="342900" indent="-342900">
              <a:lnSpc>
                <a:spcPct val="150000"/>
              </a:lnSpc>
              <a:buClr>
                <a:srgbClr val="3C3F4D"/>
              </a:buClr>
              <a:buFont typeface="Wingdings" charset="2"/>
              <a:buChar char="§"/>
            </a:pPr>
            <a:endParaRPr lang="en-JM" sz="20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50000"/>
              </a:lnSpc>
              <a:buClr>
                <a:srgbClr val="3C3F4D"/>
              </a:buClr>
            </a:pPr>
            <a:endParaRPr lang="en-JM" sz="1500" dirty="0">
              <a:solidFill>
                <a:schemeClr val="accent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85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rgbClr val="77303D"/>
      </a:dk1>
      <a:lt1>
        <a:srgbClr val="FFFFFF"/>
      </a:lt1>
      <a:dk2>
        <a:srgbClr val="A8AFB9"/>
      </a:dk2>
      <a:lt2>
        <a:srgbClr val="FFFFFF"/>
      </a:lt2>
      <a:accent1>
        <a:srgbClr val="704149"/>
      </a:accent1>
      <a:accent2>
        <a:srgbClr val="6C777C"/>
      </a:accent2>
      <a:accent3>
        <a:srgbClr val="3C3F4D"/>
      </a:accent3>
      <a:accent4>
        <a:srgbClr val="C1AF9E"/>
      </a:accent4>
      <a:accent5>
        <a:srgbClr val="4309A7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128483</TotalTime>
  <Words>1414</Words>
  <Application>Microsoft Macintosh PowerPoint</Application>
  <PresentationFormat>On-screen Show (16:9)</PresentationFormat>
  <Paragraphs>316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Calibri</vt:lpstr>
      <vt:lpstr>Mission Gothic Regular</vt:lpstr>
      <vt:lpstr>Nexa Bold</vt:lpstr>
      <vt:lpstr>Open Sans</vt:lpstr>
      <vt:lpstr>Roboto</vt:lpstr>
      <vt:lpstr>Roboto Light</vt:lpstr>
      <vt:lpstr>Roboto Medium</vt:lpstr>
      <vt:lpstr>Roboto Slab</vt:lpstr>
      <vt:lpstr>Roboto Slab Bold</vt:lpstr>
      <vt:lpstr>Wingdings</vt:lpstr>
      <vt:lpstr>Office Theme</vt:lpstr>
      <vt:lpstr>Custom Design</vt:lpstr>
      <vt:lpstr>PowerPoint Presentation</vt:lpstr>
      <vt:lpstr>Today</vt:lpstr>
      <vt:lpstr>1</vt:lpstr>
      <vt:lpstr>Life domains</vt:lpstr>
      <vt:lpstr>Core question</vt:lpstr>
      <vt:lpstr>Life domains</vt:lpstr>
      <vt:lpstr>Life domains</vt:lpstr>
      <vt:lpstr>Sailboat metaphor</vt:lpstr>
      <vt:lpstr>Practical benefits</vt:lpstr>
      <vt:lpstr>Practical advice</vt:lpstr>
      <vt:lpstr>Your most important life domains</vt:lpstr>
      <vt:lpstr>Interconnection</vt:lpstr>
      <vt:lpstr>Campbell et al. (1976)</vt:lpstr>
      <vt:lpstr>2</vt:lpstr>
      <vt:lpstr>The Captain: Attention</vt:lpstr>
      <vt:lpstr>Core question</vt:lpstr>
      <vt:lpstr>Niven (2000, p. 71)</vt:lpstr>
      <vt:lpstr>Research findings</vt:lpstr>
      <vt:lpstr>Research findings</vt:lpstr>
      <vt:lpstr>Why life balance?</vt:lpstr>
      <vt:lpstr>Sailboat metaphor</vt:lpstr>
      <vt:lpstr>Sailboat metaphor</vt:lpstr>
      <vt:lpstr>Life domain diagrams</vt:lpstr>
      <vt:lpstr>3</vt:lpstr>
      <vt:lpstr>The captain: Thoughts</vt:lpstr>
      <vt:lpstr>Core question</vt:lpstr>
      <vt:lpstr>Wheel of Life</vt:lpstr>
      <vt:lpstr>Weighted satisfaction score?</vt:lpstr>
      <vt:lpstr>Sailboat metaphor</vt:lpstr>
      <vt:lpstr>4</vt:lpstr>
      <vt:lpstr>The captain: Motivation</vt:lpstr>
      <vt:lpstr>Core question</vt:lpstr>
      <vt:lpstr>Deci &amp; Ryan (2003, p. 229)</vt:lpstr>
      <vt:lpstr>Needs</vt:lpstr>
      <vt:lpstr>Example of needs per life domain </vt:lpstr>
      <vt:lpstr>Need satisfaction limits</vt:lpstr>
      <vt:lpstr>5</vt:lpstr>
      <vt:lpstr>The captain: Action</vt:lpstr>
      <vt:lpstr>Core question</vt:lpstr>
      <vt:lpstr>Activities per life domain</vt:lpstr>
      <vt:lpstr>Activities per life domain</vt:lpstr>
      <vt:lpstr>Important note</vt:lpstr>
      <vt:lpstr>Types of behavioral change</vt:lpstr>
      <vt:lpstr>Sailboat metaphor</vt:lpstr>
      <vt:lpstr>Types of behavioral change</vt:lpstr>
      <vt:lpstr>Sailboat metaphor</vt:lpstr>
      <vt:lpstr>Types of behavioral change</vt:lpstr>
      <vt:lpstr>Sailboat metaphor</vt:lpstr>
      <vt:lpstr>Required action</vt:lpstr>
      <vt:lpstr>6</vt:lpstr>
      <vt:lpstr>Today</vt:lpstr>
      <vt:lpstr>Thanks</vt:lpstr>
    </vt:vector>
  </TitlesOfParts>
  <Company>LIME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H.J.E.M. Alberts</cp:lastModifiedBy>
  <cp:revision>1670</cp:revision>
  <cp:lastPrinted>2018-03-17T18:20:03Z</cp:lastPrinted>
  <dcterms:created xsi:type="dcterms:W3CDTF">2013-04-14T18:18:29Z</dcterms:created>
  <dcterms:modified xsi:type="dcterms:W3CDTF">2020-11-17T15:59:58Z</dcterms:modified>
</cp:coreProperties>
</file>